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3" r:id="rId3"/>
  </p:sldMasterIdLst>
  <p:notesMasterIdLst>
    <p:notesMasterId r:id="rId28"/>
  </p:notesMasterIdLst>
  <p:handoutMasterIdLst>
    <p:handoutMasterId r:id="rId29"/>
  </p:handoutMasterIdLst>
  <p:sldIdLst>
    <p:sldId id="1077" r:id="rId4"/>
    <p:sldId id="1041" r:id="rId5"/>
    <p:sldId id="1200" r:id="rId6"/>
    <p:sldId id="1078" r:id="rId7"/>
    <p:sldId id="1203" r:id="rId8"/>
    <p:sldId id="1204" r:id="rId9"/>
    <p:sldId id="1201" r:id="rId10"/>
    <p:sldId id="1202" r:id="rId11"/>
    <p:sldId id="1205" r:id="rId12"/>
    <p:sldId id="1206" r:id="rId13"/>
    <p:sldId id="1207" r:id="rId14"/>
    <p:sldId id="1079" r:id="rId15"/>
    <p:sldId id="1080" r:id="rId16"/>
    <p:sldId id="1081" r:id="rId17"/>
    <p:sldId id="1082" r:id="rId18"/>
    <p:sldId id="1083" r:id="rId19"/>
    <p:sldId id="1084" r:id="rId20"/>
    <p:sldId id="1085" r:id="rId21"/>
    <p:sldId id="1086" r:id="rId22"/>
    <p:sldId id="1087" r:id="rId23"/>
    <p:sldId id="1088" r:id="rId24"/>
    <p:sldId id="1089" r:id="rId25"/>
    <p:sldId id="387" r:id="rId26"/>
    <p:sldId id="109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Thamizharasan Dhanaseelan" initials="T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4" autoAdjust="0"/>
    <p:restoredTop sz="96374" autoAdjust="0"/>
  </p:normalViewPr>
  <p:slideViewPr>
    <p:cSldViewPr>
      <p:cViewPr varScale="1">
        <p:scale>
          <a:sx n="114" d="100"/>
          <a:sy n="114" d="100"/>
        </p:scale>
        <p:origin x="1752" y="11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2020, 2016, 2012</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112967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65584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1877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70565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87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99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0258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15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57853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93874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2902455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095766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6789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338424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9322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24340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5505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0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162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1346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84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400414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105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097375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67493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emf"/><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4822030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mMxLzaDuWOE" TargetMode="External"/><Relationship Id="rId2" Type="http://schemas.openxmlformats.org/officeDocument/2006/relationships/hyperlink" Target="https://www.youtube.com/watch?v=12BCFvIdVNc"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167752"/>
            <a:ext cx="8229600" cy="1107996"/>
          </a:xfrm>
        </p:spPr>
        <p:txBody>
          <a:bodyPr>
            <a:noAutofit/>
          </a:bodyPr>
          <a:lstStyle/>
          <a:p>
            <a:r>
              <a:rPr lang="en-IN" dirty="0"/>
              <a:t>Automotive Electricity and Electronics</a:t>
            </a:r>
            <a:endParaRPr lang="en-IN" dirty="0">
              <a:latin typeface="+mj-lt"/>
            </a:endParaRPr>
          </a:p>
        </p:txBody>
      </p:sp>
      <p:sp>
        <p:nvSpPr>
          <p:cNvPr id="3" name="Text Placeholder 2"/>
          <p:cNvSpPr>
            <a:spLocks noGrp="1"/>
          </p:cNvSpPr>
          <p:nvPr>
            <p:ph type="body" sz="quarter" idx="13"/>
          </p:nvPr>
        </p:nvSpPr>
        <p:spPr>
          <a:xfrm>
            <a:off x="457200" y="1382036"/>
            <a:ext cx="8229600" cy="317335"/>
          </a:xfrm>
        </p:spPr>
        <p:txBody>
          <a:bodyPr>
            <a:noAutofit/>
          </a:bodyPr>
          <a:lstStyle/>
          <a:p>
            <a:r>
              <a:rPr lang="en-US" dirty="0"/>
              <a:t>Sixth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4114800" cy="492443"/>
          </a:xfrm>
        </p:spPr>
        <p:txBody>
          <a:bodyPr wrap="square">
            <a:no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7</a:t>
            </a:r>
          </a:p>
        </p:txBody>
      </p:sp>
      <p:sp>
        <p:nvSpPr>
          <p:cNvPr id="4" name="Text Placeholder 3"/>
          <p:cNvSpPr>
            <a:spLocks noGrp="1"/>
          </p:cNvSpPr>
          <p:nvPr>
            <p:ph type="body" sz="quarter" idx="14"/>
          </p:nvPr>
        </p:nvSpPr>
        <p:spPr>
          <a:xfrm>
            <a:off x="4569208" y="3505200"/>
            <a:ext cx="4117591" cy="317249"/>
          </a:xfrm>
        </p:spPr>
        <p:txBody>
          <a:bodyPr vert="horz" wrap="square" lIns="0" tIns="0" rIns="0" bIns="0" rtlCol="0" anchor="b">
            <a:noAutofit/>
          </a:bodyPr>
          <a:lstStyle/>
          <a:p>
            <a:r>
              <a:rPr lang="en-IN" sz="2000" dirty="0"/>
              <a:t>Parallel Circuits</a:t>
            </a:r>
          </a:p>
        </p:txBody>
      </p:sp>
      <p:pic>
        <p:nvPicPr>
          <p:cNvPr id="8" name="Picture 7" descr="Front Cover: Automotive Electricity and Electronics, Sixth Edition by Halderman">
            <a:extLst>
              <a:ext uri="{FF2B5EF4-FFF2-40B4-BE49-F238E27FC236}">
                <a16:creationId xmlns:a16="http://schemas.microsoft.com/office/drawing/2014/main" id="{9F2A97DB-7F77-4D50-835E-AF5C42A4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40" y="1806627"/>
            <a:ext cx="3517451" cy="4502155"/>
          </a:xfrm>
          <a:prstGeom prst="rect">
            <a:avLst/>
          </a:prstGeom>
        </p:spPr>
      </p:pic>
      <p:sp>
        <p:nvSpPr>
          <p:cNvPr id="5" name="Text Placeholder 4"/>
          <p:cNvSpPr>
            <a:spLocks noGrp="1"/>
          </p:cNvSpPr>
          <p:nvPr>
            <p:ph type="body" sz="quarter" idx="15"/>
          </p:nvPr>
        </p:nvSpPr>
        <p:spPr>
          <a:xfrm>
            <a:off x="2659420" y="6427234"/>
            <a:ext cx="6028279"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Parallel Circuit Law 2</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parallel_circuit_law2">
            <a:hlinkClick r:id="" action="ppaction://media"/>
            <a:extLst>
              <a:ext uri="{FF2B5EF4-FFF2-40B4-BE49-F238E27FC236}">
                <a16:creationId xmlns:a16="http://schemas.microsoft.com/office/drawing/2014/main" id="{4FDE36DF-0EF4-40E4-A9D9-0CD85E0CAF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496" y="952500"/>
            <a:ext cx="8805007" cy="4953000"/>
          </a:xfrm>
        </p:spPr>
      </p:pic>
    </p:spTree>
    <p:extLst>
      <p:ext uri="{BB962C8B-B14F-4D97-AF65-F5344CB8AC3E}">
        <p14:creationId xmlns:p14="http://schemas.microsoft.com/office/powerpoint/2010/main" val="16978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Parallel Circuit Law 3</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parallel_circuit_law3">
            <a:hlinkClick r:id="" action="ppaction://media"/>
            <a:extLst>
              <a:ext uri="{FF2B5EF4-FFF2-40B4-BE49-F238E27FC236}">
                <a16:creationId xmlns:a16="http://schemas.microsoft.com/office/drawing/2014/main" id="{C8A810AD-090D-4015-A4D9-98DC3F6DC0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6250" y="1103623"/>
            <a:ext cx="8267700" cy="4650754"/>
          </a:xfrm>
        </p:spPr>
      </p:pic>
    </p:spTree>
    <p:extLst>
      <p:ext uri="{BB962C8B-B14F-4D97-AF65-F5344CB8AC3E}">
        <p14:creationId xmlns:p14="http://schemas.microsoft.com/office/powerpoint/2010/main" val="33107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5038"/>
            <a:ext cx="8200841" cy="2769989"/>
          </a:xfrm>
        </p:spPr>
        <p:txBody>
          <a:bodyPr wrap="square">
            <a:spAutoFit/>
          </a:bodyPr>
          <a:lstStyle/>
          <a:p>
            <a:r>
              <a:rPr lang="en-IN" dirty="0"/>
              <a:t>Figure 7.3 The current in a parallel circuit splits (divides) according to the resistance in each branch. Each branch has 12 volts applied to the resistors</a:t>
            </a:r>
            <a:endParaRPr lang="en-US" dirty="0"/>
          </a:p>
        </p:txBody>
      </p:sp>
      <p:pic>
        <p:nvPicPr>
          <p:cNvPr id="3074" name="Picture 2" descr="In the diagram, the circuit is connected to a 12 volt battery. The current flowing through the circuit is 6 amperes which is divided into 2 amperes in a leg of resistance 6 ohms and 4 amperes in another leg of resistance 3 oh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150" y="3145250"/>
            <a:ext cx="6453351" cy="310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80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5038"/>
            <a:ext cx="8200841" cy="2769989"/>
          </a:xfrm>
        </p:spPr>
        <p:txBody>
          <a:bodyPr wrap="square">
            <a:spAutoFit/>
          </a:bodyPr>
          <a:lstStyle/>
          <a:p>
            <a:r>
              <a:rPr lang="en-IN" dirty="0"/>
              <a:t>Figure 7.4 In a typical parallel circuit, each resistance has power and ground and each leg operates independently of the other legs of the circuit</a:t>
            </a:r>
            <a:endParaRPr lang="en-US" dirty="0"/>
          </a:p>
        </p:txBody>
      </p:sp>
      <p:pic>
        <p:nvPicPr>
          <p:cNvPr id="4098" name="Picture 2" descr="In the diagram, the circuit is connected to a battery. The circuit has three legs of resistance 3 ohms, 4 ohms, and 6 ohms. Each leg has its own power, positive terminal and ground, negative terminal. The resistance is labeled as symbol for an electrical resist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814" y="3073450"/>
            <a:ext cx="6894371" cy="317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45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169"/>
            <a:ext cx="8200841" cy="1661993"/>
          </a:xfrm>
        </p:spPr>
        <p:txBody>
          <a:bodyPr wrap="square">
            <a:spAutoFit/>
          </a:bodyPr>
          <a:lstStyle/>
          <a:p>
            <a:r>
              <a:rPr lang="en-IN" dirty="0"/>
              <a:t>Figure 7.5 A schematic showing two resistors in parallel connected to a 12 volt battery</a:t>
            </a:r>
            <a:endParaRPr lang="en-US" dirty="0"/>
          </a:p>
        </p:txBody>
      </p:sp>
      <p:pic>
        <p:nvPicPr>
          <p:cNvPr id="5122" name="Picture 2" descr="A circuit diagram displays two resistors, R subscript 1 of 3 ohms and R subscript 2 of 4 ohms that are in parallel and connected to a 12 volt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19" y="2667000"/>
            <a:ext cx="7269561" cy="271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74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7.6 A parallel circuit with three resistors connected to a 12 volt battery</a:t>
            </a:r>
            <a:endParaRPr lang="en-US" dirty="0"/>
          </a:p>
        </p:txBody>
      </p:sp>
      <p:pic>
        <p:nvPicPr>
          <p:cNvPr id="6146" name="Picture 2" descr="A circuit diagram displays three resistors, R subscript 1 of 3 ohms, R subscript 2 of 4 ohms, and R subscript 3 of 6 ohms that are in parallel and connected to a 12 volt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54" y="2553793"/>
            <a:ext cx="7428092" cy="270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367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7.7 Using an electronic calculator to determine the total resistance of a parallel circuit</a:t>
            </a:r>
            <a:endParaRPr lang="en-US" dirty="0"/>
          </a:p>
        </p:txBody>
      </p:sp>
      <p:pic>
        <p:nvPicPr>
          <p:cNvPr id="7170" name="Picture 2" descr="The circuit has three resistors of resistances, 3 ohm, 4 ohm, and 6 ohm that are in parallel and connected to a 12 volt battery.&#10;The electronic calculator has the following data.&#10;1, division button, 3, memory add button&#10;1, division button, 4, memory add button&#10;1, division button, 6, memory add button&#10;1, division button, memory recall button, equals button&#10;Another text reads to solve this parallel circuit problem for R subscript t (total resistance), push the exact buttons on an electronic calculator.&#10;Next text reads note: Be certain to push the equals button. Failure to do so will result in incorrect answers when using most calculator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281" y="2218134"/>
            <a:ext cx="4492792" cy="403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77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5994"/>
            <a:ext cx="8200841" cy="1846659"/>
          </a:xfrm>
        </p:spPr>
        <p:txBody>
          <a:bodyPr wrap="square">
            <a:spAutoFit/>
          </a:bodyPr>
          <a:lstStyle/>
          <a:p>
            <a:r>
              <a:rPr lang="en-IN" sz="2400" dirty="0"/>
              <a:t>Figure 7.8 Another example of how to use an electronic calculator to determine the total resistance of a parallel circuit. The answer is 13.45 ohms. Notice that the effective resistance of this circuit is less than the resistance of the lowest branch (20 ohms)</a:t>
            </a:r>
            <a:endParaRPr lang="en-US" sz="2400" dirty="0"/>
          </a:p>
        </p:txBody>
      </p:sp>
      <p:pic>
        <p:nvPicPr>
          <p:cNvPr id="8194" name="Picture 2" descr="The circuit has three resistors of resistances, 20 ohms, 1,000 ohms, and 45 ohms that are in parallel and connected to a 12 volt battery.&#10;A text reads use an electronic calculator to solve.&#10;The electronic calculator has the following data.&#10;Total resistance equals 1, division button, 20, memory add button&#10;1, division button, 1,000, memory add button&#10;1, division button, 45, memory add button&#10;1, division button, memory recall button, equals button&#10;Another text reads note: the total resistance (R subscript t) must be less than the smallest resistance (less than 20 ohm in this exampl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6174" y="2241962"/>
            <a:ext cx="4851653" cy="406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4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21898"/>
            <a:ext cx="8200841" cy="3016210"/>
          </a:xfrm>
        </p:spPr>
        <p:txBody>
          <a:bodyPr wrap="square">
            <a:spAutoFit/>
          </a:bodyPr>
          <a:lstStyle/>
          <a:p>
            <a:r>
              <a:rPr lang="en-IN" sz="2800" dirty="0"/>
              <a:t>Figure 7.9 A parallel circuit containing four 12 ohm resistors. When a circuit has more than one resistor of equal value, the total resistance can be determined by simply dividing the value of the resistance (12 ohms in this example) by the number of equal-value resistors (4 in this example) to get 3 ohms</a:t>
            </a:r>
            <a:endParaRPr lang="en-US" sz="2800" dirty="0"/>
          </a:p>
        </p:txBody>
      </p:sp>
      <p:pic>
        <p:nvPicPr>
          <p:cNvPr id="9218" name="Picture 2" descr="A circuit diagram displays four resistors of equal resistance of 12 ohm that are in parallel and connected to a 12 volt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34" y="3785086"/>
            <a:ext cx="7834606" cy="223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06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553998"/>
          </a:xfrm>
        </p:spPr>
        <p:txBody>
          <a:bodyPr wrap="square">
            <a:spAutoFit/>
          </a:bodyPr>
          <a:lstStyle/>
          <a:p>
            <a:r>
              <a:rPr lang="en-IN" dirty="0"/>
              <a:t>Figure 7.10 Example 1</a:t>
            </a:r>
            <a:endParaRPr lang="en-US" dirty="0"/>
          </a:p>
        </p:txBody>
      </p:sp>
      <p:pic>
        <p:nvPicPr>
          <p:cNvPr id="10242" name="Picture 2" descr="The current flowing through the circuit is 2 amp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69" y="1647130"/>
            <a:ext cx="7532262" cy="368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111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7.1 A typical parallel circuit used in vehicles includes many of the interior and exterior lights</a:t>
            </a:r>
            <a:endParaRPr lang="en-US" dirty="0"/>
          </a:p>
        </p:txBody>
      </p:sp>
      <p:pic>
        <p:nvPicPr>
          <p:cNvPr id="3" name="Picture 2" descr="In the diagram, there are three separate paths for current to flow. Each branch has a bulb. Each branch is connected to a battery and grounded. The battery is connected to a break swit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367" y="2061583"/>
            <a:ext cx="5521728" cy="413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553998"/>
          </a:xfrm>
        </p:spPr>
        <p:txBody>
          <a:bodyPr wrap="square">
            <a:spAutoFit/>
          </a:bodyPr>
          <a:lstStyle/>
          <a:p>
            <a:r>
              <a:rPr lang="en-IN" dirty="0"/>
              <a:t>Figure 7.11 Example 2</a:t>
            </a:r>
            <a:endParaRPr lang="en-US" dirty="0"/>
          </a:p>
        </p:txBody>
      </p:sp>
      <p:pic>
        <p:nvPicPr>
          <p:cNvPr id="11266" name="Picture 2" descr="The resistances in the resistor R subscript 1 and R subscript 2 are given as 4 ohm and 2 ohm respectively. The resistance in the resistor R subscript 3 needs to be determined. The current flowing through the circuit is 12 ampe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78" y="1466735"/>
            <a:ext cx="8007844" cy="369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782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553998"/>
          </a:xfrm>
        </p:spPr>
        <p:txBody>
          <a:bodyPr wrap="square">
            <a:spAutoFit/>
          </a:bodyPr>
          <a:lstStyle/>
          <a:p>
            <a:r>
              <a:rPr lang="en-IN" dirty="0"/>
              <a:t>Figure 7.12 Example 3</a:t>
            </a:r>
            <a:endParaRPr lang="en-US" dirty="0"/>
          </a:p>
        </p:txBody>
      </p:sp>
      <p:pic>
        <p:nvPicPr>
          <p:cNvPr id="12290" name="Picture 2" descr="The current flowing through the circuit is 4 amperes. In the circuit, the battery voltage needs to be determ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73" y="1970082"/>
            <a:ext cx="7449052" cy="267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070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553998"/>
          </a:xfrm>
        </p:spPr>
        <p:txBody>
          <a:bodyPr wrap="square">
            <a:spAutoFit/>
          </a:bodyPr>
          <a:lstStyle/>
          <a:p>
            <a:r>
              <a:rPr lang="en-IN" dirty="0"/>
              <a:t>Figure 7.13 Example 4</a:t>
            </a:r>
            <a:endParaRPr lang="en-US" dirty="0"/>
          </a:p>
        </p:txBody>
      </p:sp>
      <p:pic>
        <p:nvPicPr>
          <p:cNvPr id="13314" name="Picture 2" descr="The resistances in the resistor R subscript 1, R subscript 2, and R subscript 3 are 8 ohm, 8 ohm, and 4 ohm respectively. The current flowing through the circuit needs to be determ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02" y="1693224"/>
            <a:ext cx="7985196" cy="356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33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219200"/>
            <a:ext cx="7543800" cy="807913"/>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Intro to Parallel Circuits (time 5:43)</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Calculating Current in a Parallel Circuit (time 11:00)</a:t>
            </a:r>
            <a:endParaRPr lang="en-US" sz="2000" i="0" dirty="0">
              <a:solidFill>
                <a:srgbClr val="007FA3"/>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Parallel Circuit</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parallel_circuit">
            <a:hlinkClick r:id="" action="ppaction://media"/>
            <a:extLst>
              <a:ext uri="{FF2B5EF4-FFF2-40B4-BE49-F238E27FC236}">
                <a16:creationId xmlns:a16="http://schemas.microsoft.com/office/drawing/2014/main" id="{B071417D-DAD6-42E6-9D33-FBDC6FE2F9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958" y="1028700"/>
            <a:ext cx="8534083" cy="4800600"/>
          </a:xfrm>
        </p:spPr>
      </p:pic>
    </p:spTree>
    <p:extLst>
      <p:ext uri="{BB962C8B-B14F-4D97-AF65-F5344CB8AC3E}">
        <p14:creationId xmlns:p14="http://schemas.microsoft.com/office/powerpoint/2010/main" val="115424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6209"/>
            <a:ext cx="8200841" cy="2215991"/>
          </a:xfrm>
        </p:spPr>
        <p:txBody>
          <a:bodyPr wrap="square">
            <a:spAutoFit/>
          </a:bodyPr>
          <a:lstStyle/>
          <a:p>
            <a:r>
              <a:rPr lang="en-IN" dirty="0"/>
              <a:t>Figure 7.2 The amount of current flowing into junction A equals the total amount of current flowing out of the junction</a:t>
            </a:r>
            <a:endParaRPr lang="en-US" dirty="0"/>
          </a:p>
        </p:txBody>
      </p:sp>
      <p:pic>
        <p:nvPicPr>
          <p:cNvPr id="2050" name="Picture 2" descr="In the diagram, a bulb of 3 ohms and 6 ohms are connected to a 12 volt battery through a Junction A. The current flowing from the battery to the junction is 6 amperes. The current flows out of the junction to the leg of resistance 3 ohms is 4 amperes and to another leg of resistance 6 ohms is 2 ampe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345" y="2476931"/>
            <a:ext cx="2178563" cy="382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24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Parallel Circuit, Volts</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parallel_circuit_volts">
            <a:hlinkClick r:id="" action="ppaction://media"/>
            <a:extLst>
              <a:ext uri="{FF2B5EF4-FFF2-40B4-BE49-F238E27FC236}">
                <a16:creationId xmlns:a16="http://schemas.microsoft.com/office/drawing/2014/main" id="{73CF1990-9E5E-4F86-9D25-294B9D2EF5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135771"/>
            <a:ext cx="8153400" cy="4586458"/>
          </a:xfrm>
        </p:spPr>
      </p:pic>
    </p:spTree>
    <p:extLst>
      <p:ext uri="{BB962C8B-B14F-4D97-AF65-F5344CB8AC3E}">
        <p14:creationId xmlns:p14="http://schemas.microsoft.com/office/powerpoint/2010/main" val="35915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Parallel Circuit, Open</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parallel_circuit_open">
            <a:hlinkClick r:id="" action="ppaction://media"/>
            <a:extLst>
              <a:ext uri="{FF2B5EF4-FFF2-40B4-BE49-F238E27FC236}">
                <a16:creationId xmlns:a16="http://schemas.microsoft.com/office/drawing/2014/main" id="{643FCA57-4A8F-4909-951C-843678963F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7489" y="1066800"/>
            <a:ext cx="8398621" cy="4724400"/>
          </a:xfrm>
        </p:spPr>
      </p:pic>
    </p:spTree>
    <p:extLst>
      <p:ext uri="{BB962C8B-B14F-4D97-AF65-F5344CB8AC3E}">
        <p14:creationId xmlns:p14="http://schemas.microsoft.com/office/powerpoint/2010/main" val="20599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67044"/>
            <a:ext cx="8610600" cy="569387"/>
          </a:xfrm>
        </p:spPr>
        <p:txBody>
          <a:bodyPr/>
          <a:lstStyle/>
          <a:p>
            <a:r>
              <a:rPr lang="en-US" sz="2800" dirty="0"/>
              <a:t>Animation: Parallel Circuit Power Side Switching</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13" name="parallel_circuit_power_side_switching">
            <a:hlinkClick r:id="" action="ppaction://media"/>
            <a:extLst>
              <a:ext uri="{FF2B5EF4-FFF2-40B4-BE49-F238E27FC236}">
                <a16:creationId xmlns:a16="http://schemas.microsoft.com/office/drawing/2014/main" id="{B0A01E66-4512-4FA0-8342-7371023C9E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251" y="1143000"/>
            <a:ext cx="8127698" cy="4572000"/>
          </a:xfrm>
        </p:spPr>
      </p:pic>
    </p:spTree>
    <p:extLst>
      <p:ext uri="{BB962C8B-B14F-4D97-AF65-F5344CB8AC3E}">
        <p14:creationId xmlns:p14="http://schemas.microsoft.com/office/powerpoint/2010/main" val="330237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67044"/>
            <a:ext cx="8610600" cy="569387"/>
          </a:xfrm>
        </p:spPr>
        <p:txBody>
          <a:bodyPr/>
          <a:lstStyle/>
          <a:p>
            <a:r>
              <a:rPr lang="en-US" sz="2800" dirty="0"/>
              <a:t>Animation: Parallel Circuit Ground Side Switching</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parallel_circuit_ground_side_switching">
            <a:hlinkClick r:id="" action="ppaction://media"/>
            <a:extLst>
              <a:ext uri="{FF2B5EF4-FFF2-40B4-BE49-F238E27FC236}">
                <a16:creationId xmlns:a16="http://schemas.microsoft.com/office/drawing/2014/main" id="{B1D5781E-A30C-46B0-B47A-1583F8A223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7213" y="990600"/>
            <a:ext cx="8449574" cy="4753062"/>
          </a:xfrm>
        </p:spPr>
      </p:pic>
    </p:spTree>
    <p:extLst>
      <p:ext uri="{BB962C8B-B14F-4D97-AF65-F5344CB8AC3E}">
        <p14:creationId xmlns:p14="http://schemas.microsoft.com/office/powerpoint/2010/main" val="8005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Parallel Circuit Law 1</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parallel_circuit_law_1">
            <a:hlinkClick r:id="" action="ppaction://media"/>
            <a:extLst>
              <a:ext uri="{FF2B5EF4-FFF2-40B4-BE49-F238E27FC236}">
                <a16:creationId xmlns:a16="http://schemas.microsoft.com/office/drawing/2014/main" id="{C36D46D8-51EE-42EA-B6A5-44312624B1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0420" y="1081131"/>
            <a:ext cx="8263160" cy="4648200"/>
          </a:xfrm>
        </p:spPr>
      </p:pic>
      <p:sp>
        <p:nvSpPr>
          <p:cNvPr id="8" name="Rectangle 7">
            <a:extLst>
              <a:ext uri="{FF2B5EF4-FFF2-40B4-BE49-F238E27FC236}">
                <a16:creationId xmlns:a16="http://schemas.microsoft.com/office/drawing/2014/main" id="{121505AD-46EE-4E4D-8EE3-41A4673B8833}"/>
              </a:ext>
            </a:extLst>
          </p:cNvPr>
          <p:cNvSpPr/>
          <p:nvPr/>
        </p:nvSpPr>
        <p:spPr>
          <a:xfrm>
            <a:off x="304800" y="1066800"/>
            <a:ext cx="839878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D0393B0B-D812-48B8-BD96-DA7F21371426}"/>
              </a:ext>
            </a:extLst>
          </p:cNvPr>
          <p:cNvSpPr/>
          <p:nvPr/>
        </p:nvSpPr>
        <p:spPr>
          <a:xfrm>
            <a:off x="440420" y="5486400"/>
            <a:ext cx="8263160"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13161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TotalTime>
  <Words>510</Words>
  <Application>Microsoft Office PowerPoint</Application>
  <PresentationFormat>On-screen Show (4:3)</PresentationFormat>
  <Paragraphs>48</Paragraphs>
  <Slides>24</Slides>
  <Notes>15</Notes>
  <HiddenSlides>0</HiddenSlides>
  <MMClips>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Arial</vt:lpstr>
      <vt:lpstr>Arial(Body)</vt:lpstr>
      <vt:lpstr>Noto Sans Symbols</vt:lpstr>
      <vt:lpstr>Open Sans</vt:lpstr>
      <vt:lpstr>Times New Roman</vt:lpstr>
      <vt:lpstr>Verdana</vt:lpstr>
      <vt:lpstr>Wingdings</vt:lpstr>
      <vt:lpstr>508 Lecture</vt:lpstr>
      <vt:lpstr>1_508 Lecture</vt:lpstr>
      <vt:lpstr>2_508 Lecture</vt:lpstr>
      <vt:lpstr>Automotive Electricity and Electronics</vt:lpstr>
      <vt:lpstr>Figure 7.1 A typical parallel circuit used in vehicles includes many of the interior and exterior lights</vt:lpstr>
      <vt:lpstr>Animation: Parallel Circuit (The animation will automatically start in a few seconds) </vt:lpstr>
      <vt:lpstr>Figure 7.2 The amount of current flowing into junction A equals the total amount of current flowing out of the junction</vt:lpstr>
      <vt:lpstr>Animation: Parallel Circuit, Volts (The animation will automatically start in a few seconds) </vt:lpstr>
      <vt:lpstr>Animation: Parallel Circuit, Open (The animation will automatically start in a few seconds) </vt:lpstr>
      <vt:lpstr>Animation: Parallel Circuit Power Side Switching (The animation will automatically start in a few seconds) </vt:lpstr>
      <vt:lpstr>Animation: Parallel Circuit Ground Side Switching (The animation will automatically start in a few seconds) </vt:lpstr>
      <vt:lpstr>Animation: Parallel Circuit Law 1 (The animation will automatically start in a few seconds) </vt:lpstr>
      <vt:lpstr>Animation: Parallel Circuit Law 2 (The animation will automatically start in a few seconds) </vt:lpstr>
      <vt:lpstr>Animation: Parallel Circuit Law 3 (The animation will automatically start in a few seconds) </vt:lpstr>
      <vt:lpstr>Figure 7.3 The current in a parallel circuit splits (divides) according to the resistance in each branch. Each branch has 12 volts applied to the resistors</vt:lpstr>
      <vt:lpstr>Figure 7.4 In a typical parallel circuit, each resistance has power and ground and each leg operates independently of the other legs of the circuit</vt:lpstr>
      <vt:lpstr>Figure 7.5 A schematic showing two resistors in parallel connected to a 12 volt battery</vt:lpstr>
      <vt:lpstr>Figure 7.6 A parallel circuit with three resistors connected to a 12 volt battery</vt:lpstr>
      <vt:lpstr>Figure 7.7 Using an electronic calculator to determine the total resistance of a parallel circuit</vt:lpstr>
      <vt:lpstr>Figure 7.8 Another example of how to use an electronic calculator to determine the total resistance of a parallel circuit. The answer is 13.45 ohms. Notice that the effective resistance of this circuit is less than the resistance of the lowest branch (20 ohms)</vt:lpstr>
      <vt:lpstr>Figure 7.9 A parallel circuit containing four 12 ohm resistors. When a circuit has more than one resistor of equal value, the total resistance can be determined by simply dividing the value of the resistance (12 ohms in this example) by the number of equal-value resistors (4 in this example) to get 3 ohms</vt:lpstr>
      <vt:lpstr>Figure 7.10 Example 1</vt:lpstr>
      <vt:lpstr>Figure 7.11 Example 2</vt:lpstr>
      <vt:lpstr>Figure 7.12 Example 3</vt:lpstr>
      <vt:lpstr>Figure 7.13 Example 4</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Electricity and Electronics, Sixth Edition, Chapter 7,  Parallel Circuits</dc:title>
  <dc:subject/>
  <dc:creator>James D. Halderman</dc:creator>
  <cp:keywords>Automotive </cp:keywords>
  <cp:lastModifiedBy>Glen Plants</cp:lastModifiedBy>
  <cp:revision>4732</cp:revision>
  <dcterms:created xsi:type="dcterms:W3CDTF">2014-07-14T20:04:21Z</dcterms:created>
  <dcterms:modified xsi:type="dcterms:W3CDTF">2020-12-29T16:45:59Z</dcterms:modified>
</cp:coreProperties>
</file>