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3" r:id="rId3"/>
  </p:sldMasterIdLst>
  <p:notesMasterIdLst>
    <p:notesMasterId r:id="rId22"/>
  </p:notesMasterIdLst>
  <p:handoutMasterIdLst>
    <p:handoutMasterId r:id="rId23"/>
  </p:handoutMasterIdLst>
  <p:sldIdLst>
    <p:sldId id="1077" r:id="rId4"/>
    <p:sldId id="1041" r:id="rId5"/>
    <p:sldId id="1078" r:id="rId6"/>
    <p:sldId id="1079" r:id="rId7"/>
    <p:sldId id="1080" r:id="rId8"/>
    <p:sldId id="1081" r:id="rId9"/>
    <p:sldId id="1082" r:id="rId10"/>
    <p:sldId id="1083" r:id="rId11"/>
    <p:sldId id="1084" r:id="rId12"/>
    <p:sldId id="1085" r:id="rId13"/>
    <p:sldId id="1086" r:id="rId14"/>
    <p:sldId id="1087" r:id="rId15"/>
    <p:sldId id="1088" r:id="rId16"/>
    <p:sldId id="1200" r:id="rId17"/>
    <p:sldId id="1202" r:id="rId18"/>
    <p:sldId id="1201" r:id="rId19"/>
    <p:sldId id="387" r:id="rId20"/>
    <p:sldId id="10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374" autoAdjust="0"/>
  </p:normalViewPr>
  <p:slideViewPr>
    <p:cSldViewPr>
      <p:cViewPr varScale="1">
        <p:scale>
          <a:sx n="110" d="100"/>
          <a:sy n="110" d="100"/>
        </p:scale>
        <p:origin x="1512" y="108"/>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2020, 2016, 2012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2110703" y="6374626"/>
            <a:ext cx="6680872"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1296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65584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18774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818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10175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57056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879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99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025896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5157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15719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857853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93874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1705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90245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2110703" y="6374626"/>
            <a:ext cx="6680872"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095766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567891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38424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29322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824340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55505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003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623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1346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8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400414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128581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19250"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105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3097375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6749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emf"/><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5476446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2020, 2010, 2007</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4822030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hAjM9Gk63M4" TargetMode="External"/><Relationship Id="rId3" Type="http://schemas.openxmlformats.org/officeDocument/2006/relationships/hyperlink" Target="https://www.youtube.com/watch?v=4f-vWFOYmxI" TargetMode="External"/><Relationship Id="rId7" Type="http://schemas.openxmlformats.org/officeDocument/2006/relationships/hyperlink" Target="https://www.youtube.com/watch?v=2keCptFdoEY" TargetMode="External"/><Relationship Id="rId2" Type="http://schemas.openxmlformats.org/officeDocument/2006/relationships/hyperlink" Target="https://www.youtube.com/watch?v=-mHLvtGjum4" TargetMode="External"/><Relationship Id="rId1" Type="http://schemas.openxmlformats.org/officeDocument/2006/relationships/slideLayout" Target="../slideLayouts/slideLayout4.xml"/><Relationship Id="rId6" Type="http://schemas.openxmlformats.org/officeDocument/2006/relationships/hyperlink" Target="https://www.youtube.com/watch?v=1vYad11H0pw" TargetMode="External"/><Relationship Id="rId5" Type="http://schemas.openxmlformats.org/officeDocument/2006/relationships/hyperlink" Target="https://www.youtube.com/watch?v=gD7pMk9FCgk" TargetMode="External"/><Relationship Id="rId10" Type="http://schemas.openxmlformats.org/officeDocument/2006/relationships/hyperlink" Target="https://www.youtube.com/watch?v=CztiI0re5Eo" TargetMode="External"/><Relationship Id="rId4" Type="http://schemas.openxmlformats.org/officeDocument/2006/relationships/hyperlink" Target="https://www.youtube.com/watch?v=cZwfPIkn30k" TargetMode="External"/><Relationship Id="rId9" Type="http://schemas.openxmlformats.org/officeDocument/2006/relationships/hyperlink" Target="https://www.youtube.com/watch?v=CZgqGTxL9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67752"/>
            <a:ext cx="8229600" cy="1107996"/>
          </a:xfrm>
        </p:spPr>
        <p:txBody>
          <a:bodyPr>
            <a:noAutofit/>
          </a:bodyPr>
          <a:lstStyle/>
          <a:p>
            <a:r>
              <a:rPr lang="en-IN" dirty="0"/>
              <a:t>Automotive Electricity and Electronics</a:t>
            </a:r>
            <a:endParaRPr lang="en-IN" dirty="0">
              <a:latin typeface="+mj-lt"/>
            </a:endParaRPr>
          </a:p>
        </p:txBody>
      </p:sp>
      <p:sp>
        <p:nvSpPr>
          <p:cNvPr id="3" name="Text Placeholder 2"/>
          <p:cNvSpPr>
            <a:spLocks noGrp="1"/>
          </p:cNvSpPr>
          <p:nvPr>
            <p:ph type="body" sz="quarter" idx="13"/>
          </p:nvPr>
        </p:nvSpPr>
        <p:spPr>
          <a:xfrm>
            <a:off x="457200" y="1382036"/>
            <a:ext cx="8229600" cy="317335"/>
          </a:xfrm>
        </p:spPr>
        <p:txBody>
          <a:bodyPr>
            <a:noAutofit/>
          </a:bodyPr>
          <a:lstStyle/>
          <a:p>
            <a:r>
              <a:rPr lang="en-US" dirty="0"/>
              <a:t>Sixth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4114800" cy="492443"/>
          </a:xfrm>
        </p:spPr>
        <p:txBody>
          <a:bodyPr wrap="square">
            <a:no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5</a:t>
            </a:r>
          </a:p>
        </p:txBody>
      </p:sp>
      <p:sp>
        <p:nvSpPr>
          <p:cNvPr id="4" name="Text Placeholder 3"/>
          <p:cNvSpPr>
            <a:spLocks noGrp="1"/>
          </p:cNvSpPr>
          <p:nvPr>
            <p:ph type="body" sz="quarter" idx="14"/>
          </p:nvPr>
        </p:nvSpPr>
        <p:spPr>
          <a:xfrm>
            <a:off x="4569208" y="3505200"/>
            <a:ext cx="4117591" cy="317249"/>
          </a:xfrm>
        </p:spPr>
        <p:txBody>
          <a:bodyPr vert="horz" wrap="square" lIns="0" tIns="0" rIns="0" bIns="0" rtlCol="0" anchor="b">
            <a:noAutofit/>
          </a:bodyPr>
          <a:lstStyle/>
          <a:p>
            <a:r>
              <a:rPr lang="en-IN" sz="2000" dirty="0"/>
              <a:t>Electrical Circuits and Ohm’s Law</a:t>
            </a:r>
          </a:p>
        </p:txBody>
      </p:sp>
      <p:pic>
        <p:nvPicPr>
          <p:cNvPr id="8" name="Picture 7" descr="Front Cover: Automotive Electricity and Electronics, Sixth Edition by Halderman">
            <a:extLst>
              <a:ext uri="{FF2B5EF4-FFF2-40B4-BE49-F238E27FC236}">
                <a16:creationId xmlns:a16="http://schemas.microsoft.com/office/drawing/2014/main" id="{9F2A97DB-7F77-4D50-835E-AF5C42A4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40" y="1806627"/>
            <a:ext cx="3517451" cy="4502155"/>
          </a:xfrm>
          <a:prstGeom prst="rect">
            <a:avLst/>
          </a:prstGeom>
        </p:spPr>
      </p:pic>
      <p:sp>
        <p:nvSpPr>
          <p:cNvPr id="5" name="Text Placeholder 4"/>
          <p:cNvSpPr>
            <a:spLocks noGrp="1"/>
          </p:cNvSpPr>
          <p:nvPr>
            <p:ph type="body" sz="quarter" idx="15"/>
          </p:nvPr>
        </p:nvSpPr>
        <p:spPr>
          <a:xfrm>
            <a:off x="2659420" y="6427234"/>
            <a:ext cx="6028279"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85162"/>
            <a:ext cx="8200841" cy="2585323"/>
          </a:xfrm>
        </p:spPr>
        <p:txBody>
          <a:bodyPr wrap="square">
            <a:spAutoFit/>
          </a:bodyPr>
          <a:lstStyle/>
          <a:p>
            <a:r>
              <a:rPr lang="en-IN" sz="2400" dirty="0"/>
              <a:t>Figure 5.9 To calculate one unit of electricity when the other two are known, simply use your finger and cover the unit you do not know. For example, if both voltage (</a:t>
            </a:r>
            <a:r>
              <a:rPr lang="en-IN" sz="2400" i="1" dirty="0"/>
              <a:t>E</a:t>
            </a:r>
            <a:r>
              <a:rPr lang="en-IN" sz="2400" dirty="0"/>
              <a:t>) and resistance (</a:t>
            </a:r>
            <a:r>
              <a:rPr lang="en-IN" sz="2400" i="1" dirty="0"/>
              <a:t>R</a:t>
            </a:r>
            <a:r>
              <a:rPr lang="en-IN" sz="2400" dirty="0"/>
              <a:t>) are known, cover the letter </a:t>
            </a:r>
            <a:r>
              <a:rPr lang="en-IN" sz="2400" i="1" dirty="0"/>
              <a:t>I </a:t>
            </a:r>
            <a:r>
              <a:rPr lang="en-IN" sz="2400" dirty="0"/>
              <a:t>(amperes). Notice that the letter </a:t>
            </a:r>
            <a:r>
              <a:rPr lang="en-IN" sz="2400" i="1" dirty="0"/>
              <a:t>E </a:t>
            </a:r>
            <a:r>
              <a:rPr lang="en-IN" sz="2400" dirty="0"/>
              <a:t>is above the letter </a:t>
            </a:r>
            <a:r>
              <a:rPr lang="en-IN" sz="2400" i="1" dirty="0"/>
              <a:t>R</a:t>
            </a:r>
            <a:r>
              <a:rPr lang="en-IN" sz="2400" dirty="0"/>
              <a:t>, so divide the resistor’s value into the voltage to determine the current in the circuit</a:t>
            </a:r>
            <a:endParaRPr lang="en-US" sz="2400" dirty="0"/>
          </a:p>
        </p:txBody>
      </p:sp>
      <p:pic>
        <p:nvPicPr>
          <p:cNvPr id="9218" name="Picture 2" descr="In the illustration, four circles are divided into 3 parts with the top semicircle marked as E and lower 2 quarters marked as I and R.&#10;• Circle one is not blocked.&#10;• Second circle has a covered R showing E over I, hence the formula R equals E divided by I&#10;• Third circle has a covered E showing R besides I hence the formula E equals I multiplied by R&#10;• Fourth circle has a covered I showing E over R, hence the formula I equals E divided by 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067" y="3186720"/>
            <a:ext cx="4729866" cy="312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7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27816"/>
            <a:ext cx="8200841" cy="2585323"/>
          </a:xfrm>
        </p:spPr>
        <p:txBody>
          <a:bodyPr wrap="square">
            <a:spAutoFit/>
          </a:bodyPr>
          <a:lstStyle/>
          <a:p>
            <a:r>
              <a:rPr lang="en-IN" sz="2800" dirty="0"/>
              <a:t>Figure 5.10 This closed circuit includes a power source, power-side wire, circuit protection (fuse), resistance (bulb), and return path wire. In this circuit, if the battery has 12 volts and the electrical load has 4 ohms, then the current through the circuit is 3 amperes</a:t>
            </a:r>
            <a:endParaRPr lang="en-US" sz="2800" dirty="0"/>
          </a:p>
        </p:txBody>
      </p:sp>
      <p:pic>
        <p:nvPicPr>
          <p:cNvPr id="10242" name="Picture 2" descr="An illustration shows negative terminal of a battery connected to one end of load bulb and positive terminal connected to a fuse and the load bulb in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806" y="2974244"/>
            <a:ext cx="6326389" cy="33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2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85946"/>
            <a:ext cx="8200841" cy="2215991"/>
          </a:xfrm>
        </p:spPr>
        <p:txBody>
          <a:bodyPr wrap="square">
            <a:spAutoFit/>
          </a:bodyPr>
          <a:lstStyle/>
          <a:p>
            <a:r>
              <a:rPr lang="en-IN" sz="2400" dirty="0"/>
              <a:t>Figure 5.11 To calculate one unit when the other two are known, simply cover the unknown unit to see what unit needs to be divided or multiplied to arrive at the solution. The power of electric motors such as starter motors and propulsion (traction) motors used in electric and hybrid electric vehicles are rated in watts</a:t>
            </a:r>
            <a:endParaRPr lang="en-US" sz="2400" dirty="0"/>
          </a:p>
        </p:txBody>
      </p:sp>
      <p:pic>
        <p:nvPicPr>
          <p:cNvPr id="11266" name="Picture 2" descr="In illustration shows a circle divided into 3 parts, where the top semicircle is marked as P (watts) and lower 2 quarters are marked as I (amperes) and E (vo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144" y="2633264"/>
            <a:ext cx="3681909" cy="368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5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51935"/>
            <a:ext cx="8200841" cy="1538883"/>
          </a:xfrm>
        </p:spPr>
        <p:txBody>
          <a:bodyPr wrap="square">
            <a:spAutoFit/>
          </a:bodyPr>
          <a:lstStyle/>
          <a:p>
            <a:r>
              <a:rPr lang="en-IN" sz="2000" dirty="0"/>
              <a:t>Figure 5.12 “Magic circle” of most formulas for problems involving Ohm’s law. Each quarter of the “pie” has formulas used to solve for a particular unknown value: current (amperes), in the upper right segment; resistance (ohms), in the lower right; voltage (</a:t>
            </a:r>
            <a:r>
              <a:rPr lang="en-IN" sz="2000" i="1" dirty="0"/>
              <a:t>E</a:t>
            </a:r>
            <a:r>
              <a:rPr lang="en-IN" sz="2000" dirty="0"/>
              <a:t>), in the lower left; and power (watts), in the upper left</a:t>
            </a:r>
            <a:endParaRPr lang="en-US" sz="2000" dirty="0"/>
          </a:p>
        </p:txBody>
      </p:sp>
      <p:pic>
        <p:nvPicPr>
          <p:cNvPr id="12290" name="Picture 2" descr="The illustration shows the following:&#10;• First quadrant is of I current (amperes) corresponds to I equals E divided by R, I equals P divided by E, and I equals square root (P divided by R) in the outer circle.&#10;• Second quadrant is of P power (watts) corresponds to P equals I multiplied by E, P equals I superscript 2 multiplied by R and P equals E superscript 2 divided by R&#10;• Third quadrant is of E Pressure (volts) corresponds to E equals square root (P multiplied by R), E equals P divided by and E equals I multiplied by R.&#10;• Forth quadrant resistance (Ohm) corresponds to R equals P divided by I superscript 2, R equals P divided by I superscript 2 and R equals E divided by I.&#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921" y="2024508"/>
            <a:ext cx="4307068" cy="429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0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304800" y="105489"/>
            <a:ext cx="8610600" cy="630942"/>
          </a:xfrm>
        </p:spPr>
        <p:txBody>
          <a:bodyPr/>
          <a:lstStyle/>
          <a:p>
            <a:r>
              <a:rPr lang="en-US" sz="3200" dirty="0"/>
              <a:t>Animation: Ohm’s Law, Current</a:t>
            </a:r>
            <a:br>
              <a:rPr lang="en-US" sz="2400" dirty="0"/>
            </a:br>
            <a:r>
              <a:rPr lang="en-US" sz="900" dirty="0">
                <a:solidFill>
                  <a:schemeClr val="bg2"/>
                </a:solidFill>
              </a:rPr>
              <a:t>(The animation will automatically start in a few seconds) </a:t>
            </a:r>
            <a:endParaRPr lang="en-US" dirty="0"/>
          </a:p>
        </p:txBody>
      </p:sp>
      <p:pic>
        <p:nvPicPr>
          <p:cNvPr id="6" name="ohms_law_current">
            <a:hlinkClick r:id="" action="ppaction://media"/>
            <a:extLst>
              <a:ext uri="{FF2B5EF4-FFF2-40B4-BE49-F238E27FC236}">
                <a16:creationId xmlns:a16="http://schemas.microsoft.com/office/drawing/2014/main" id="{F63313F8-DE1C-4F5E-BBC1-2E59EDB336B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28637" y="1154524"/>
            <a:ext cx="8086725" cy="4548952"/>
          </a:xfrm>
        </p:spPr>
      </p:pic>
    </p:spTree>
    <p:extLst>
      <p:ext uri="{BB962C8B-B14F-4D97-AF65-F5344CB8AC3E}">
        <p14:creationId xmlns:p14="http://schemas.microsoft.com/office/powerpoint/2010/main" val="8389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304800" y="105489"/>
            <a:ext cx="8610600" cy="630942"/>
          </a:xfrm>
        </p:spPr>
        <p:txBody>
          <a:bodyPr/>
          <a:lstStyle/>
          <a:p>
            <a:r>
              <a:rPr lang="en-US" sz="3200" dirty="0"/>
              <a:t>Animation: Ohm’s Law, Volt</a:t>
            </a:r>
            <a:br>
              <a:rPr lang="en-US" sz="2400" dirty="0"/>
            </a:br>
            <a:r>
              <a:rPr lang="en-US" sz="900" dirty="0">
                <a:solidFill>
                  <a:schemeClr val="bg2"/>
                </a:solidFill>
              </a:rPr>
              <a:t>(The animation will automatically start in a few seconds) </a:t>
            </a:r>
            <a:endParaRPr lang="en-US" dirty="0"/>
          </a:p>
        </p:txBody>
      </p:sp>
      <p:pic>
        <p:nvPicPr>
          <p:cNvPr id="6" name="ohms_law_volt">
            <a:hlinkClick r:id="" action="ppaction://media"/>
            <a:extLst>
              <a:ext uri="{FF2B5EF4-FFF2-40B4-BE49-F238E27FC236}">
                <a16:creationId xmlns:a16="http://schemas.microsoft.com/office/drawing/2014/main" id="{0D0AD713-30E4-4CF4-95B5-745656BB816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04800" y="1028700"/>
            <a:ext cx="8534083" cy="4800600"/>
          </a:xfrm>
        </p:spPr>
      </p:pic>
    </p:spTree>
    <p:extLst>
      <p:ext uri="{BB962C8B-B14F-4D97-AF65-F5344CB8AC3E}">
        <p14:creationId xmlns:p14="http://schemas.microsoft.com/office/powerpoint/2010/main" val="13694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304800" y="105489"/>
            <a:ext cx="8610600" cy="630942"/>
          </a:xfrm>
        </p:spPr>
        <p:txBody>
          <a:bodyPr/>
          <a:lstStyle/>
          <a:p>
            <a:r>
              <a:rPr lang="en-US" sz="3200" dirty="0"/>
              <a:t>Animation: Ohm’s Law, Resistance</a:t>
            </a:r>
            <a:br>
              <a:rPr lang="en-US" sz="2400" dirty="0"/>
            </a:br>
            <a:r>
              <a:rPr lang="en-US" sz="900" dirty="0">
                <a:solidFill>
                  <a:schemeClr val="bg2"/>
                </a:solidFill>
              </a:rPr>
              <a:t>(The animation will automatically start in a few seconds) </a:t>
            </a:r>
            <a:endParaRPr lang="en-US" dirty="0"/>
          </a:p>
        </p:txBody>
      </p:sp>
      <p:pic>
        <p:nvPicPr>
          <p:cNvPr id="6" name="ohms_law_resistance">
            <a:hlinkClick r:id="" action="ppaction://media"/>
            <a:extLst>
              <a:ext uri="{FF2B5EF4-FFF2-40B4-BE49-F238E27FC236}">
                <a16:creationId xmlns:a16="http://schemas.microsoft.com/office/drawing/2014/main" id="{A58CB84C-B0F1-4785-9F76-CEDA851C417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2689" y="1066800"/>
            <a:ext cx="8398621" cy="4724400"/>
          </a:xfrm>
        </p:spPr>
      </p:pic>
    </p:spTree>
    <p:extLst>
      <p:ext uri="{BB962C8B-B14F-4D97-AF65-F5344CB8AC3E}">
        <p14:creationId xmlns:p14="http://schemas.microsoft.com/office/powerpoint/2010/main" val="3190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533400" y="334089"/>
            <a:ext cx="6172200" cy="492443"/>
          </a:xfrm>
        </p:spPr>
        <p:txBody>
          <a:bodyPr/>
          <a:lstStyle/>
          <a:p>
            <a:r>
              <a:rPr lang="en-US" sz="3200" dirty="0"/>
              <a:t>Video Links </a:t>
            </a:r>
            <a:r>
              <a:rPr lang="en-US" sz="12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914400" y="1219200"/>
            <a:ext cx="7543800" cy="4308872"/>
          </a:xfrm>
        </p:spPr>
        <p:txBody>
          <a:bodyPr/>
          <a:lstStyle/>
          <a:p>
            <a:pPr algn="l" fontAlgn="base"/>
            <a:r>
              <a:rPr lang="en-US" sz="2000" i="0" u="none" strike="noStrike" dirty="0">
                <a:solidFill>
                  <a:srgbClr val="007FA3"/>
                </a:solidFill>
                <a:effectLst/>
                <a:latin typeface="Open Sans"/>
                <a:hlinkClick r:id="rId2">
                  <a:extLst>
                    <a:ext uri="{A12FA001-AC4F-418D-AE19-62706E023703}">
                      <ahyp:hlinkClr xmlns:ahyp="http://schemas.microsoft.com/office/drawing/2018/hyperlinkcolor" val="tx"/>
                    </a:ext>
                  </a:extLst>
                </a:hlinkClick>
              </a:rPr>
              <a:t>Ohm’s Law (time 7:09)</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3">
                  <a:extLst>
                    <a:ext uri="{A12FA001-AC4F-418D-AE19-62706E023703}">
                      <ahyp:hlinkClr xmlns:ahyp="http://schemas.microsoft.com/office/drawing/2018/hyperlinkcolor" val="tx"/>
                    </a:ext>
                  </a:extLst>
                </a:hlinkClick>
              </a:rPr>
              <a:t>Voltage Drop </a:t>
            </a:r>
            <a:r>
              <a:rPr lang="en-US" sz="2000" dirty="0">
                <a:solidFill>
                  <a:srgbClr val="007FA3"/>
                </a:solidFill>
                <a:latin typeface="Open Sans"/>
                <a:hlinkClick r:id="rId3">
                  <a:extLst>
                    <a:ext uri="{A12FA001-AC4F-418D-AE19-62706E023703}">
                      <ahyp:hlinkClr xmlns:ahyp="http://schemas.microsoft.com/office/drawing/2018/hyperlinkcolor" val="tx"/>
                    </a:ext>
                  </a:extLst>
                </a:hlinkClick>
              </a:rPr>
              <a:t>P</a:t>
            </a:r>
            <a:r>
              <a:rPr lang="en-US" sz="2000" i="0" u="none" strike="noStrike" dirty="0">
                <a:solidFill>
                  <a:srgbClr val="007FA3"/>
                </a:solidFill>
                <a:effectLst/>
                <a:latin typeface="Open Sans"/>
                <a:hlinkClick r:id="rId3">
                  <a:extLst>
                    <a:ext uri="{A12FA001-AC4F-418D-AE19-62706E023703}">
                      <ahyp:hlinkClr xmlns:ahyp="http://schemas.microsoft.com/office/drawing/2018/hyperlinkcolor" val="tx"/>
                    </a:ext>
                  </a:extLst>
                </a:hlinkClick>
              </a:rPr>
              <a:t>art 1 (time 2:01)</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4">
                  <a:extLst>
                    <a:ext uri="{A12FA001-AC4F-418D-AE19-62706E023703}">
                      <ahyp:hlinkClr xmlns:ahyp="http://schemas.microsoft.com/office/drawing/2018/hyperlinkcolor" val="tx"/>
                    </a:ext>
                  </a:extLst>
                </a:hlinkClick>
              </a:rPr>
              <a:t>Voltage Drop </a:t>
            </a:r>
            <a:r>
              <a:rPr lang="en-US" sz="2000" dirty="0">
                <a:solidFill>
                  <a:srgbClr val="007FA3"/>
                </a:solidFill>
                <a:latin typeface="Open Sans"/>
                <a:hlinkClick r:id="rId4">
                  <a:extLst>
                    <a:ext uri="{A12FA001-AC4F-418D-AE19-62706E023703}">
                      <ahyp:hlinkClr xmlns:ahyp="http://schemas.microsoft.com/office/drawing/2018/hyperlinkcolor" val="tx"/>
                    </a:ext>
                  </a:extLst>
                </a:hlinkClick>
              </a:rPr>
              <a:t>P</a:t>
            </a:r>
            <a:r>
              <a:rPr lang="en-US" sz="2000" i="0" u="none" strike="noStrike" dirty="0">
                <a:solidFill>
                  <a:srgbClr val="007FA3"/>
                </a:solidFill>
                <a:effectLst/>
                <a:latin typeface="Open Sans"/>
                <a:hlinkClick r:id="rId4">
                  <a:extLst>
                    <a:ext uri="{A12FA001-AC4F-418D-AE19-62706E023703}">
                      <ahyp:hlinkClr xmlns:ahyp="http://schemas.microsoft.com/office/drawing/2018/hyperlinkcolor" val="tx"/>
                    </a:ext>
                  </a:extLst>
                </a:hlinkClick>
              </a:rPr>
              <a:t>art 2 (time 2:25)</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5">
                  <a:extLst>
                    <a:ext uri="{A12FA001-AC4F-418D-AE19-62706E023703}">
                      <ahyp:hlinkClr xmlns:ahyp="http://schemas.microsoft.com/office/drawing/2018/hyperlinkcolor" val="tx"/>
                    </a:ext>
                  </a:extLst>
                </a:hlinkClick>
              </a:rPr>
              <a:t>Voltage Drop </a:t>
            </a:r>
            <a:r>
              <a:rPr lang="en-US" sz="2000" dirty="0">
                <a:solidFill>
                  <a:srgbClr val="007FA3"/>
                </a:solidFill>
                <a:latin typeface="Open Sans"/>
                <a:hlinkClick r:id="rId5">
                  <a:extLst>
                    <a:ext uri="{A12FA001-AC4F-418D-AE19-62706E023703}">
                      <ahyp:hlinkClr xmlns:ahyp="http://schemas.microsoft.com/office/drawing/2018/hyperlinkcolor" val="tx"/>
                    </a:ext>
                  </a:extLst>
                </a:hlinkClick>
              </a:rPr>
              <a:t>P</a:t>
            </a:r>
            <a:r>
              <a:rPr lang="en-US" sz="2000" i="0" u="none" strike="noStrike" dirty="0">
                <a:solidFill>
                  <a:srgbClr val="007FA3"/>
                </a:solidFill>
                <a:effectLst/>
                <a:latin typeface="Open Sans"/>
                <a:hlinkClick r:id="rId5">
                  <a:extLst>
                    <a:ext uri="{A12FA001-AC4F-418D-AE19-62706E023703}">
                      <ahyp:hlinkClr xmlns:ahyp="http://schemas.microsoft.com/office/drawing/2018/hyperlinkcolor" val="tx"/>
                    </a:ext>
                  </a:extLst>
                </a:hlinkClick>
              </a:rPr>
              <a:t>art 3 (time 3:16)</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6">
                  <a:extLst>
                    <a:ext uri="{A12FA001-AC4F-418D-AE19-62706E023703}">
                      <ahyp:hlinkClr xmlns:ahyp="http://schemas.microsoft.com/office/drawing/2018/hyperlinkcolor" val="tx"/>
                    </a:ext>
                  </a:extLst>
                </a:hlinkClick>
              </a:rPr>
              <a:t>Voltage Drop </a:t>
            </a:r>
            <a:r>
              <a:rPr lang="en-US" sz="2000" dirty="0">
                <a:solidFill>
                  <a:srgbClr val="007FA3"/>
                </a:solidFill>
                <a:latin typeface="Open Sans"/>
                <a:hlinkClick r:id="rId6">
                  <a:extLst>
                    <a:ext uri="{A12FA001-AC4F-418D-AE19-62706E023703}">
                      <ahyp:hlinkClr xmlns:ahyp="http://schemas.microsoft.com/office/drawing/2018/hyperlinkcolor" val="tx"/>
                    </a:ext>
                  </a:extLst>
                </a:hlinkClick>
              </a:rPr>
              <a:t>P</a:t>
            </a:r>
            <a:r>
              <a:rPr lang="en-US" sz="2000" i="0" u="none" strike="noStrike" dirty="0">
                <a:solidFill>
                  <a:srgbClr val="007FA3"/>
                </a:solidFill>
                <a:effectLst/>
                <a:latin typeface="Open Sans"/>
                <a:hlinkClick r:id="rId6">
                  <a:extLst>
                    <a:ext uri="{A12FA001-AC4F-418D-AE19-62706E023703}">
                      <ahyp:hlinkClr xmlns:ahyp="http://schemas.microsoft.com/office/drawing/2018/hyperlinkcolor" val="tx"/>
                    </a:ext>
                  </a:extLst>
                </a:hlinkClick>
              </a:rPr>
              <a:t>art 4 (time 2:23)</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7">
                  <a:extLst>
                    <a:ext uri="{A12FA001-AC4F-418D-AE19-62706E023703}">
                      <ahyp:hlinkClr xmlns:ahyp="http://schemas.microsoft.com/office/drawing/2018/hyperlinkcolor" val="tx"/>
                    </a:ext>
                  </a:extLst>
                </a:hlinkClick>
              </a:rPr>
              <a:t>Ampere Draw (time 1:42)</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8">
                  <a:extLst>
                    <a:ext uri="{A12FA001-AC4F-418D-AE19-62706E023703}">
                      <ahyp:hlinkClr xmlns:ahyp="http://schemas.microsoft.com/office/drawing/2018/hyperlinkcolor" val="tx"/>
                    </a:ext>
                  </a:extLst>
                </a:hlinkClick>
              </a:rPr>
              <a:t>Automotive Electrical Basics (time 10:14)</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9">
                  <a:extLst>
                    <a:ext uri="{A12FA001-AC4F-418D-AE19-62706E023703}">
                      <ahyp:hlinkClr xmlns:ahyp="http://schemas.microsoft.com/office/drawing/2018/hyperlinkcolor" val="tx"/>
                    </a:ext>
                  </a:extLst>
                </a:hlinkClick>
              </a:rPr>
              <a:t>Ohm’s Law Series and Parallel (time 24:04)</a:t>
            </a:r>
            <a:endParaRPr lang="en-US" sz="2000" i="0" dirty="0">
              <a:solidFill>
                <a:srgbClr val="007FA3"/>
              </a:solidFill>
              <a:effectLst/>
              <a:latin typeface="Open Sans"/>
            </a:endParaRPr>
          </a:p>
          <a:p>
            <a:pPr algn="l" fontAlgn="base"/>
            <a:r>
              <a:rPr lang="en-US" sz="2000" i="0" u="none" strike="noStrike" dirty="0">
                <a:solidFill>
                  <a:srgbClr val="007FA3"/>
                </a:solidFill>
                <a:effectLst/>
                <a:latin typeface="Open Sans"/>
                <a:hlinkClick r:id="rId10">
                  <a:extLst>
                    <a:ext uri="{A12FA001-AC4F-418D-AE19-62706E023703}">
                      <ahyp:hlinkClr xmlns:ahyp="http://schemas.microsoft.com/office/drawing/2018/hyperlinkcolor" val="tx"/>
                    </a:ext>
                  </a:extLst>
                </a:hlinkClick>
              </a:rPr>
              <a:t>Ohm’s Law Explained (time 11:47)</a:t>
            </a:r>
            <a:endParaRPr lang="en-US" sz="2000" i="0" dirty="0">
              <a:solidFill>
                <a:srgbClr val="007FA3"/>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657225"/>
          </a:xfrm>
        </p:spPr>
        <p:txBody>
          <a:bodyPr lIns="0" tIns="0" rIns="0" bIns="0" anchor="ctr">
            <a:no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89589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5038"/>
            <a:ext cx="8200841" cy="2769989"/>
          </a:xfrm>
        </p:spPr>
        <p:txBody>
          <a:bodyPr wrap="square">
            <a:spAutoFit/>
          </a:bodyPr>
          <a:lstStyle/>
          <a:p>
            <a:r>
              <a:rPr lang="en-IN" dirty="0"/>
              <a:t>Figure 5.1 All complete circuits must have a power source, a power path, protection (fuse), an electrical load (lightbulb in this case), and a return path back to the power source</a:t>
            </a:r>
            <a:endParaRPr lang="en-US" dirty="0"/>
          </a:p>
        </p:txBody>
      </p:sp>
      <p:pic>
        <p:nvPicPr>
          <p:cNvPr id="3" name="Picture 2" descr="An illustration shows a power source (battery) with positive terminal connected to a terminal of fuse, load bulb connected to other end and load terminal connected to the negative terminal of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74" y="3028182"/>
            <a:ext cx="4673772" cy="328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5038"/>
            <a:ext cx="8200841" cy="2769989"/>
          </a:xfrm>
        </p:spPr>
        <p:txBody>
          <a:bodyPr wrap="square">
            <a:spAutoFit/>
          </a:bodyPr>
          <a:lstStyle/>
          <a:p>
            <a:r>
              <a:rPr lang="en-IN" dirty="0"/>
              <a:t>Figure 5.2 The return path back to the battery can be any electrical conductor, such as a copper wire or the metal frame or body of the vehicle</a:t>
            </a:r>
            <a:endParaRPr lang="en-US" dirty="0"/>
          </a:p>
        </p:txBody>
      </p:sp>
      <p:pic>
        <p:nvPicPr>
          <p:cNvPr id="2050" name="Picture 2" descr="An illustration shows a battery where negative terminal is connected to ground (Body sheet metal, Engine block, Etc.) and positive terminal connected to one terminal of load bulb and the other terminal is connected to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963" y="3048000"/>
            <a:ext cx="5754075" cy="31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1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2973"/>
            <a:ext cx="8200841" cy="2215991"/>
          </a:xfrm>
        </p:spPr>
        <p:txBody>
          <a:bodyPr wrap="square">
            <a:spAutoFit/>
          </a:bodyPr>
          <a:lstStyle/>
          <a:p>
            <a:r>
              <a:rPr lang="en-IN" dirty="0"/>
              <a:t>Figure 5.3 An electrical switch opens the circuit and no current flows. The switch could also be on the return (ground) path wire</a:t>
            </a:r>
            <a:endParaRPr lang="en-US" dirty="0"/>
          </a:p>
        </p:txBody>
      </p:sp>
      <p:pic>
        <p:nvPicPr>
          <p:cNvPr id="3074" name="Picture 2" descr="An illustration shows negative terminal of a battery connected to ground and positive terminal connected to a switch and a load bulb in series. The load bulb is connected to grou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35" y="3048000"/>
            <a:ext cx="6749064" cy="301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52400"/>
            <a:ext cx="8200841" cy="1600438"/>
          </a:xfrm>
        </p:spPr>
        <p:txBody>
          <a:bodyPr wrap="square">
            <a:spAutoFit/>
          </a:bodyPr>
          <a:lstStyle/>
          <a:p>
            <a:r>
              <a:rPr lang="en-IN" dirty="0"/>
              <a:t>Figure 5.4 </a:t>
            </a:r>
            <a:r>
              <a:rPr lang="en-IN" sz="3400" dirty="0"/>
              <a:t>Examples of common causes of open circuits. Some of these causes are often difficult to find</a:t>
            </a:r>
            <a:endParaRPr lang="en-US" sz="3400" dirty="0"/>
          </a:p>
        </p:txBody>
      </p:sp>
      <p:pic>
        <p:nvPicPr>
          <p:cNvPr id="4098" name="Picture 2" descr="The illustration shows the following:&#10;• Example1- A broken wire.&#10;• Example2- A blown fuse (extremely high resistance appear as an open circuit).&#10;• Example3- A broken bulb wire (Internally open Part).&#10;• Example4- Corroded connection lug.&#10;• Example5- Loose conn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990" y="1992199"/>
            <a:ext cx="5502020" cy="429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1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2189"/>
            <a:ext cx="8200841" cy="1661993"/>
          </a:xfrm>
        </p:spPr>
        <p:txBody>
          <a:bodyPr wrap="square">
            <a:spAutoFit/>
          </a:bodyPr>
          <a:lstStyle/>
          <a:p>
            <a:r>
              <a:rPr lang="en-IN" dirty="0"/>
              <a:t>Figure 5.5 A short circuit permits electrical current to bypass some or all of the resistance in the circuit</a:t>
            </a:r>
            <a:endParaRPr lang="en-US" dirty="0"/>
          </a:p>
        </p:txBody>
      </p:sp>
      <p:pic>
        <p:nvPicPr>
          <p:cNvPr id="5122" name="Picture 2" descr="A line diagram shows positive terminal of battery connected to a fuse. The wire from other side of the fuse divides into 2 forming a parallel circuit of 2 switch and load bulb series circuit. A dotted line shorts the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824" y="2015141"/>
            <a:ext cx="5712652" cy="428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3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50211"/>
            <a:ext cx="8200841" cy="2215991"/>
          </a:xfrm>
        </p:spPr>
        <p:txBody>
          <a:bodyPr wrap="square">
            <a:spAutoFit/>
          </a:bodyPr>
          <a:lstStyle/>
          <a:p>
            <a:r>
              <a:rPr lang="en-IN" dirty="0"/>
              <a:t>Figure 5.6 A fuse or circuit breaker opens the circuit to prevent possible overheating damage in the event of a short circuit</a:t>
            </a:r>
            <a:endParaRPr lang="en-US" dirty="0"/>
          </a:p>
        </p:txBody>
      </p:sp>
      <p:pic>
        <p:nvPicPr>
          <p:cNvPr id="6146" name="Picture 2" descr="An illustration shows negative terminal of battery connected to ground and positive terminal connected to protection device (Fuse), Control device (switch) and load bulb in series. The load bulb is then connected to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21" y="2619620"/>
            <a:ext cx="6920357" cy="362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27816"/>
            <a:ext cx="8200841" cy="2585323"/>
          </a:xfrm>
        </p:spPr>
        <p:txBody>
          <a:bodyPr wrap="square">
            <a:spAutoFit/>
          </a:bodyPr>
          <a:lstStyle/>
          <a:p>
            <a:r>
              <a:rPr lang="en-IN" sz="2800" dirty="0"/>
              <a:t>Figure 5.7 A short-to-ground affects the power side of the circuit. Current flows directly to the ground return, bypassing some or all of the electrical loads in the circuit. There is no current in the circuit past the short. A short-to-ground will also causes the fuse to blow</a:t>
            </a:r>
            <a:endParaRPr lang="en-US" sz="2800" dirty="0"/>
          </a:p>
        </p:txBody>
      </p:sp>
      <p:pic>
        <p:nvPicPr>
          <p:cNvPr id="7170" name="Picture 2" descr="An illustration shows battery connected to a fuse. The fuse is connected to a switch, which in turn is connected to load bulb. The circuit is short to ground between stitch and load bul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908" y="2924288"/>
            <a:ext cx="4524185" cy="340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6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23654"/>
            <a:ext cx="8200841" cy="1692771"/>
          </a:xfrm>
        </p:spPr>
        <p:txBody>
          <a:bodyPr wrap="square">
            <a:spAutoFit/>
          </a:bodyPr>
          <a:lstStyle/>
          <a:p>
            <a:r>
              <a:rPr lang="en-IN" sz="2200" dirty="0"/>
              <a:t>Figure 5.8 Electrical flow through a circuit is similar to water flowing over a waterwheel. The more water (amperes in electricity), the greater the amount of work (waterwheel). The amount of water remains constant, yet the pressure (voltage in electricity) drops as the current flows through the circuit</a:t>
            </a:r>
            <a:endParaRPr lang="en-US" sz="2200" dirty="0"/>
          </a:p>
        </p:txBody>
      </p:sp>
      <p:pic>
        <p:nvPicPr>
          <p:cNvPr id="8194" name="Picture 2" descr="The illustration shows a 12 feet high circular drum with spikes on it. Water is dropped from 12 feet of potential and it forces the drum to move. Flow of water is constant, water (amperes) does the work while the pressure (voltage) is dropped to zero. When water comes to 0 feet or ground it has no potential ener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746" y="2104535"/>
            <a:ext cx="5036064" cy="421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3573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732</Words>
  <Application>Microsoft Office PowerPoint</Application>
  <PresentationFormat>On-screen Show (4:3)</PresentationFormat>
  <Paragraphs>48</Paragraphs>
  <Slides>18</Slides>
  <Notes>14</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Arial(Body)</vt:lpstr>
      <vt:lpstr>Noto Sans Symbols</vt:lpstr>
      <vt:lpstr>Open Sans</vt:lpstr>
      <vt:lpstr>Times New Roman</vt:lpstr>
      <vt:lpstr>Verdana</vt:lpstr>
      <vt:lpstr>Wingdings</vt:lpstr>
      <vt:lpstr>508 Lecture</vt:lpstr>
      <vt:lpstr>1_508 Lecture</vt:lpstr>
      <vt:lpstr>2_508 Lecture</vt:lpstr>
      <vt:lpstr>Automotive Electricity and Electronics</vt:lpstr>
      <vt:lpstr>Figure 5.1 All complete circuits must have a power source, a power path, protection (fuse), an electrical load (lightbulb in this case), and a return path back to the power source</vt:lpstr>
      <vt:lpstr>Figure 5.2 The return path back to the battery can be any electrical conductor, such as a copper wire or the metal frame or body of the vehicle</vt:lpstr>
      <vt:lpstr>Figure 5.3 An electrical switch opens the circuit and no current flows. The switch could also be on the return (ground) path wire</vt:lpstr>
      <vt:lpstr>Figure 5.4 Examples of common causes of open circuits. Some of these causes are often difficult to find</vt:lpstr>
      <vt:lpstr>Figure 5.5 A short circuit permits electrical current to bypass some or all of the resistance in the circuit</vt:lpstr>
      <vt:lpstr>Figure 5.6 A fuse or circuit breaker opens the circuit to prevent possible overheating damage in the event of a short circuit</vt:lpstr>
      <vt:lpstr>Figure 5.7 A short-to-ground affects the power side of the circuit. Current flows directly to the ground return, bypassing some or all of the electrical loads in the circuit. There is no current in the circuit past the short. A short-to-ground will also causes the fuse to blow</vt:lpstr>
      <vt:lpstr>Figure 5.8 Electrical flow through a circuit is similar to water flowing over a waterwheel. The more water (amperes in electricity), the greater the amount of work (waterwheel). The amount of water remains constant, yet the pressure (voltage in electricity) drops as the current flows through the circuit</vt:lpstr>
      <vt:lpstr>Figure 5.9 To calculate one unit of electricity when the other two are known, simply use your finger and cover the unit you do not know. For example, if both voltage (E) and resistance (R) are known, cover the letter I (amperes). Notice that the letter E is above the letter R, so divide the resistor’s value into the voltage to determine the current in the circuit</vt:lpstr>
      <vt:lpstr>Figure 5.10 This closed circuit includes a power source, power-side wire, circuit protection (fuse), resistance (bulb), and return path wire. In this circuit, if the battery has 12 volts and the electrical load has 4 ohms, then the current through the circuit is 3 amperes</vt:lpstr>
      <vt:lpstr>Figure 5.11 To calculate one unit when the other two are known, simply cover the unknown unit to see what unit needs to be divided or multiplied to arrive at the solution. The power of electric motors such as starter motors and propulsion (traction) motors used in electric and hybrid electric vehicles are rated in watts</vt:lpstr>
      <vt:lpstr>Figure 5.12 “Magic circle” of most formulas for problems involving Ohm’s law. Each quarter of the “pie” has formulas used to solve for a particular unknown value: current (amperes), in the upper right segment; resistance (ohms), in the lower right; voltage (E), in the lower left; and power (watts), in the upper left</vt:lpstr>
      <vt:lpstr>Animation: Ohm’s Law, Current (The animation will automatically start in a few seconds) </vt:lpstr>
      <vt:lpstr>Animation: Ohm’s Law, Volt (The animation will automatically start in a few seconds) </vt:lpstr>
      <vt:lpstr>Animation: Ohm’s Law, Resistance (The animation will automatically start in a few seconds) </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Electricity and Electronics, Sixth Edition, Chapter 5,  Electrical Circuits and Ohm’s Law</dc:title>
  <dc:subject/>
  <dc:creator>James D. Halderman</dc:creator>
  <cp:keywords>Automotive </cp:keywords>
  <cp:lastModifiedBy>Glen Plants</cp:lastModifiedBy>
  <cp:revision>4739</cp:revision>
  <dcterms:created xsi:type="dcterms:W3CDTF">2014-07-14T20:04:21Z</dcterms:created>
  <dcterms:modified xsi:type="dcterms:W3CDTF">2020-12-29T15:17:19Z</dcterms:modified>
</cp:coreProperties>
</file>