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3" r:id="rId3"/>
  </p:sldMasterIdLst>
  <p:notesMasterIdLst>
    <p:notesMasterId r:id="rId55"/>
  </p:notesMasterIdLst>
  <p:handoutMasterIdLst>
    <p:handoutMasterId r:id="rId56"/>
  </p:handoutMasterIdLst>
  <p:sldIdLst>
    <p:sldId id="1077" r:id="rId4"/>
    <p:sldId id="1041" r:id="rId5"/>
    <p:sldId id="1217" r:id="rId6"/>
    <p:sldId id="1218" r:id="rId7"/>
    <p:sldId id="1219" r:id="rId8"/>
    <p:sldId id="1223" r:id="rId9"/>
    <p:sldId id="1224" r:id="rId10"/>
    <p:sldId id="1078" r:id="rId11"/>
    <p:sldId id="1079" r:id="rId12"/>
    <p:sldId id="1080" r:id="rId13"/>
    <p:sldId id="1081" r:id="rId14"/>
    <p:sldId id="1082" r:id="rId15"/>
    <p:sldId id="1083" r:id="rId16"/>
    <p:sldId id="1084" r:id="rId17"/>
    <p:sldId id="1216" r:id="rId18"/>
    <p:sldId id="1221" r:id="rId19"/>
    <p:sldId id="1220" r:id="rId20"/>
    <p:sldId id="1085" r:id="rId21"/>
    <p:sldId id="1086" r:id="rId22"/>
    <p:sldId id="1222" r:id="rId23"/>
    <p:sldId id="1087" r:id="rId24"/>
    <p:sldId id="1088" r:id="rId25"/>
    <p:sldId id="1089" r:id="rId26"/>
    <p:sldId id="1090" r:id="rId27"/>
    <p:sldId id="1091" r:id="rId28"/>
    <p:sldId id="1092" r:id="rId29"/>
    <p:sldId id="1093" r:id="rId30"/>
    <p:sldId id="1094" r:id="rId31"/>
    <p:sldId id="1095" r:id="rId32"/>
    <p:sldId id="1096" r:id="rId33"/>
    <p:sldId id="1097" r:id="rId34"/>
    <p:sldId id="1098" r:id="rId35"/>
    <p:sldId id="1099" r:id="rId36"/>
    <p:sldId id="1100" r:id="rId37"/>
    <p:sldId id="1101" r:id="rId38"/>
    <p:sldId id="1102" r:id="rId39"/>
    <p:sldId id="1103" r:id="rId40"/>
    <p:sldId id="1104" r:id="rId41"/>
    <p:sldId id="1105" r:id="rId42"/>
    <p:sldId id="1106" r:id="rId43"/>
    <p:sldId id="1107" r:id="rId44"/>
    <p:sldId id="1108" r:id="rId45"/>
    <p:sldId id="1109" r:id="rId46"/>
    <p:sldId id="1110" r:id="rId47"/>
    <p:sldId id="1111" r:id="rId48"/>
    <p:sldId id="1112" r:id="rId49"/>
    <p:sldId id="1225" r:id="rId50"/>
    <p:sldId id="1226" r:id="rId51"/>
    <p:sldId id="1227" r:id="rId52"/>
    <p:sldId id="1228" r:id="rId53"/>
    <p:sldId id="1113"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Thamizharasan Dhanaseelan" initials="T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75" autoAdjust="0"/>
    <p:restoredTop sz="96374" autoAdjust="0"/>
  </p:normalViewPr>
  <p:slideViewPr>
    <p:cSldViewPr>
      <p:cViewPr varScale="1">
        <p:scale>
          <a:sx n="114" d="100"/>
          <a:sy n="114" d="100"/>
        </p:scale>
        <p:origin x="1758" y="114"/>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12/31/2020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12/31/2020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3) NVDA Reader (free versions available)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046453"/>
            <a:ext cx="7772400" cy="553998"/>
          </a:xfrm>
        </p:spPr>
        <p:txBody>
          <a:bodyPr anchor="b">
            <a:sp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276999"/>
          </a:xfrm>
        </p:spPr>
        <p:txBody>
          <a:bodyPr>
            <a:sp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12/31/2020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2016,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12/31/2020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2020, 2016, 2012</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121874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2110703" y="6374626"/>
            <a:ext cx="6680872"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1112967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12/31/2020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655843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12/31/2020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18774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12/31/2020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64818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12/31/2020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410175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12/31/2020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570565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7879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999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025896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5157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515719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857853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12/31/2020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938744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17051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2677656"/>
          </a:xfrm>
        </p:spPr>
        <p:txBody>
          <a:bodyPr>
            <a:spAutoFit/>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12/31/2020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12/31/2020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906049" y="6416475"/>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2902455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2110703" y="6374626"/>
            <a:ext cx="6680872"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095766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12/31/2020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567891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12/31/2020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338424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12/31/2020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293229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824340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12/31/2020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555053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6003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1623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1346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12/31/2020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284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400414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128581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12/31/2020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105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3097375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12/31/2020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906049" y="6416475"/>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167493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523220"/>
          </a:xfrm>
        </p:spPr>
        <p:txBody>
          <a:bodyPr anchor="t">
            <a:spAutoFit/>
          </a:bodyPr>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12/31/2020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2016,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12/31/2020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emf"/><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emf"/><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12/31/2020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12/31/2020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54764469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12/31/2020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14822030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hyperlink" Target="https://www.youtube.com/watch?v=NbEWAdsPGZY" TargetMode="External"/><Relationship Id="rId3" Type="http://schemas.openxmlformats.org/officeDocument/2006/relationships/hyperlink" Target="https://www.youtube.com/watch?v=2vFq_aydwUs" TargetMode="External"/><Relationship Id="rId7" Type="http://schemas.openxmlformats.org/officeDocument/2006/relationships/hyperlink" Target="https://www.youtube.com/watch?v=pz3UIzmK7T8" TargetMode="External"/><Relationship Id="rId2" Type="http://schemas.openxmlformats.org/officeDocument/2006/relationships/hyperlink" Target="https://www.youtube.com/watch?v=wv2CU9VAHFg" TargetMode="External"/><Relationship Id="rId1" Type="http://schemas.openxmlformats.org/officeDocument/2006/relationships/slideLayout" Target="../slideLayouts/slideLayout4.xml"/><Relationship Id="rId6" Type="http://schemas.openxmlformats.org/officeDocument/2006/relationships/hyperlink" Target="https://www.youtube.com/watch?v=XNl_j2t6TNY" TargetMode="External"/><Relationship Id="rId11" Type="http://schemas.openxmlformats.org/officeDocument/2006/relationships/hyperlink" Target="https://www.youtube.com/watch?v=WtlU9PspJ6Q" TargetMode="External"/><Relationship Id="rId5" Type="http://schemas.openxmlformats.org/officeDocument/2006/relationships/hyperlink" Target="https://www.youtube.com/watch?v=YrTFeJh7EoM" TargetMode="External"/><Relationship Id="rId10" Type="http://schemas.openxmlformats.org/officeDocument/2006/relationships/hyperlink" Target="https://www.youtube.com/watch?v=VE0nyNnYL8w" TargetMode="External"/><Relationship Id="rId4" Type="http://schemas.openxmlformats.org/officeDocument/2006/relationships/hyperlink" Target="https://www.youtube.com/watch?v=Y_5xzv8P3fg" TargetMode="External"/><Relationship Id="rId9" Type="http://schemas.openxmlformats.org/officeDocument/2006/relationships/hyperlink" Target="https://www.youtube.com/watch?v=tWVja8RMbEA"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youtube.com/watch?v=JG0-KmrgIQU" TargetMode="External"/><Relationship Id="rId3" Type="http://schemas.openxmlformats.org/officeDocument/2006/relationships/hyperlink" Target="https://www.youtube.com/watch?v=yG3wpvLUQcg" TargetMode="External"/><Relationship Id="rId7" Type="http://schemas.openxmlformats.org/officeDocument/2006/relationships/hyperlink" Target="https://www.youtube.com/watch?v=uK4PZzjlwgY" TargetMode="External"/><Relationship Id="rId2" Type="http://schemas.openxmlformats.org/officeDocument/2006/relationships/hyperlink" Target="https://www.youtube.com/watch?v=iWx_eMwntHk" TargetMode="External"/><Relationship Id="rId1" Type="http://schemas.openxmlformats.org/officeDocument/2006/relationships/slideLayout" Target="../slideLayouts/slideLayout4.xml"/><Relationship Id="rId6" Type="http://schemas.openxmlformats.org/officeDocument/2006/relationships/hyperlink" Target="https://www.youtube.com/watch?v=X6WotXLbrQo" TargetMode="External"/><Relationship Id="rId11" Type="http://schemas.openxmlformats.org/officeDocument/2006/relationships/hyperlink" Target="https://www.youtube.com/watch?v=9INQX87gg2k" TargetMode="External"/><Relationship Id="rId5" Type="http://schemas.openxmlformats.org/officeDocument/2006/relationships/hyperlink" Target="https://www.youtube.com/watch?v=uzNpc5S0IWc" TargetMode="External"/><Relationship Id="rId10" Type="http://schemas.openxmlformats.org/officeDocument/2006/relationships/hyperlink" Target="https://www.youtube.com/watch?v=AeN9IesRgyU" TargetMode="External"/><Relationship Id="rId4" Type="http://schemas.openxmlformats.org/officeDocument/2006/relationships/hyperlink" Target="https://www.youtube.com/watch?v=OBBMx2CsCcQ" TargetMode="External"/><Relationship Id="rId9" Type="http://schemas.openxmlformats.org/officeDocument/2006/relationships/hyperlink" Target="https://www.youtube.com/watch?v=wF6lLMMnZeE"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youtube.com/watch?v=msEjvLUERSk" TargetMode="External"/><Relationship Id="rId3" Type="http://schemas.openxmlformats.org/officeDocument/2006/relationships/hyperlink" Target="https://www.youtube.com/watch?v=war1pKVLgCQ" TargetMode="External"/><Relationship Id="rId7" Type="http://schemas.openxmlformats.org/officeDocument/2006/relationships/hyperlink" Target="https://www.youtube.com/watch?v=PNjs6x8bgvQ" TargetMode="External"/><Relationship Id="rId2" Type="http://schemas.openxmlformats.org/officeDocument/2006/relationships/hyperlink" Target="https://www.youtube.com/watch?v=tou2PPvAHUU" TargetMode="External"/><Relationship Id="rId1" Type="http://schemas.openxmlformats.org/officeDocument/2006/relationships/slideLayout" Target="../slideLayouts/slideLayout4.xml"/><Relationship Id="rId6" Type="http://schemas.openxmlformats.org/officeDocument/2006/relationships/hyperlink" Target="https://www.youtube.com/watch?v=qjOS1SJfo-8" TargetMode="External"/><Relationship Id="rId11" Type="http://schemas.openxmlformats.org/officeDocument/2006/relationships/hyperlink" Target="https://www.youtube.com/watch?v=j8OnMcA302g" TargetMode="External"/><Relationship Id="rId5" Type="http://schemas.openxmlformats.org/officeDocument/2006/relationships/hyperlink" Target="https://www.youtube.com/watch?v=exybDRDNiCo" TargetMode="External"/><Relationship Id="rId10" Type="http://schemas.openxmlformats.org/officeDocument/2006/relationships/hyperlink" Target="https://www.youtube.com/watch?v=yQ3OZnzR1Zc" TargetMode="External"/><Relationship Id="rId4" Type="http://schemas.openxmlformats.org/officeDocument/2006/relationships/hyperlink" Target="https://www.youtube.com/watch?v=X2BiOenPfcA" TargetMode="External"/><Relationship Id="rId9" Type="http://schemas.openxmlformats.org/officeDocument/2006/relationships/hyperlink" Target="https://www.youtube.com/watch?v=wcbMuGE3rL4"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yQ3OZnzR1Zc" TargetMode="External"/><Relationship Id="rId2" Type="http://schemas.openxmlformats.org/officeDocument/2006/relationships/hyperlink" Target="https://www.youtube.com/watch?v=wcbMuGE3rL4" TargetMode="External"/><Relationship Id="rId1" Type="http://schemas.openxmlformats.org/officeDocument/2006/relationships/slideLayout" Target="../slideLayouts/slideLayout4.xml"/><Relationship Id="rId5" Type="http://schemas.openxmlformats.org/officeDocument/2006/relationships/hyperlink" Target="https://www.youtube.com/watch?v=9cbl7CAOHjE" TargetMode="External"/><Relationship Id="rId4" Type="http://schemas.openxmlformats.org/officeDocument/2006/relationships/hyperlink" Target="https://www.youtube.com/watch?v=j8OnMcA302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6" y="167752"/>
            <a:ext cx="8229600" cy="1107996"/>
          </a:xfrm>
        </p:spPr>
        <p:txBody>
          <a:bodyPr>
            <a:noAutofit/>
          </a:bodyPr>
          <a:lstStyle/>
          <a:p>
            <a:r>
              <a:rPr lang="en-IN" dirty="0"/>
              <a:t>Automotive Electricity and Electronics</a:t>
            </a:r>
            <a:endParaRPr lang="en-IN" dirty="0">
              <a:latin typeface="+mj-lt"/>
            </a:endParaRPr>
          </a:p>
        </p:txBody>
      </p:sp>
      <p:sp>
        <p:nvSpPr>
          <p:cNvPr id="3" name="Text Placeholder 2"/>
          <p:cNvSpPr>
            <a:spLocks noGrp="1"/>
          </p:cNvSpPr>
          <p:nvPr>
            <p:ph type="body" sz="quarter" idx="13"/>
          </p:nvPr>
        </p:nvSpPr>
        <p:spPr>
          <a:xfrm>
            <a:off x="457200" y="1382036"/>
            <a:ext cx="8229600" cy="317335"/>
          </a:xfrm>
        </p:spPr>
        <p:txBody>
          <a:bodyPr>
            <a:noAutofit/>
          </a:bodyPr>
          <a:lstStyle/>
          <a:p>
            <a:r>
              <a:rPr lang="en-US" dirty="0"/>
              <a:t>Sixth Edition</a:t>
            </a:r>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3"/>
          </p:nvPr>
        </p:nvSpPr>
        <p:spPr>
          <a:xfrm>
            <a:off x="4572000" y="2821856"/>
            <a:ext cx="4114800" cy="492443"/>
          </a:xfrm>
        </p:spPr>
        <p:txBody>
          <a:bodyPr wrap="square">
            <a:noAutofit/>
          </a:bodyPr>
          <a:lstStyle/>
          <a:p>
            <a:r>
              <a:rPr lang="en-IN" altLang="en-US" sz="3200" dirty="0">
                <a:solidFill>
                  <a:schemeClr val="tx1"/>
                </a:solidFill>
                <a:latin typeface="+mj-lt"/>
                <a:ea typeface="Verdana" panose="020B0604030504040204" pitchFamily="34" charset="0"/>
                <a:cs typeface="Verdana" panose="020B0604030504040204" pitchFamily="34" charset="0"/>
              </a:rPr>
              <a:t>Chapter 24</a:t>
            </a:r>
          </a:p>
        </p:txBody>
      </p:sp>
      <p:sp>
        <p:nvSpPr>
          <p:cNvPr id="4" name="Text Placeholder 3"/>
          <p:cNvSpPr>
            <a:spLocks noGrp="1"/>
          </p:cNvSpPr>
          <p:nvPr>
            <p:ph type="body" sz="quarter" idx="14"/>
          </p:nvPr>
        </p:nvSpPr>
        <p:spPr>
          <a:xfrm>
            <a:off x="4569208" y="3446253"/>
            <a:ext cx="4117591" cy="363748"/>
          </a:xfrm>
        </p:spPr>
        <p:txBody>
          <a:bodyPr vert="horz" wrap="square" lIns="0" tIns="0" rIns="0" bIns="0" rtlCol="0" anchor="t">
            <a:noAutofit/>
          </a:bodyPr>
          <a:lstStyle/>
          <a:p>
            <a:r>
              <a:rPr lang="en-US" sz="2000" dirty="0"/>
              <a:t>Lighting and Signaling Circuits</a:t>
            </a:r>
            <a:endParaRPr lang="en-IN" sz="2000" dirty="0"/>
          </a:p>
        </p:txBody>
      </p:sp>
      <p:pic>
        <p:nvPicPr>
          <p:cNvPr id="8" name="Picture 7" descr="Front Cover: Automotive Electricity and Electronics, Sixth Edition by Halderman">
            <a:extLst>
              <a:ext uri="{FF2B5EF4-FFF2-40B4-BE49-F238E27FC236}">
                <a16:creationId xmlns:a16="http://schemas.microsoft.com/office/drawing/2014/main" id="{9F2A97DB-7F77-4D50-835E-AF5C42A4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40" y="1806627"/>
            <a:ext cx="3517451" cy="4502155"/>
          </a:xfrm>
          <a:prstGeom prst="rect">
            <a:avLst/>
          </a:prstGeom>
        </p:spPr>
      </p:pic>
      <p:sp>
        <p:nvSpPr>
          <p:cNvPr id="5" name="Text Placeholder 4"/>
          <p:cNvSpPr>
            <a:spLocks noGrp="1"/>
          </p:cNvSpPr>
          <p:nvPr>
            <p:ph type="body" sz="quarter" idx="15"/>
          </p:nvPr>
        </p:nvSpPr>
        <p:spPr>
          <a:xfrm>
            <a:off x="2659420" y="6427234"/>
            <a:ext cx="6028279" cy="184666"/>
          </a:xfrm>
        </p:spPr>
        <p:txBody>
          <a:bodyPr vert="horz" wrap="square" lIns="0" tIns="0" rIns="0" bIns="0" rtlCol="0">
            <a:spAutoFit/>
          </a:bodyPr>
          <a:lstStyle/>
          <a:p>
            <a:pPr algn="r"/>
            <a:r>
              <a:rPr lang="en-IN"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 </a:t>
            </a:r>
            <a:r>
              <a:rPr lang="en-IN" sz="1200"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03513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7953"/>
            <a:ext cx="8218475" cy="1661993"/>
          </a:xfrm>
        </p:spPr>
        <p:txBody>
          <a:bodyPr wrap="square">
            <a:spAutoFit/>
          </a:bodyPr>
          <a:lstStyle/>
          <a:p>
            <a:r>
              <a:rPr lang="en-IN" altLang="en-US" dirty="0">
                <a:ea typeface="ヒラギノ角ゴ Pro W3" charset="-128"/>
              </a:rPr>
              <a:t>Figure 24.4 A </a:t>
            </a:r>
            <a:r>
              <a:rPr lang="en-US" altLang="en-US" dirty="0">
                <a:ea typeface="ヒラギノ角ゴ Pro W3" charset="-128"/>
              </a:rPr>
              <a:t>replacement </a:t>
            </a:r>
            <a:r>
              <a:rPr lang="en-US" altLang="en-US" spc="-450" dirty="0">
                <a:ea typeface="ヒラギノ角ゴ Pro W3" charset="-128"/>
              </a:rPr>
              <a:t>L E </a:t>
            </a:r>
            <a:r>
              <a:rPr lang="en-US" altLang="en-US" dirty="0">
                <a:ea typeface="ヒラギノ角ゴ Pro W3" charset="-128"/>
              </a:rPr>
              <a:t>D taillight bulb is constructed of many small, individual light-emitting diodes</a:t>
            </a:r>
            <a:endParaRPr lang="en-US" b="0" dirty="0"/>
          </a:p>
        </p:txBody>
      </p:sp>
      <p:pic>
        <p:nvPicPr>
          <p:cNvPr id="4100" name="Picture 4" descr="A photo shows many LEDs in a circular hou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89" y="1961420"/>
            <a:ext cx="3886023" cy="431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358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328612"/>
            <a:ext cx="8218475" cy="2462213"/>
          </a:xfrm>
        </p:spPr>
        <p:txBody>
          <a:bodyPr wrap="square">
            <a:spAutoFit/>
          </a:bodyPr>
          <a:lstStyle/>
          <a:p>
            <a:r>
              <a:rPr lang="en-IN" altLang="en-US" sz="2000" dirty="0">
                <a:ea typeface="ヒラギノ角ゴ Pro W3" charset="-128"/>
              </a:rPr>
              <a:t>Figure 24.5 </a:t>
            </a:r>
            <a:r>
              <a:rPr lang="en-US" altLang="en-US" sz="2000" dirty="0">
                <a:ea typeface="ヒラギノ角ゴ Pro W3" charset="-128"/>
              </a:rPr>
              <a:t>This single-filament bulb is being tested with a digital multimeter set to read resistance in ohms. The reading of 1.1 ohms is the resistance of the bulb when cold. As soon as current flows through the filament, the resistance increases about 10 times. It is the initial surge of current flowing through the filament, when the bulb is cool, that causes many bulbs to fail in cold weather as a result of the reduced resistance. As the temperature increases, the resistance increases</a:t>
            </a:r>
            <a:endParaRPr lang="en-US" sz="2000" b="0" dirty="0"/>
          </a:p>
        </p:txBody>
      </p:sp>
      <p:pic>
        <p:nvPicPr>
          <p:cNvPr id="5123" name="Picture 3" descr="A photo shows a multimeter in resistance setting connected to a bulb and showing a reading of 00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4967" y="2953306"/>
            <a:ext cx="4914066" cy="327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381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4077"/>
            <a:ext cx="8218475" cy="2585323"/>
          </a:xfrm>
        </p:spPr>
        <p:txBody>
          <a:bodyPr wrap="square">
            <a:spAutoFit/>
          </a:bodyPr>
          <a:lstStyle/>
          <a:p>
            <a:r>
              <a:rPr lang="en-IN" altLang="en-US" sz="2800" dirty="0">
                <a:ea typeface="ヒラギノ角ゴ Pro W3" charset="-128"/>
              </a:rPr>
              <a:t>Figure 24.6 </a:t>
            </a:r>
            <a:r>
              <a:rPr lang="en-US" altLang="en-US" sz="2800" dirty="0">
                <a:ea typeface="ヒラギノ角ゴ Pro W3" charset="-128"/>
              </a:rPr>
              <a:t>Dual-filament (double-contact) bulbs contain both a low-intensity filament for taillights or parking lights, and a high intensity filament for brake lights and turn signals. Bulbs come in a variety of shapes and sizes. The numbers shown are the trade numbers</a:t>
            </a:r>
            <a:endParaRPr lang="en-US" sz="2800" b="0" dirty="0"/>
          </a:p>
        </p:txBody>
      </p:sp>
      <p:pic>
        <p:nvPicPr>
          <p:cNvPr id="6146" name="Picture 2" descr="An illustration shows 3 bulbs: a double contact bulb, a single contact bulb, and a wedge bul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025" y="3012882"/>
            <a:ext cx="3703000" cy="329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578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80975"/>
            <a:ext cx="8218475" cy="2462213"/>
          </a:xfrm>
        </p:spPr>
        <p:txBody>
          <a:bodyPr wrap="square">
            <a:spAutoFit/>
          </a:bodyPr>
          <a:lstStyle/>
          <a:p>
            <a:r>
              <a:rPr lang="en-IN" altLang="en-US" sz="3200" dirty="0">
                <a:ea typeface="ヒラギノ角ゴ Pro W3" charset="-128"/>
              </a:rPr>
              <a:t>Figure 24.7 </a:t>
            </a:r>
            <a:r>
              <a:rPr lang="en-US" altLang="en-US" sz="3200" dirty="0">
                <a:ea typeface="ヒラギノ角ゴ Pro W3" charset="-128"/>
              </a:rPr>
              <a:t>Bulbs that have the same trade number have the same operating voltage and wattage. </a:t>
            </a:r>
            <a:r>
              <a:rPr lang="en-US" altLang="en-US" sz="3200" spc="-450" dirty="0">
                <a:ea typeface="ヒラギノ角ゴ Pro W3" charset="-128"/>
              </a:rPr>
              <a:t>N </a:t>
            </a:r>
            <a:r>
              <a:rPr lang="en-US" altLang="en-US" sz="3200" dirty="0">
                <a:ea typeface="ヒラギノ角ゴ Pro W3" charset="-128"/>
              </a:rPr>
              <a:t>A means that the bulb uses a natural amber glass ampoule with clear turn-signal lenses</a:t>
            </a:r>
            <a:endParaRPr lang="en-US" sz="3200" b="0" dirty="0"/>
          </a:p>
        </p:txBody>
      </p:sp>
      <p:pic>
        <p:nvPicPr>
          <p:cNvPr id="7170" name="Picture 2" descr="A photo shows 2 different sets of bulb labeled: 3157 and 3157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2149" y="2769218"/>
            <a:ext cx="3939701" cy="354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77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18475" cy="615553"/>
          </a:xfrm>
        </p:spPr>
        <p:txBody>
          <a:bodyPr wrap="square">
            <a:spAutoFit/>
          </a:bodyPr>
          <a:lstStyle/>
          <a:p>
            <a:r>
              <a:rPr lang="en-IN" altLang="en-US" sz="2000" dirty="0">
                <a:ea typeface="ヒラギノ角ゴ Pro W3" charset="-128"/>
              </a:rPr>
              <a:t>Figure 24.8 </a:t>
            </a:r>
            <a:r>
              <a:rPr lang="en-US" altLang="en-US" sz="2000" dirty="0">
                <a:ea typeface="ヒラギノ角ゴ Pro W3" charset="-128"/>
              </a:rPr>
              <a:t>A typical older-type brake light circuit showing the brake switch and all of the related circuit components</a:t>
            </a:r>
            <a:endParaRPr lang="en-US" sz="2000" b="0" dirty="0"/>
          </a:p>
        </p:txBody>
      </p:sp>
      <p:pic>
        <p:nvPicPr>
          <p:cNvPr id="8194" name="Picture 2" descr="The circuit diagram shows a hot in run, bulb test, or start fuse block connected to a turn flasher, turn/hazard switch, and tail/stop turn lights. A hot at all times fuse block is also connected to the turn/hazard switch, but through a convenience center. The hot at all times fuse block is connected to a high level stop switch through a brake switch that closes when the brake pedal is depres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747" y="863035"/>
            <a:ext cx="6255693" cy="545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382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Stop Lights</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stop_lights">
            <a:hlinkClick r:id="" action="ppaction://media"/>
            <a:extLst>
              <a:ext uri="{FF2B5EF4-FFF2-40B4-BE49-F238E27FC236}">
                <a16:creationId xmlns:a16="http://schemas.microsoft.com/office/drawing/2014/main" id="{27EC8A57-8FB2-4345-B13B-68E2B5C3D89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 y="1028700"/>
            <a:ext cx="8534083" cy="4800600"/>
          </a:xfrm>
        </p:spPr>
      </p:pic>
    </p:spTree>
    <p:extLst>
      <p:ext uri="{BB962C8B-B14F-4D97-AF65-F5344CB8AC3E}">
        <p14:creationId xmlns:p14="http://schemas.microsoft.com/office/powerpoint/2010/main" val="218014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Turn Indicators</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turn_signals">
            <a:hlinkClick r:id="" action="ppaction://media"/>
            <a:extLst>
              <a:ext uri="{FF2B5EF4-FFF2-40B4-BE49-F238E27FC236}">
                <a16:creationId xmlns:a16="http://schemas.microsoft.com/office/drawing/2014/main" id="{CB7375F4-AC19-4238-8A4B-75DCD93D0E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689" y="1064004"/>
            <a:ext cx="8398621" cy="4724400"/>
          </a:xfrm>
        </p:spPr>
      </p:pic>
    </p:spTree>
    <p:extLst>
      <p:ext uri="{BB962C8B-B14F-4D97-AF65-F5344CB8AC3E}">
        <p14:creationId xmlns:p14="http://schemas.microsoft.com/office/powerpoint/2010/main" val="342647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Lights, Turn and Stop</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lights_turn_and_stop">
            <a:hlinkClick r:id="" action="ppaction://media"/>
            <a:extLst>
              <a:ext uri="{FF2B5EF4-FFF2-40B4-BE49-F238E27FC236}">
                <a16:creationId xmlns:a16="http://schemas.microsoft.com/office/drawing/2014/main" id="{794089D1-CCE5-476F-A2B2-01CDBA7D38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958" y="1028700"/>
            <a:ext cx="8534083" cy="4800600"/>
          </a:xfrm>
        </p:spPr>
      </p:pic>
    </p:spTree>
    <p:extLst>
      <p:ext uri="{BB962C8B-B14F-4D97-AF65-F5344CB8AC3E}">
        <p14:creationId xmlns:p14="http://schemas.microsoft.com/office/powerpoint/2010/main" val="26773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3" y="143347"/>
            <a:ext cx="8218475" cy="1231106"/>
          </a:xfrm>
        </p:spPr>
        <p:txBody>
          <a:bodyPr wrap="square">
            <a:spAutoFit/>
          </a:bodyPr>
          <a:lstStyle/>
          <a:p>
            <a:r>
              <a:rPr lang="en-IN" altLang="en-US" sz="2000" dirty="0">
                <a:ea typeface="ヒラギノ角ゴ Pro W3" charset="-128"/>
              </a:rPr>
              <a:t>Figure 24.9 </a:t>
            </a:r>
            <a:r>
              <a:rPr lang="en-US" altLang="en-US" sz="2000" dirty="0">
                <a:ea typeface="ヒラギノ角ゴ Pro W3" charset="-128"/>
              </a:rPr>
              <a:t>A schematic of the </a:t>
            </a:r>
            <a:r>
              <a:rPr lang="en-US" altLang="en-US" sz="2000" spc="-400" dirty="0">
                <a:ea typeface="ヒラギノ角ゴ Pro W3" charset="-128"/>
              </a:rPr>
              <a:t>B C </a:t>
            </a:r>
            <a:r>
              <a:rPr lang="en-US" altLang="en-US" sz="2000" dirty="0">
                <a:ea typeface="ヒラギノ角ゴ Pro W3" charset="-128"/>
              </a:rPr>
              <a:t>M-controlled brake light circuit that includes the brake pedal position (</a:t>
            </a:r>
            <a:r>
              <a:rPr lang="en-US" altLang="en-US" sz="2000" spc="-400" dirty="0">
                <a:ea typeface="ヒラギノ角ゴ Pro W3" charset="-128"/>
              </a:rPr>
              <a:t>B P </a:t>
            </a:r>
            <a:r>
              <a:rPr lang="en-US" altLang="en-US" sz="2000" dirty="0">
                <a:ea typeface="ヒラギノ角ゴ Pro W3" charset="-128"/>
              </a:rPr>
              <a:t>P) switch, which creates signals to the powertrain control module (</a:t>
            </a:r>
            <a:r>
              <a:rPr lang="en-US" altLang="en-US" sz="2000" spc="-400" dirty="0">
                <a:ea typeface="ヒラギノ角ゴ Pro W3" charset="-128"/>
              </a:rPr>
              <a:t>P C </a:t>
            </a:r>
            <a:r>
              <a:rPr lang="en-US" altLang="en-US" sz="2000" dirty="0">
                <a:ea typeface="ヒラギノ角ゴ Pro W3" charset="-128"/>
              </a:rPr>
              <a:t>M) with inputs labeled </a:t>
            </a:r>
            <a:r>
              <a:rPr lang="en-US" altLang="en-US" sz="2000" spc="-400" dirty="0">
                <a:ea typeface="ヒラギノ角ゴ Pro W3" charset="-128"/>
              </a:rPr>
              <a:t>B P </a:t>
            </a:r>
            <a:r>
              <a:rPr lang="en-US" altLang="en-US" sz="2000" dirty="0">
                <a:ea typeface="ヒラギノ角ゴ Pro W3" charset="-128"/>
              </a:rPr>
              <a:t>S (brake pedal position) and </a:t>
            </a:r>
            <a:r>
              <a:rPr lang="en-US" altLang="en-US" sz="2000" spc="-400" dirty="0">
                <a:ea typeface="ヒラギノ角ゴ Pro W3" charset="-128"/>
              </a:rPr>
              <a:t>B O </a:t>
            </a:r>
            <a:r>
              <a:rPr lang="en-US" altLang="en-US" sz="2000" dirty="0">
                <a:ea typeface="ヒラギノ角ゴ Pro W3" charset="-128"/>
              </a:rPr>
              <a:t>O (brake on-off)</a:t>
            </a:r>
            <a:endParaRPr lang="en-US" sz="2000" b="0" dirty="0"/>
          </a:p>
        </p:txBody>
      </p:sp>
      <p:pic>
        <p:nvPicPr>
          <p:cNvPr id="9218" name="Picture 2" descr="The circuit diagram shows a BCM connected to the BOO terminal of a PCM through a brake pedal position switch. The brake pedal position switch is also connected to the BPS terminal of PCM on one end and to the C-SIGRTN terminal on the other end. The brake pedal position switch is connected to a hot at all times power distribution/BCM. The BCM is also connected to a TBC modu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8975" y="1505894"/>
            <a:ext cx="6024460" cy="481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691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2410"/>
            <a:ext cx="8218475" cy="492443"/>
          </a:xfrm>
        </p:spPr>
        <p:txBody>
          <a:bodyPr wrap="square">
            <a:spAutoFit/>
          </a:bodyPr>
          <a:lstStyle/>
          <a:p>
            <a:r>
              <a:rPr lang="en-IN" altLang="en-US" sz="3200" dirty="0">
                <a:ea typeface="ヒラギノ角ゴ Pro W3" charset="-128"/>
              </a:rPr>
              <a:t>Figure 24.10 </a:t>
            </a:r>
            <a:r>
              <a:rPr lang="en-US" altLang="en-US" sz="3200" dirty="0">
                <a:ea typeface="ヒラギノ角ゴ Pro W3" charset="-128"/>
              </a:rPr>
              <a:t>Three styles of flasher units</a:t>
            </a:r>
            <a:endParaRPr lang="en-US" sz="3200" b="0" dirty="0"/>
          </a:p>
        </p:txBody>
      </p:sp>
      <p:pic>
        <p:nvPicPr>
          <p:cNvPr id="10242" name="Picture 2" descr="A photo shows 3 types of flasher unit. A 3 pin, a 4 pin, and a 5 pin flas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068" y="1099170"/>
            <a:ext cx="6652276" cy="494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263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28600"/>
            <a:ext cx="4103676" cy="5601533"/>
          </a:xfrm>
        </p:spPr>
        <p:txBody>
          <a:bodyPr wrap="square">
            <a:spAutoFit/>
          </a:bodyPr>
          <a:lstStyle/>
          <a:p>
            <a:r>
              <a:rPr lang="en-IN" altLang="en-US" sz="2600" dirty="0">
                <a:ea typeface="ヒラギノ角ゴ Pro W3" charset="-128"/>
              </a:rPr>
              <a:t>Figure 24.1 A </a:t>
            </a:r>
            <a:r>
              <a:rPr lang="en-US" altLang="en-US" sz="2600" dirty="0">
                <a:ea typeface="ヒラギノ角ゴ Pro W3" charset="-128"/>
              </a:rPr>
              <a:t>typical headlight circuit diagram on an older vehicle that does not use a controller, such as the body control module (</a:t>
            </a:r>
            <a:r>
              <a:rPr lang="en-US" altLang="en-US" sz="2600" spc="-400" dirty="0">
                <a:ea typeface="ヒラギノ角ゴ Pro W3" charset="-128"/>
              </a:rPr>
              <a:t>B C </a:t>
            </a:r>
            <a:r>
              <a:rPr lang="en-US" altLang="en-US" sz="2600" dirty="0">
                <a:ea typeface="ヒラギノ角ゴ Pro W3" charset="-128"/>
              </a:rPr>
              <a:t>M) to control the operation of the lights. Note that the headlight switch is represented by a dotted outline indicating that other circuits (such as dash lights) also operate from the switch</a:t>
            </a:r>
            <a:endParaRPr lang="en-US" sz="2600" b="0" dirty="0"/>
          </a:p>
        </p:txBody>
      </p:sp>
      <p:pic>
        <p:nvPicPr>
          <p:cNvPr id="1026" name="Picture 2" descr="Power supply which is hot at all the times is connected to headlight switch connected to following circuit&#10;1. HI&#10;a. High beam indicator light&#10;b. Left Dual beam&#10;c. Left high beam&#10;d. Right high beam&#10;e. Right dual beam&#10;2. LOW&#10;a. Left Dual beam&#10;b. Right dual b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1082" y="252071"/>
            <a:ext cx="3983589" cy="605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Hazard Lights</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hazard_lights">
            <a:hlinkClick r:id="" action="ppaction://media"/>
            <a:extLst>
              <a:ext uri="{FF2B5EF4-FFF2-40B4-BE49-F238E27FC236}">
                <a16:creationId xmlns:a16="http://schemas.microsoft.com/office/drawing/2014/main" id="{CD2735BF-FDC9-403F-A5B9-D6E68F32E7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38" y="852844"/>
            <a:ext cx="9159324" cy="5152311"/>
          </a:xfrm>
        </p:spPr>
      </p:pic>
    </p:spTree>
    <p:extLst>
      <p:ext uri="{BB962C8B-B14F-4D97-AF65-F5344CB8AC3E}">
        <p14:creationId xmlns:p14="http://schemas.microsoft.com/office/powerpoint/2010/main" val="3046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86941"/>
            <a:ext cx="8218475" cy="1846659"/>
          </a:xfrm>
        </p:spPr>
        <p:txBody>
          <a:bodyPr wrap="square">
            <a:spAutoFit/>
          </a:bodyPr>
          <a:lstStyle/>
          <a:p>
            <a:r>
              <a:rPr lang="en-IN" altLang="en-US" sz="2400" dirty="0">
                <a:ea typeface="ヒラギノ角ゴ Pro W3" charset="-128"/>
              </a:rPr>
              <a:t>Figure 24.11 </a:t>
            </a:r>
            <a:r>
              <a:rPr lang="en-US" altLang="en-US" sz="2400" dirty="0">
                <a:ea typeface="ヒラギノ角ゴ Pro W3" charset="-128"/>
              </a:rPr>
              <a:t>A steering column with the steering wheel removed, showing the turn signal canceling cam used to return the lever to the neutral position after a turn. The switches are an input to the body control module for left and right turn-signal operation</a:t>
            </a:r>
            <a:endParaRPr lang="en-US" sz="2400" b="0" dirty="0"/>
          </a:p>
        </p:txBody>
      </p:sp>
      <p:pic>
        <p:nvPicPr>
          <p:cNvPr id="11266" name="Picture 2" descr="A photo shows a steering column with a turn signal cancelling cam mounted on 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9756" y="2260623"/>
            <a:ext cx="5015004" cy="406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769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8125"/>
            <a:ext cx="8218475" cy="2154436"/>
          </a:xfrm>
        </p:spPr>
        <p:txBody>
          <a:bodyPr wrap="square">
            <a:spAutoFit/>
          </a:bodyPr>
          <a:lstStyle/>
          <a:p>
            <a:r>
              <a:rPr lang="en-IN" altLang="en-US" sz="2800" dirty="0">
                <a:ea typeface="ヒラギノ角ゴ Pro W3" charset="-128"/>
              </a:rPr>
              <a:t>Figure 24.12 </a:t>
            </a:r>
            <a:r>
              <a:rPr lang="en-US" altLang="en-US" sz="2800" dirty="0">
                <a:ea typeface="ヒラギノ角ゴ Pro W3" charset="-128"/>
              </a:rPr>
              <a:t>Replacement side marker </a:t>
            </a:r>
            <a:r>
              <a:rPr lang="en-US" altLang="en-US" sz="2800" spc="-400" dirty="0">
                <a:ea typeface="ヒラギノ角ゴ Pro W3" charset="-128"/>
              </a:rPr>
              <a:t>L E </a:t>
            </a:r>
            <a:r>
              <a:rPr lang="en-US" altLang="en-US" sz="2800" dirty="0">
                <a:ea typeface="ヒラギノ角ゴ Pro W3" charset="-128"/>
              </a:rPr>
              <a:t>D lamps that could be used to replace standard bulbs. However, the current draw is lower and using these bulbs could cause the lamp outage warning lamp to be turned on</a:t>
            </a:r>
            <a:endParaRPr lang="en-US" sz="2800" b="0" dirty="0"/>
          </a:p>
        </p:txBody>
      </p:sp>
      <p:pic>
        <p:nvPicPr>
          <p:cNvPr id="12290" name="Picture 2" descr="A photo shows a pack of two replacement side marker LED lam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0216" y="2533732"/>
            <a:ext cx="3363566" cy="377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637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51222"/>
            <a:ext cx="2808276" cy="5539978"/>
          </a:xfrm>
        </p:spPr>
        <p:txBody>
          <a:bodyPr wrap="square">
            <a:spAutoFit/>
          </a:bodyPr>
          <a:lstStyle/>
          <a:p>
            <a:r>
              <a:rPr lang="en-IN" altLang="en-US" sz="2400" dirty="0">
                <a:ea typeface="ヒラギノ角ゴ Pro W3" charset="-128"/>
              </a:rPr>
              <a:t>Figure 24.13 </a:t>
            </a:r>
            <a:r>
              <a:rPr lang="en-US" altLang="en-US" sz="2400" dirty="0">
                <a:ea typeface="ヒラギノ角ゴ Pro W3" charset="-128"/>
              </a:rPr>
              <a:t>A schematic showing a </a:t>
            </a:r>
            <a:r>
              <a:rPr lang="en-US" altLang="en-US" sz="2400" spc="-400" dirty="0">
                <a:ea typeface="ヒラギノ角ゴ Pro W3" charset="-128"/>
              </a:rPr>
              <a:t>D R </a:t>
            </a:r>
            <a:r>
              <a:rPr lang="en-US" altLang="en-US" sz="2400" dirty="0">
                <a:ea typeface="ヒラギノ角ゴ Pro W3" charset="-128"/>
              </a:rPr>
              <a:t>L circuit that uses the headlights. Also notice that each headlight has its own fuse to protect the circuit. Check service information for how the </a:t>
            </a:r>
            <a:r>
              <a:rPr lang="en-US" altLang="en-US" sz="2400" spc="-400" dirty="0">
                <a:ea typeface="ヒラギノ角ゴ Pro W3" charset="-128"/>
              </a:rPr>
              <a:t>D R L </a:t>
            </a:r>
            <a:r>
              <a:rPr lang="en-US" altLang="en-US" sz="2400" dirty="0">
                <a:ea typeface="ヒラギノ角ゴ Pro W3" charset="-128"/>
              </a:rPr>
              <a:t>s operate on the vehicle being serviced</a:t>
            </a:r>
            <a:endParaRPr lang="en-US" sz="2400" b="0" dirty="0"/>
          </a:p>
        </p:txBody>
      </p:sp>
      <p:pic>
        <p:nvPicPr>
          <p:cNvPr id="13314" name="Picture 2" descr="The schematic shows the following:&#10;• A daytime running light relay is connected to a parking brake switch and a combination switch.&#10;• The daytime running light relay is also connected to the head relay through a 10 A head LH LWR and a 10 A head RH LWR.&#10;• The head relay is connected to a 40 A head main.&#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513" y="228600"/>
            <a:ext cx="5221287" cy="588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154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00025"/>
            <a:ext cx="4103676" cy="6032421"/>
          </a:xfrm>
        </p:spPr>
        <p:txBody>
          <a:bodyPr wrap="square">
            <a:spAutoFit/>
          </a:bodyPr>
          <a:lstStyle/>
          <a:p>
            <a:r>
              <a:rPr lang="en-IN" altLang="en-US" sz="2800" dirty="0">
                <a:ea typeface="ヒラギノ角ゴ Pro W3" charset="-128"/>
              </a:rPr>
              <a:t>Figure 24.14 </a:t>
            </a:r>
            <a:r>
              <a:rPr lang="en-US" altLang="en-US" sz="2800" dirty="0">
                <a:ea typeface="ヒラギノ角ゴ Pro W3" charset="-128"/>
              </a:rPr>
              <a:t>A Typical headlight circuit diagram on an older vehicle that does not use a controller, such as the </a:t>
            </a:r>
            <a:r>
              <a:rPr lang="en-US" altLang="en-US" sz="2800" spc="-400" dirty="0">
                <a:ea typeface="ヒラギノ角ゴ Pro W3" charset="-128"/>
              </a:rPr>
              <a:t>B C </a:t>
            </a:r>
            <a:r>
              <a:rPr lang="en-US" altLang="en-US" sz="2800" dirty="0">
                <a:ea typeface="ヒラギノ角ゴ Pro W3" charset="-128"/>
              </a:rPr>
              <a:t>M, to control the operation of the lights. Note that the headlight switch is represented by a dotted outline, indicating that other circuits (such as dash lights) also operate from the switch</a:t>
            </a:r>
            <a:endParaRPr lang="en-US" sz="2800" b="0" dirty="0"/>
          </a:p>
        </p:txBody>
      </p:sp>
      <p:pic>
        <p:nvPicPr>
          <p:cNvPr id="14338" name="Picture 2" descr="Power supply which is hot at all the times is connected to headlight switch connected to following circuit&#10;1. HI&#10;a. High beam indicator light&#10;b. Left Dual beam&#10;c. Left high beam&#10;d. Right high beam&#10;e. Right dual beam&#10;2. LOW&#10;a. Left Dual beam&#10;b. Right dual beam&#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0443" y="302687"/>
            <a:ext cx="3905097" cy="593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80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500"/>
            <a:ext cx="8218475" cy="1969770"/>
          </a:xfrm>
        </p:spPr>
        <p:txBody>
          <a:bodyPr wrap="square">
            <a:spAutoFit/>
          </a:bodyPr>
          <a:lstStyle/>
          <a:p>
            <a:r>
              <a:rPr lang="en-IN" altLang="en-US" sz="3200" dirty="0">
                <a:ea typeface="ヒラギノ角ゴ Pro W3" charset="-128"/>
              </a:rPr>
              <a:t>Figure 24.15 </a:t>
            </a:r>
            <a:r>
              <a:rPr lang="en-US" altLang="en-US" sz="3200" dirty="0">
                <a:ea typeface="ヒラギノ角ゴ Pro W3" charset="-128"/>
              </a:rPr>
              <a:t>A typical composite headlamp assembly. The lens, housing, and bulb sockets are usually included as a complete assembly</a:t>
            </a:r>
            <a:endParaRPr lang="en-US" sz="3200" b="0" dirty="0"/>
          </a:p>
        </p:txBody>
      </p:sp>
      <p:pic>
        <p:nvPicPr>
          <p:cNvPr id="15362" name="Picture 2" descr="A photo shows a typical composite head lamp assemb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44" y="2370839"/>
            <a:ext cx="5759125" cy="382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253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500"/>
            <a:ext cx="8218475" cy="1477328"/>
          </a:xfrm>
        </p:spPr>
        <p:txBody>
          <a:bodyPr wrap="square">
            <a:spAutoFit/>
          </a:bodyPr>
          <a:lstStyle/>
          <a:p>
            <a:r>
              <a:rPr lang="en-IN" altLang="en-US" sz="3200" dirty="0">
                <a:ea typeface="ヒラギノ角ゴ Pro W3" charset="-128"/>
              </a:rPr>
              <a:t>Figure 24.16 </a:t>
            </a:r>
            <a:r>
              <a:rPr lang="en-US" altLang="en-US" sz="3200" dirty="0">
                <a:ea typeface="ヒラギノ角ゴ Pro W3" charset="-128"/>
              </a:rPr>
              <a:t>Handle a halogen bulb by the base to prevent the skin’s oil from getting on the glass</a:t>
            </a:r>
            <a:endParaRPr lang="en-US" sz="3200" b="0" dirty="0"/>
          </a:p>
        </p:txBody>
      </p:sp>
      <p:pic>
        <p:nvPicPr>
          <p:cNvPr id="16386" name="Picture 2" descr="A photo shows halogen bulb being handled by ba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9461" y="1905000"/>
            <a:ext cx="5705078" cy="427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539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500"/>
            <a:ext cx="8218475" cy="1969770"/>
          </a:xfrm>
        </p:spPr>
        <p:txBody>
          <a:bodyPr wrap="square">
            <a:spAutoFit/>
          </a:bodyPr>
          <a:lstStyle/>
          <a:p>
            <a:r>
              <a:rPr lang="en-IN" altLang="en-US" sz="3200" dirty="0">
                <a:ea typeface="ヒラギノ角ゴ Pro W3" charset="-128"/>
              </a:rPr>
              <a:t>Figure 24.17 </a:t>
            </a:r>
            <a:r>
              <a:rPr lang="en-US" altLang="en-US" sz="3200" dirty="0">
                <a:ea typeface="ヒラギノ角ゴ Pro W3" charset="-128"/>
              </a:rPr>
              <a:t>The right side of this headlight assembly has been restored, but still needs to be polished. The left side is cloudy and not yet restored</a:t>
            </a:r>
            <a:endParaRPr lang="en-US" sz="3200" b="0" dirty="0"/>
          </a:p>
        </p:txBody>
      </p:sp>
      <p:pic>
        <p:nvPicPr>
          <p:cNvPr id="17410" name="Picture 2" descr="A photo shows a refinished and a clouded area on a headlight assemb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209" y="2332119"/>
            <a:ext cx="5267994" cy="3963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80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500"/>
            <a:ext cx="8218475" cy="1477328"/>
          </a:xfrm>
        </p:spPr>
        <p:txBody>
          <a:bodyPr wrap="square">
            <a:spAutoFit/>
          </a:bodyPr>
          <a:lstStyle/>
          <a:p>
            <a:r>
              <a:rPr lang="en-IN" altLang="en-US" sz="3200" dirty="0">
                <a:ea typeface="ヒラギノ角ゴ Pro W3" charset="-128"/>
              </a:rPr>
              <a:t>Figure 24.18 </a:t>
            </a:r>
            <a:r>
              <a:rPr lang="en-US" altLang="en-US" sz="3200" dirty="0">
                <a:ea typeface="ヒラギノ角ゴ Pro W3" charset="-128"/>
              </a:rPr>
              <a:t>The igniter contains the ballast and transformer needed to provide high-voltage pulses to the arctube bulb</a:t>
            </a:r>
            <a:endParaRPr lang="en-US" sz="3200" b="0" dirty="0"/>
          </a:p>
        </p:txBody>
      </p:sp>
      <p:pic>
        <p:nvPicPr>
          <p:cNvPr id="18434" name="Picture 2" descr="An illustration shows an ignitor connected to a socket that holds the bul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517" y="1879658"/>
            <a:ext cx="5042966" cy="438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216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168592"/>
            <a:ext cx="4103676" cy="4431983"/>
          </a:xfrm>
        </p:spPr>
        <p:txBody>
          <a:bodyPr wrap="square">
            <a:spAutoFit/>
          </a:bodyPr>
          <a:lstStyle/>
          <a:p>
            <a:r>
              <a:rPr lang="en-IN" altLang="en-US" sz="3200" dirty="0">
                <a:ea typeface="ヒラギノ角ゴ Pro W3" charset="-128"/>
              </a:rPr>
              <a:t>Figure 24.19 </a:t>
            </a:r>
            <a:r>
              <a:rPr lang="en-US" altLang="en-US" sz="3200" dirty="0">
                <a:ea typeface="ヒラギノ角ゴ Pro W3" charset="-128"/>
              </a:rPr>
              <a:t>(a) The color of light is measured in degrees Kevin (K). The higher the temperature of the light, the bluer the appearance. (Line drawing to be drafted.)</a:t>
            </a:r>
            <a:endParaRPr lang="en-US" sz="3200" b="0" dirty="0"/>
          </a:p>
        </p:txBody>
      </p:sp>
      <p:pic>
        <p:nvPicPr>
          <p:cNvPr id="19458" name="Picture 2" descr="The figure shows the following scale and its outdoor source:&#10;• 8000 K – snow, water, blue sky&#10;• 6500 K – large shadows, blue sky&#10;• 5500 K – average day light, central latitudes, noon sunlight, average day light, northern hemisphere&#10;• 3000 K – early morning, late afternoon, and evening sunlight&#10;• 2000 K – is red in 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870" y="269462"/>
            <a:ext cx="2428692" cy="602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974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Headlight Circuit, Low Beam</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headlights_low_beam">
            <a:hlinkClick r:id="" action="ppaction://media"/>
            <a:extLst>
              <a:ext uri="{FF2B5EF4-FFF2-40B4-BE49-F238E27FC236}">
                <a16:creationId xmlns:a16="http://schemas.microsoft.com/office/drawing/2014/main" id="{E5DF588C-5D23-4ED6-813D-5DEDAF9D0DA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12385" y="1123950"/>
            <a:ext cx="8195430" cy="4610100"/>
          </a:xfrm>
        </p:spPr>
      </p:pic>
    </p:spTree>
    <p:extLst>
      <p:ext uri="{BB962C8B-B14F-4D97-AF65-F5344CB8AC3E}">
        <p14:creationId xmlns:p14="http://schemas.microsoft.com/office/powerpoint/2010/main" val="185199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2405"/>
            <a:ext cx="8218475" cy="1969770"/>
          </a:xfrm>
        </p:spPr>
        <p:txBody>
          <a:bodyPr wrap="square">
            <a:spAutoFit/>
          </a:bodyPr>
          <a:lstStyle/>
          <a:p>
            <a:r>
              <a:rPr lang="en-IN" altLang="en-US" sz="3200" dirty="0">
                <a:ea typeface="ヒラギノ角ゴ Pro W3" charset="-128"/>
              </a:rPr>
              <a:t>Figure 24.19 </a:t>
            </a:r>
            <a:r>
              <a:rPr lang="en-US" altLang="en-US" sz="3200" dirty="0">
                <a:ea typeface="ヒラギノ角ゴ Pro W3" charset="-128"/>
              </a:rPr>
              <a:t>(b) </a:t>
            </a:r>
            <a:r>
              <a:rPr lang="en-US" altLang="en-US" sz="3200" spc="-450" dirty="0">
                <a:ea typeface="ヒラギノ角ゴ Pro W3" charset="-128"/>
              </a:rPr>
              <a:t>H I </a:t>
            </a:r>
            <a:r>
              <a:rPr lang="en-US" altLang="en-US" sz="3200" dirty="0">
                <a:ea typeface="ヒラギノ角ゴ Pro W3" charset="-128"/>
              </a:rPr>
              <a:t>D (xenon) headlights emit a whiter light than halogen headlights and usually look blue compared to halogen bulbs</a:t>
            </a:r>
            <a:endParaRPr lang="en-US" sz="3200" b="0" dirty="0"/>
          </a:p>
        </p:txBody>
      </p:sp>
      <p:pic>
        <p:nvPicPr>
          <p:cNvPr id="20482" name="Picture 2" descr="A photo shows a headlamp with a bluish-white 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470" y="2320377"/>
            <a:ext cx="5237472" cy="3851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458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48652"/>
            <a:ext cx="8218475" cy="1292662"/>
          </a:xfrm>
        </p:spPr>
        <p:txBody>
          <a:bodyPr wrap="square">
            <a:spAutoFit/>
          </a:bodyPr>
          <a:lstStyle/>
          <a:p>
            <a:r>
              <a:rPr lang="en-IN" altLang="en-US" sz="2800" dirty="0">
                <a:ea typeface="ヒラギノ角ゴ Pro W3" charset="-128"/>
              </a:rPr>
              <a:t>Figure 24.20 </a:t>
            </a:r>
            <a:r>
              <a:rPr lang="en-US" altLang="en-US" sz="2800" spc="-450" dirty="0">
                <a:ea typeface="ヒラギノ角ゴ Pro W3" charset="-128"/>
              </a:rPr>
              <a:t>L E </a:t>
            </a:r>
            <a:r>
              <a:rPr lang="en-US" altLang="en-US" sz="2800" dirty="0">
                <a:ea typeface="ヒラギノ角ゴ Pro W3" charset="-128"/>
              </a:rPr>
              <a:t>D headlights usually require multiple units to provide the needed light, as seen on this Lexus </a:t>
            </a:r>
            <a:r>
              <a:rPr lang="en-US" altLang="en-US" sz="2800" spc="-450" dirty="0">
                <a:ea typeface="ヒラギノ角ゴ Pro W3" charset="-128"/>
              </a:rPr>
              <a:t>L </a:t>
            </a:r>
            <a:r>
              <a:rPr lang="en-US" altLang="en-US" sz="2800" dirty="0">
                <a:ea typeface="ヒラギノ角ゴ Pro W3" charset="-128"/>
              </a:rPr>
              <a:t>S600h</a:t>
            </a:r>
            <a:endParaRPr lang="en-US" sz="2800" b="0" dirty="0"/>
          </a:p>
        </p:txBody>
      </p:sp>
      <p:pic>
        <p:nvPicPr>
          <p:cNvPr id="21506" name="Picture 2" descr="A photo shows the headlight of Lexus LS600h with 3 light emitting un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008" y="1739189"/>
            <a:ext cx="5837984" cy="437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704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500"/>
            <a:ext cx="8218475" cy="1477328"/>
          </a:xfrm>
        </p:spPr>
        <p:txBody>
          <a:bodyPr wrap="square">
            <a:spAutoFit/>
          </a:bodyPr>
          <a:lstStyle/>
          <a:p>
            <a:r>
              <a:rPr lang="en-IN" altLang="en-US" sz="3200" dirty="0">
                <a:ea typeface="ヒラギノ角ゴ Pro W3" charset="-128"/>
              </a:rPr>
              <a:t>Figure 24.21 </a:t>
            </a:r>
            <a:r>
              <a:rPr lang="en-US" altLang="en-US" sz="3200" dirty="0">
                <a:ea typeface="ヒラギノ角ゴ Pro W3" charset="-128"/>
              </a:rPr>
              <a:t>Adaptive front lighting systems rotate the low-beam headlight in the direction of travel</a:t>
            </a:r>
            <a:endParaRPr lang="en-US" sz="3200" b="0" dirty="0"/>
          </a:p>
        </p:txBody>
      </p:sp>
      <p:pic>
        <p:nvPicPr>
          <p:cNvPr id="22530" name="Picture 2" descr="An illustration shows adaptive front lighting system. When car has to turn right the light rotates towards right upto 5 degrees. When car moves straight forward the lights are also straight. When the car has to move left the lights rotate left upto 15 deg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466" y="1888436"/>
            <a:ext cx="6361481" cy="425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58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85737"/>
            <a:ext cx="8218475" cy="2462213"/>
          </a:xfrm>
        </p:spPr>
        <p:txBody>
          <a:bodyPr wrap="square">
            <a:spAutoFit/>
          </a:bodyPr>
          <a:lstStyle/>
          <a:p>
            <a:r>
              <a:rPr lang="en-IN" altLang="en-US" sz="3200" dirty="0">
                <a:ea typeface="ヒラギノ角ゴ Pro W3" charset="-128"/>
              </a:rPr>
              <a:t>Figure 24.22 </a:t>
            </a:r>
            <a:r>
              <a:rPr lang="en-US" altLang="en-US" sz="3200" dirty="0">
                <a:ea typeface="ヒラギノ角ゴ Pro W3" charset="-128"/>
              </a:rPr>
              <a:t>A typical adaptive front lighting system uses two motors: one for the up-and-down movement and the other for rotating the low-beam headlight to the left and right</a:t>
            </a:r>
            <a:endParaRPr lang="en-US" sz="3200" b="0" dirty="0"/>
          </a:p>
        </p:txBody>
      </p:sp>
      <p:pic>
        <p:nvPicPr>
          <p:cNvPr id="23554" name="Picture 2" descr="In the illustration, two motors are connected to bulb housing, a swivel motor and a level motor, both the motors are connected to AFS ECU which takes steering angle, vehicle height, and vehicle speed into conside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442" y="2786501"/>
            <a:ext cx="6482479" cy="3505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358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9072"/>
            <a:ext cx="8218475" cy="1477328"/>
          </a:xfrm>
        </p:spPr>
        <p:txBody>
          <a:bodyPr wrap="square">
            <a:spAutoFit/>
          </a:bodyPr>
          <a:lstStyle/>
          <a:p>
            <a:r>
              <a:rPr lang="en-IN" altLang="en-US" sz="3200" dirty="0">
                <a:ea typeface="ヒラギノ角ゴ Pro W3" charset="-128"/>
              </a:rPr>
              <a:t>Figure 24.23 T</a:t>
            </a:r>
            <a:r>
              <a:rPr lang="en-US" altLang="en-US" sz="3200" dirty="0">
                <a:ea typeface="ヒラギノ角ゴ Pro W3" charset="-128"/>
              </a:rPr>
              <a:t>ypical dash-mounted switch that allows the driver to turn off the front lighting system</a:t>
            </a:r>
            <a:endParaRPr lang="en-US" sz="3200" b="0" dirty="0"/>
          </a:p>
        </p:txBody>
      </p:sp>
      <p:pic>
        <p:nvPicPr>
          <p:cNvPr id="24578" name="Picture 2" descr="A photo shows a dash mounted AFS push but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44" y="1879182"/>
            <a:ext cx="5759125" cy="432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303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9072"/>
            <a:ext cx="8218475" cy="1477328"/>
          </a:xfrm>
        </p:spPr>
        <p:txBody>
          <a:bodyPr wrap="square">
            <a:spAutoFit/>
          </a:bodyPr>
          <a:lstStyle/>
          <a:p>
            <a:r>
              <a:rPr lang="en-IN" altLang="en-US" sz="3200" dirty="0">
                <a:ea typeface="ヒラギノ角ゴ Pro W3" charset="-128"/>
              </a:rPr>
              <a:t>Figure 24.24 A </a:t>
            </a:r>
            <a:r>
              <a:rPr lang="en-US" altLang="en-US" sz="3200" dirty="0">
                <a:ea typeface="ヒラギノ角ゴ Pro W3" charset="-128"/>
              </a:rPr>
              <a:t>dash symbol used to inform the driver that the automatic headlights are on</a:t>
            </a:r>
            <a:endParaRPr lang="en-US" sz="3200" b="0" dirty="0"/>
          </a:p>
        </p:txBody>
      </p:sp>
      <p:pic>
        <p:nvPicPr>
          <p:cNvPr id="25602" name="Picture 2" descr="A figure shows automatic headlights symbol illuminated on the dash of a vehicle. The symbol represents two headlights with the text “Auto” labeled below th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726" y="1828800"/>
            <a:ext cx="4342549" cy="4342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867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0025"/>
            <a:ext cx="8218475" cy="984885"/>
          </a:xfrm>
        </p:spPr>
        <p:txBody>
          <a:bodyPr wrap="square">
            <a:spAutoFit/>
          </a:bodyPr>
          <a:lstStyle/>
          <a:p>
            <a:r>
              <a:rPr lang="en-IN" altLang="en-US" sz="3200" dirty="0">
                <a:ea typeface="ヒラギノ角ゴ Pro W3" charset="-128"/>
              </a:rPr>
              <a:t>Figure 24.25 </a:t>
            </a:r>
            <a:r>
              <a:rPr lang="en-US" altLang="en-US" sz="3200" dirty="0">
                <a:ea typeface="ヒラギノ角ゴ Pro W3" charset="-128"/>
              </a:rPr>
              <a:t>(a) A typical headlight-aiming diagram as found in service information</a:t>
            </a:r>
            <a:endParaRPr lang="en-US" sz="3200" b="0" dirty="0"/>
          </a:p>
        </p:txBody>
      </p:sp>
      <p:pic>
        <p:nvPicPr>
          <p:cNvPr id="26626" name="Picture 2" descr="The figure shows the following:&#10;• The distance from the floor to the center of the headlight is labeled: Height of headlight center.&#10;• The distance from the center of the vehicle and the center of the headlight is labeled: distance between vehicle center and headline.&#10;• A horizontal line 2.1 in. below height of headlight is drawn on the projection of light on the wall.&#10;• The low beams should intersect the lower line and vertical lines where the angle of the beam begins to slope upward.&#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3853" y="1341252"/>
            <a:ext cx="3596294" cy="497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500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9550"/>
            <a:ext cx="8218475" cy="1846659"/>
          </a:xfrm>
        </p:spPr>
        <p:txBody>
          <a:bodyPr wrap="square">
            <a:spAutoFit/>
          </a:bodyPr>
          <a:lstStyle/>
          <a:p>
            <a:r>
              <a:rPr lang="en-IN" altLang="en-US" sz="3000" dirty="0">
                <a:ea typeface="ヒラギノ角ゴ Pro W3" charset="-128"/>
              </a:rPr>
              <a:t>Figure 24.25 </a:t>
            </a:r>
            <a:r>
              <a:rPr lang="en-US" altLang="en-US" sz="3000" dirty="0">
                <a:ea typeface="ヒラギノ角ゴ Pro W3" charset="-128"/>
              </a:rPr>
              <a:t>(b) Adjustments to move the head light aiming point left or right or up and down are usually made using a screwdriver to move the headlight housing</a:t>
            </a:r>
            <a:endParaRPr lang="en-US" sz="3000" b="0" dirty="0"/>
          </a:p>
        </p:txBody>
      </p:sp>
      <p:pic>
        <p:nvPicPr>
          <p:cNvPr id="27650" name="Picture 2" descr="A figure shows a horizontal (left/right) adjustment screw on the left side of a headlight assembly and a vertical (up/down) adjustment screw on the right side of a headlight assemb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1287" y="2214999"/>
            <a:ext cx="3479839" cy="409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832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3350"/>
            <a:ext cx="8218475" cy="1661993"/>
          </a:xfrm>
        </p:spPr>
        <p:txBody>
          <a:bodyPr wrap="square">
            <a:spAutoFit/>
          </a:bodyPr>
          <a:lstStyle/>
          <a:p>
            <a:r>
              <a:rPr lang="en-IN" altLang="en-US" dirty="0">
                <a:ea typeface="ヒラギノ角ゴ Pro W3" charset="-128"/>
              </a:rPr>
              <a:t>Figure 24.26 </a:t>
            </a:r>
            <a:r>
              <a:rPr lang="en-US" altLang="en-US" dirty="0">
                <a:ea typeface="ヒラギノ角ゴ Pro W3" charset="-128"/>
              </a:rPr>
              <a:t>Fog lights are often included on many vehicles, such as these on a Lexus </a:t>
            </a:r>
            <a:r>
              <a:rPr lang="en-US" altLang="en-US" spc="-450" dirty="0">
                <a:ea typeface="ヒラギノ角ゴ Pro W3" charset="-128"/>
              </a:rPr>
              <a:t>S U </a:t>
            </a:r>
            <a:r>
              <a:rPr lang="en-US" altLang="en-US" dirty="0">
                <a:ea typeface="ヒラギノ角ゴ Pro W3" charset="-128"/>
              </a:rPr>
              <a:t>V</a:t>
            </a:r>
            <a:endParaRPr lang="en-US" b="0" dirty="0"/>
          </a:p>
        </p:txBody>
      </p:sp>
      <p:pic>
        <p:nvPicPr>
          <p:cNvPr id="28674" name="Picture 2" descr="A photo shows a car with the LED headlights, right side marker light, LED fog light, and LED daytime running light illumin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1709" y="1984054"/>
            <a:ext cx="3738995" cy="432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943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09550"/>
            <a:ext cx="8218475" cy="2308324"/>
          </a:xfrm>
        </p:spPr>
        <p:txBody>
          <a:bodyPr wrap="square">
            <a:spAutoFit/>
          </a:bodyPr>
          <a:lstStyle/>
          <a:p>
            <a:r>
              <a:rPr lang="en-IN" altLang="en-US" sz="3000" dirty="0">
                <a:ea typeface="ヒラギノ角ゴ Pro W3" charset="-128"/>
              </a:rPr>
              <a:t>Figure 24.27 A</a:t>
            </a:r>
            <a:r>
              <a:rPr lang="en-US" altLang="en-US" sz="3000" dirty="0">
                <a:ea typeface="ヒラギノ角ゴ Pro W3" charset="-128"/>
              </a:rPr>
              <a:t>n automatic dimming mirror compares the amount of light toward the front of the vehicle to the rear of the vehicle and allows a voltage to cause the gel to darken the mirror</a:t>
            </a:r>
            <a:endParaRPr lang="en-US" sz="3000" b="0" dirty="0"/>
          </a:p>
        </p:txBody>
      </p:sp>
      <p:pic>
        <p:nvPicPr>
          <p:cNvPr id="29698" name="Picture 2" descr="An illustration shows rear view mirror with a forward facing sensor, a rear facing sensor, a forward facing electrical connector, and a switch in bott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4104" y="2648328"/>
            <a:ext cx="3974205" cy="366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441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Headlight Circuit, High Beam</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headlights_high_beam">
            <a:hlinkClick r:id="" action="ppaction://media"/>
            <a:extLst>
              <a:ext uri="{FF2B5EF4-FFF2-40B4-BE49-F238E27FC236}">
                <a16:creationId xmlns:a16="http://schemas.microsoft.com/office/drawing/2014/main" id="{4730B1A4-FF9F-41F6-9BC4-C35D886AC87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9906" y="980389"/>
            <a:ext cx="8705850" cy="4897222"/>
          </a:xfrm>
        </p:spPr>
      </p:pic>
    </p:spTree>
    <p:extLst>
      <p:ext uri="{BB962C8B-B14F-4D97-AF65-F5344CB8AC3E}">
        <p14:creationId xmlns:p14="http://schemas.microsoft.com/office/powerpoint/2010/main" val="163090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3347"/>
            <a:ext cx="8218475" cy="615553"/>
          </a:xfrm>
        </p:spPr>
        <p:txBody>
          <a:bodyPr wrap="square">
            <a:spAutoFit/>
          </a:bodyPr>
          <a:lstStyle/>
          <a:p>
            <a:r>
              <a:rPr lang="en-IN" altLang="en-US" sz="2000" dirty="0">
                <a:ea typeface="ヒラギノ角ゴ Pro W3" charset="-128"/>
              </a:rPr>
              <a:t>Figure 24.28 </a:t>
            </a:r>
            <a:r>
              <a:rPr lang="en-US" altLang="en-US" sz="2000" dirty="0">
                <a:ea typeface="ヒラギノ角ゴ Pro W3" charset="-128"/>
              </a:rPr>
              <a:t>A Ford headlight circuit showing the control of the power side of the circuit comes from the smart junction box (</a:t>
            </a:r>
            <a:r>
              <a:rPr lang="en-US" altLang="en-US" sz="2000" spc="-400" dirty="0">
                <a:ea typeface="ヒラギノ角ゴ Pro W3" charset="-128"/>
              </a:rPr>
              <a:t>S J </a:t>
            </a:r>
            <a:r>
              <a:rPr lang="en-US" altLang="en-US" sz="2000" dirty="0">
                <a:ea typeface="ヒラギノ角ゴ Pro W3" charset="-128"/>
              </a:rPr>
              <a:t>B)</a:t>
            </a:r>
            <a:endParaRPr lang="en-US" sz="2000" b="0" dirty="0"/>
          </a:p>
        </p:txBody>
      </p:sp>
      <p:pic>
        <p:nvPicPr>
          <p:cNvPr id="30722" name="Picture 2" descr="The circuit diagram shows the following:&#10;• The headlamp off, park lamp off, and headlamp on terminals of a smart junction box are connected to a headlamp switch.&#10;• The high beam and flash to pass terminals of a smart junction box are connected to a multifunction switch.&#10;• The multifunction switch is also connected to the headlamp switch.&#10;• The headlamp switch is connected to cluster and panel illumin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9241" y="829147"/>
            <a:ext cx="5931869" cy="5487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411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97" y="150656"/>
            <a:ext cx="8218475" cy="553998"/>
          </a:xfrm>
        </p:spPr>
        <p:txBody>
          <a:bodyPr wrap="square">
            <a:spAutoFit/>
          </a:bodyPr>
          <a:lstStyle/>
          <a:p>
            <a:r>
              <a:rPr lang="en-IN" altLang="en-US" dirty="0">
                <a:ea typeface="ヒラギノ角ゴ Pro W3" charset="-128"/>
              </a:rPr>
              <a:t>TAILLIGHT BULB REPLACEMENT 1</a:t>
            </a:r>
            <a:endParaRPr lang="en-US" b="0" dirty="0"/>
          </a:p>
        </p:txBody>
      </p:sp>
      <p:pic>
        <p:nvPicPr>
          <p:cNvPr id="6146" name="Picture 2" descr="A photo shows taillight fault indicator (icon) illuminated on the d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95" y="937411"/>
            <a:ext cx="8029244" cy="5310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749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2375"/>
            <a:ext cx="8218475" cy="553998"/>
          </a:xfrm>
        </p:spPr>
        <p:txBody>
          <a:bodyPr wrap="square">
            <a:spAutoFit/>
          </a:bodyPr>
          <a:lstStyle/>
          <a:p>
            <a:r>
              <a:rPr lang="en-IN" altLang="en-US" dirty="0">
                <a:ea typeface="ヒラギノ角ゴ Pro W3" charset="-128"/>
              </a:rPr>
              <a:t>TAILLIGHT BULB REPLACEMENT 2</a:t>
            </a:r>
            <a:endParaRPr lang="en-US" b="0" dirty="0"/>
          </a:p>
        </p:txBody>
      </p:sp>
      <p:pic>
        <p:nvPicPr>
          <p:cNvPr id="1028" name="Picture 4" descr="A photo shows rear tail light connections expos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80" y="1006595"/>
            <a:ext cx="8032145" cy="527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36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2375"/>
            <a:ext cx="8218475" cy="553998"/>
          </a:xfrm>
        </p:spPr>
        <p:txBody>
          <a:bodyPr wrap="square">
            <a:spAutoFit/>
          </a:bodyPr>
          <a:lstStyle/>
          <a:p>
            <a:r>
              <a:rPr lang="en-IN" altLang="en-US" dirty="0">
                <a:ea typeface="ヒラギノ角ゴ Pro W3" charset="-128"/>
              </a:rPr>
              <a:t>TAILLIGHT BULB REPLACEMENT 3</a:t>
            </a:r>
            <a:endParaRPr lang="en-US" b="0" dirty="0"/>
          </a:p>
        </p:txBody>
      </p:sp>
      <p:pic>
        <p:nvPicPr>
          <p:cNvPr id="2051" name="Picture 3" descr="A photo shows the bulb socket removed from the taillight assemb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826" y="919423"/>
            <a:ext cx="8032145" cy="532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342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2375"/>
            <a:ext cx="8218475" cy="553998"/>
          </a:xfrm>
        </p:spPr>
        <p:txBody>
          <a:bodyPr wrap="square">
            <a:spAutoFit/>
          </a:bodyPr>
          <a:lstStyle/>
          <a:p>
            <a:r>
              <a:rPr lang="en-IN" altLang="en-US" dirty="0">
                <a:ea typeface="ヒラギノ角ゴ Pro W3" charset="-128"/>
              </a:rPr>
              <a:t>TAILLIGHT BULB REPLACEMENT 4</a:t>
            </a:r>
            <a:endParaRPr lang="en-US" b="0" dirty="0"/>
          </a:p>
        </p:txBody>
      </p:sp>
      <p:pic>
        <p:nvPicPr>
          <p:cNvPr id="3075" name="Picture 3" descr="A photo shows a bulb removed from the soc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18" y="893359"/>
            <a:ext cx="8046473" cy="537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724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2375"/>
            <a:ext cx="8218475" cy="553998"/>
          </a:xfrm>
        </p:spPr>
        <p:txBody>
          <a:bodyPr wrap="square">
            <a:spAutoFit/>
          </a:bodyPr>
          <a:lstStyle/>
          <a:p>
            <a:r>
              <a:rPr lang="en-IN" altLang="en-US" dirty="0">
                <a:ea typeface="ヒラギノ角ゴ Pro W3" charset="-128"/>
              </a:rPr>
              <a:t>TAILLIGHT BULB REPLACEMENT 5</a:t>
            </a:r>
            <a:endParaRPr lang="en-US" b="0" dirty="0"/>
          </a:p>
        </p:txBody>
      </p:sp>
      <p:pic>
        <p:nvPicPr>
          <p:cNvPr id="4099" name="Picture 3" descr="A photo shows a bulb being checked using an ohmmeter. The meter reads 001.0 oh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19" y="940215"/>
            <a:ext cx="7986032" cy="531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666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2375"/>
            <a:ext cx="8218475" cy="553998"/>
          </a:xfrm>
        </p:spPr>
        <p:txBody>
          <a:bodyPr wrap="square">
            <a:spAutoFit/>
          </a:bodyPr>
          <a:lstStyle/>
          <a:p>
            <a:r>
              <a:rPr lang="en-IN" altLang="en-US" dirty="0">
                <a:ea typeface="ヒラギノ角ゴ Pro W3" charset="-128"/>
              </a:rPr>
              <a:t>TAILLIGHT BULB REPLACEMENT 6</a:t>
            </a:r>
            <a:endParaRPr lang="en-US" b="0" dirty="0"/>
          </a:p>
        </p:txBody>
      </p:sp>
      <p:pic>
        <p:nvPicPr>
          <p:cNvPr id="5123" name="Picture 3" descr="A photo shows a replacement bulb in a taillight soc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57" y="912289"/>
            <a:ext cx="8112466" cy="536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31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533400" y="334089"/>
            <a:ext cx="6172200" cy="492443"/>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914400" y="1066800"/>
            <a:ext cx="7543800" cy="4809009"/>
          </a:xfrm>
        </p:spPr>
        <p:txBody>
          <a:bodyPr/>
          <a:lstStyle/>
          <a:p>
            <a:pPr algn="l" fontAlgn="base"/>
            <a:r>
              <a:rPr lang="en-US" sz="2000" i="0" u="none" strike="noStrike" dirty="0">
                <a:solidFill>
                  <a:srgbClr val="007FA3"/>
                </a:solidFill>
                <a:effectLst/>
                <a:latin typeface="Open Sans"/>
                <a:hlinkClick r:id="rId2">
                  <a:extLst>
                    <a:ext uri="{A12FA001-AC4F-418D-AE19-62706E023703}">
                      <ahyp:hlinkClr xmlns:ahyp="http://schemas.microsoft.com/office/drawing/2018/hyperlinkcolor" val="tx"/>
                    </a:ext>
                  </a:extLst>
                </a:hlinkClick>
              </a:rPr>
              <a:t>Dome light (time 2:37)</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3">
                  <a:extLst>
                    <a:ext uri="{A12FA001-AC4F-418D-AE19-62706E023703}">
                      <ahyp:hlinkClr xmlns:ahyp="http://schemas.microsoft.com/office/drawing/2018/hyperlinkcolor" val="tx"/>
                    </a:ext>
                  </a:extLst>
                </a:hlinkClick>
              </a:rPr>
              <a:t>Brake lights (time 3:11)</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4">
                  <a:extLst>
                    <a:ext uri="{A12FA001-AC4F-418D-AE19-62706E023703}">
                      <ahyp:hlinkClr xmlns:ahyp="http://schemas.microsoft.com/office/drawing/2018/hyperlinkcolor" val="tx"/>
                    </a:ext>
                  </a:extLst>
                </a:hlinkClick>
              </a:rPr>
              <a:t>Door ajar light (time 7:13)</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5">
                  <a:extLst>
                    <a:ext uri="{A12FA001-AC4F-418D-AE19-62706E023703}">
                      <ahyp:hlinkClr xmlns:ahyp="http://schemas.microsoft.com/office/drawing/2018/hyperlinkcolor" val="tx"/>
                    </a:ext>
                  </a:extLst>
                </a:hlinkClick>
              </a:rPr>
              <a:t>Turn signal switch (time 2:25)</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6">
                  <a:extLst>
                    <a:ext uri="{A12FA001-AC4F-418D-AE19-62706E023703}">
                      <ahyp:hlinkClr xmlns:ahyp="http://schemas.microsoft.com/office/drawing/2018/hyperlinkcolor" val="tx"/>
                    </a:ext>
                  </a:extLst>
                </a:hlinkClick>
              </a:rPr>
              <a:t>Clean an electrical socket (time 1:27)</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7">
                  <a:extLst>
                    <a:ext uri="{A12FA001-AC4F-418D-AE19-62706E023703}">
                      <ahyp:hlinkClr xmlns:ahyp="http://schemas.microsoft.com/office/drawing/2018/hyperlinkcolor" val="tx"/>
                    </a:ext>
                  </a:extLst>
                </a:hlinkClick>
              </a:rPr>
              <a:t>Multifunction switch (time 8:50)</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8">
                  <a:extLst>
                    <a:ext uri="{A12FA001-AC4F-418D-AE19-62706E023703}">
                      <ahyp:hlinkClr xmlns:ahyp="http://schemas.microsoft.com/office/drawing/2018/hyperlinkcolor" val="tx"/>
                    </a:ext>
                  </a:extLst>
                </a:hlinkClick>
              </a:rPr>
              <a:t>Brake lights repair (time 2:27)</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9">
                  <a:extLst>
                    <a:ext uri="{A12FA001-AC4F-418D-AE19-62706E023703}">
                      <ahyp:hlinkClr xmlns:ahyp="http://schemas.microsoft.com/office/drawing/2018/hyperlinkcolor" val="tx"/>
                    </a:ext>
                  </a:extLst>
                </a:hlinkClick>
              </a:rPr>
              <a:t>Radio bulb replacement (time 9:21)</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10">
                  <a:extLst>
                    <a:ext uri="{A12FA001-AC4F-418D-AE19-62706E023703}">
                      <ahyp:hlinkClr xmlns:ahyp="http://schemas.microsoft.com/office/drawing/2018/hyperlinkcolor" val="tx"/>
                    </a:ext>
                  </a:extLst>
                </a:hlinkClick>
              </a:rPr>
              <a:t>Dash bulb replacement (time 5:40)</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11">
                  <a:extLst>
                    <a:ext uri="{A12FA001-AC4F-418D-AE19-62706E023703}">
                      <ahyp:hlinkClr xmlns:ahyp="http://schemas.microsoft.com/office/drawing/2018/hyperlinkcolor" val="tx"/>
                    </a:ext>
                  </a:extLst>
                </a:hlinkClick>
              </a:rPr>
              <a:t>Corvette lights (time 7:35)</a:t>
            </a:r>
            <a:endParaRPr lang="en-US" sz="2000" i="0" dirty="0">
              <a:solidFill>
                <a:srgbClr val="007FA3"/>
              </a:solidFill>
              <a:effectLst/>
              <a:latin typeface="Open Sans"/>
            </a:endParaRPr>
          </a:p>
        </p:txBody>
      </p:sp>
    </p:spTree>
    <p:extLst>
      <p:ext uri="{BB962C8B-B14F-4D97-AF65-F5344CB8AC3E}">
        <p14:creationId xmlns:p14="http://schemas.microsoft.com/office/powerpoint/2010/main" val="2375658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533400" y="334089"/>
            <a:ext cx="6172200" cy="492443"/>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914400" y="1066800"/>
            <a:ext cx="7543800" cy="4809009"/>
          </a:xfrm>
        </p:spPr>
        <p:txBody>
          <a:bodyPr/>
          <a:lstStyle/>
          <a:p>
            <a:pPr algn="l" fontAlgn="base"/>
            <a:r>
              <a:rPr lang="en-US" sz="2000" i="0" u="none" strike="noStrike" dirty="0">
                <a:solidFill>
                  <a:srgbClr val="007FA3"/>
                </a:solidFill>
                <a:effectLst/>
                <a:latin typeface="Open Sans"/>
                <a:hlinkClick r:id="rId2">
                  <a:extLst>
                    <a:ext uri="{A12FA001-AC4F-418D-AE19-62706E023703}">
                      <ahyp:hlinkClr xmlns:ahyp="http://schemas.microsoft.com/office/drawing/2018/hyperlinkcolor" val="tx"/>
                    </a:ext>
                  </a:extLst>
                </a:hlinkClick>
              </a:rPr>
              <a:t>Turn signal repair (time 6:01)</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3">
                  <a:extLst>
                    <a:ext uri="{A12FA001-AC4F-418D-AE19-62706E023703}">
                      <ahyp:hlinkClr xmlns:ahyp="http://schemas.microsoft.com/office/drawing/2018/hyperlinkcolor" val="tx"/>
                    </a:ext>
                  </a:extLst>
                </a:hlinkClick>
              </a:rPr>
              <a:t>Interior lights repair (time 1:18)</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4">
                  <a:extLst>
                    <a:ext uri="{A12FA001-AC4F-418D-AE19-62706E023703}">
                      <ahyp:hlinkClr xmlns:ahyp="http://schemas.microsoft.com/office/drawing/2018/hyperlinkcolor" val="tx"/>
                    </a:ext>
                  </a:extLst>
                </a:hlinkClick>
              </a:rPr>
              <a:t>Headlight switch (time 4:28)</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5">
                  <a:extLst>
                    <a:ext uri="{A12FA001-AC4F-418D-AE19-62706E023703}">
                      <ahyp:hlinkClr xmlns:ahyp="http://schemas.microsoft.com/office/drawing/2018/hyperlinkcolor" val="tx"/>
                    </a:ext>
                  </a:extLst>
                </a:hlinkClick>
              </a:rPr>
              <a:t>Brake light repair (time 3:47)</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6">
                  <a:extLst>
                    <a:ext uri="{A12FA001-AC4F-418D-AE19-62706E023703}">
                      <ahyp:hlinkClr xmlns:ahyp="http://schemas.microsoft.com/office/drawing/2018/hyperlinkcolor" val="tx"/>
                    </a:ext>
                  </a:extLst>
                </a:hlinkClick>
              </a:rPr>
              <a:t>Turn signal socket (time 1:52)</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7">
                  <a:extLst>
                    <a:ext uri="{A12FA001-AC4F-418D-AE19-62706E023703}">
                      <ahyp:hlinkClr xmlns:ahyp="http://schemas.microsoft.com/office/drawing/2018/hyperlinkcolor" val="tx"/>
                    </a:ext>
                  </a:extLst>
                </a:hlinkClick>
              </a:rPr>
              <a:t>Dash lights (time 8:07)</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8">
                  <a:extLst>
                    <a:ext uri="{A12FA001-AC4F-418D-AE19-62706E023703}">
                      <ahyp:hlinkClr xmlns:ahyp="http://schemas.microsoft.com/office/drawing/2018/hyperlinkcolor" val="tx"/>
                    </a:ext>
                  </a:extLst>
                </a:hlinkClick>
              </a:rPr>
              <a:t>Tail lights (time 2:09)</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9">
                  <a:extLst>
                    <a:ext uri="{A12FA001-AC4F-418D-AE19-62706E023703}">
                      <ahyp:hlinkClr xmlns:ahyp="http://schemas.microsoft.com/office/drawing/2018/hyperlinkcolor" val="tx"/>
                    </a:ext>
                  </a:extLst>
                </a:hlinkClick>
              </a:rPr>
              <a:t>Head light switch (time 1:30)</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10">
                  <a:extLst>
                    <a:ext uri="{A12FA001-AC4F-418D-AE19-62706E023703}">
                      <ahyp:hlinkClr xmlns:ahyp="http://schemas.microsoft.com/office/drawing/2018/hyperlinkcolor" val="tx"/>
                    </a:ext>
                  </a:extLst>
                </a:hlinkClick>
              </a:rPr>
              <a:t>Head light bulb (time 1:34)</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11">
                  <a:extLst>
                    <a:ext uri="{A12FA001-AC4F-418D-AE19-62706E023703}">
                      <ahyp:hlinkClr xmlns:ahyp="http://schemas.microsoft.com/office/drawing/2018/hyperlinkcolor" val="tx"/>
                    </a:ext>
                  </a:extLst>
                </a:hlinkClick>
              </a:rPr>
              <a:t>Brake light switch (time 7:07)</a:t>
            </a:r>
            <a:endParaRPr lang="en-US" sz="2000" i="0" dirty="0">
              <a:solidFill>
                <a:srgbClr val="007FA3"/>
              </a:solidFill>
              <a:effectLst/>
              <a:latin typeface="Open Sans"/>
            </a:endParaRPr>
          </a:p>
        </p:txBody>
      </p:sp>
    </p:spTree>
    <p:extLst>
      <p:ext uri="{BB962C8B-B14F-4D97-AF65-F5344CB8AC3E}">
        <p14:creationId xmlns:p14="http://schemas.microsoft.com/office/powerpoint/2010/main" val="1849108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533400" y="334089"/>
            <a:ext cx="6172200" cy="492443"/>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914400" y="1066800"/>
            <a:ext cx="7543800" cy="4809009"/>
          </a:xfrm>
        </p:spPr>
        <p:txBody>
          <a:bodyPr/>
          <a:lstStyle/>
          <a:p>
            <a:pPr algn="l" fontAlgn="base"/>
            <a:r>
              <a:rPr lang="en-US" sz="2000" i="0" u="none" strike="noStrike" dirty="0">
                <a:solidFill>
                  <a:srgbClr val="007FA3"/>
                </a:solidFill>
                <a:effectLst/>
                <a:latin typeface="Open Sans"/>
                <a:hlinkClick r:id="rId2">
                  <a:extLst>
                    <a:ext uri="{A12FA001-AC4F-418D-AE19-62706E023703}">
                      <ahyp:hlinkClr xmlns:ahyp="http://schemas.microsoft.com/office/drawing/2018/hyperlinkcolor" val="tx"/>
                    </a:ext>
                  </a:extLst>
                </a:hlinkClick>
              </a:rPr>
              <a:t>Head light bulb (time 7:17)</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3">
                  <a:extLst>
                    <a:ext uri="{A12FA001-AC4F-418D-AE19-62706E023703}">
                      <ahyp:hlinkClr xmlns:ahyp="http://schemas.microsoft.com/office/drawing/2018/hyperlinkcolor" val="tx"/>
                    </a:ext>
                  </a:extLst>
                </a:hlinkClick>
              </a:rPr>
              <a:t>Head light switch (time 7:45)</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4">
                  <a:extLst>
                    <a:ext uri="{A12FA001-AC4F-418D-AE19-62706E023703}">
                      <ahyp:hlinkClr xmlns:ahyp="http://schemas.microsoft.com/office/drawing/2018/hyperlinkcolor" val="tx"/>
                    </a:ext>
                  </a:extLst>
                </a:hlinkClick>
              </a:rPr>
              <a:t>Multi function switch (time 12:55)</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5">
                  <a:extLst>
                    <a:ext uri="{A12FA001-AC4F-418D-AE19-62706E023703}">
                      <ahyp:hlinkClr xmlns:ahyp="http://schemas.microsoft.com/office/drawing/2018/hyperlinkcolor" val="tx"/>
                    </a:ext>
                  </a:extLst>
                </a:hlinkClick>
              </a:rPr>
              <a:t>Multi function switch (time 8:18)</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6">
                  <a:extLst>
                    <a:ext uri="{A12FA001-AC4F-418D-AE19-62706E023703}">
                      <ahyp:hlinkClr xmlns:ahyp="http://schemas.microsoft.com/office/drawing/2018/hyperlinkcolor" val="tx"/>
                    </a:ext>
                  </a:extLst>
                </a:hlinkClick>
              </a:rPr>
              <a:t>Dome light switch (time 2:50)</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7">
                  <a:extLst>
                    <a:ext uri="{A12FA001-AC4F-418D-AE19-62706E023703}">
                      <ahyp:hlinkClr xmlns:ahyp="http://schemas.microsoft.com/office/drawing/2018/hyperlinkcolor" val="tx"/>
                    </a:ext>
                  </a:extLst>
                </a:hlinkClick>
              </a:rPr>
              <a:t>Multi function switch (time 8:55)</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8">
                  <a:extLst>
                    <a:ext uri="{A12FA001-AC4F-418D-AE19-62706E023703}">
                      <ahyp:hlinkClr xmlns:ahyp="http://schemas.microsoft.com/office/drawing/2018/hyperlinkcolor" val="tx"/>
                    </a:ext>
                  </a:extLst>
                </a:hlinkClick>
              </a:rPr>
              <a:t>Turn signal switch (time 1:24)</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9">
                  <a:extLst>
                    <a:ext uri="{A12FA001-AC4F-418D-AE19-62706E023703}">
                      <ahyp:hlinkClr xmlns:ahyp="http://schemas.microsoft.com/office/drawing/2018/hyperlinkcolor" val="tx"/>
                    </a:ext>
                  </a:extLst>
                </a:hlinkClick>
              </a:rPr>
              <a:t>Dim headlight diagnosis (time 6:54)</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10">
                  <a:extLst>
                    <a:ext uri="{A12FA001-AC4F-418D-AE19-62706E023703}">
                      <ahyp:hlinkClr xmlns:ahyp="http://schemas.microsoft.com/office/drawing/2018/hyperlinkcolor" val="tx"/>
                    </a:ext>
                  </a:extLst>
                </a:hlinkClick>
              </a:rPr>
              <a:t>Headlight Aiming (time 8:41)</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11">
                  <a:extLst>
                    <a:ext uri="{A12FA001-AC4F-418D-AE19-62706E023703}">
                      <ahyp:hlinkClr xmlns:ahyp="http://schemas.microsoft.com/office/drawing/2018/hyperlinkcolor" val="tx"/>
                    </a:ext>
                  </a:extLst>
                </a:hlinkClick>
              </a:rPr>
              <a:t>HID headlight diagnosis (time 7:56)</a:t>
            </a:r>
            <a:endParaRPr lang="en-US" sz="2000" i="0" dirty="0">
              <a:solidFill>
                <a:srgbClr val="007FA3"/>
              </a:solidFill>
              <a:effectLst/>
              <a:latin typeface="Open Sans"/>
            </a:endParaRPr>
          </a:p>
        </p:txBody>
      </p:sp>
    </p:spTree>
    <p:extLst>
      <p:ext uri="{BB962C8B-B14F-4D97-AF65-F5344CB8AC3E}">
        <p14:creationId xmlns:p14="http://schemas.microsoft.com/office/powerpoint/2010/main" val="4091810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Headlight Circuit, Parking Lights</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Headlight_circuit_parking_lights">
            <a:hlinkClick r:id="" action="ppaction://media"/>
            <a:extLst>
              <a:ext uri="{FF2B5EF4-FFF2-40B4-BE49-F238E27FC236}">
                <a16:creationId xmlns:a16="http://schemas.microsoft.com/office/drawing/2014/main" id="{EA12802E-9465-4B5A-A130-A4D58714432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 y="1022570"/>
            <a:ext cx="8477250" cy="4768630"/>
          </a:xfrm>
        </p:spPr>
      </p:pic>
    </p:spTree>
    <p:extLst>
      <p:ext uri="{BB962C8B-B14F-4D97-AF65-F5344CB8AC3E}">
        <p14:creationId xmlns:p14="http://schemas.microsoft.com/office/powerpoint/2010/main" val="19758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533400" y="334089"/>
            <a:ext cx="6172200" cy="492443"/>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914400" y="1066800"/>
            <a:ext cx="7543800" cy="1808187"/>
          </a:xfrm>
        </p:spPr>
        <p:txBody>
          <a:bodyPr/>
          <a:lstStyle/>
          <a:p>
            <a:pPr algn="l" fontAlgn="base"/>
            <a:r>
              <a:rPr lang="en-US" sz="2000" i="0" u="none" strike="noStrike" dirty="0">
                <a:solidFill>
                  <a:srgbClr val="007FA3"/>
                </a:solidFill>
                <a:effectLst/>
                <a:latin typeface="Open Sans"/>
                <a:hlinkClick r:id="rId2">
                  <a:extLst>
                    <a:ext uri="{A12FA001-AC4F-418D-AE19-62706E023703}">
                      <ahyp:hlinkClr xmlns:ahyp="http://schemas.microsoft.com/office/drawing/2018/hyperlinkcolor" val="tx"/>
                    </a:ext>
                  </a:extLst>
                </a:hlinkClick>
              </a:rPr>
              <a:t>Dim Headlight Diagnosis (time 6:54)</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3">
                  <a:extLst>
                    <a:ext uri="{A12FA001-AC4F-418D-AE19-62706E023703}">
                      <ahyp:hlinkClr xmlns:ahyp="http://schemas.microsoft.com/office/drawing/2018/hyperlinkcolor" val="tx"/>
                    </a:ext>
                  </a:extLst>
                </a:hlinkClick>
              </a:rPr>
              <a:t>Headlight Aiming (time 8:41)</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4">
                  <a:extLst>
                    <a:ext uri="{A12FA001-AC4F-418D-AE19-62706E023703}">
                      <ahyp:hlinkClr xmlns:ahyp="http://schemas.microsoft.com/office/drawing/2018/hyperlinkcolor" val="tx"/>
                    </a:ext>
                  </a:extLst>
                </a:hlinkClick>
              </a:rPr>
              <a:t>HID Headlight Diagnosis (time 7:56)</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5">
                  <a:extLst>
                    <a:ext uri="{A12FA001-AC4F-418D-AE19-62706E023703}">
                      <ahyp:hlinkClr xmlns:ahyp="http://schemas.microsoft.com/office/drawing/2018/hyperlinkcolor" val="tx"/>
                    </a:ext>
                  </a:extLst>
                </a:hlinkClick>
              </a:rPr>
              <a:t>How to Replace a Brake Pedal Switch (time 1:30)</a:t>
            </a:r>
            <a:endParaRPr lang="en-US" sz="2000" i="0" dirty="0">
              <a:solidFill>
                <a:srgbClr val="007FA3"/>
              </a:solidFill>
              <a:effectLst/>
              <a:latin typeface="Open Sans"/>
            </a:endParaRPr>
          </a:p>
        </p:txBody>
      </p:sp>
    </p:spTree>
    <p:extLst>
      <p:ext uri="{BB962C8B-B14F-4D97-AF65-F5344CB8AC3E}">
        <p14:creationId xmlns:p14="http://schemas.microsoft.com/office/powerpoint/2010/main" val="2963865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657225"/>
          </a:xfrm>
        </p:spPr>
        <p:txBody>
          <a:bodyPr lIns="0" tIns="0" rIns="0" bIns="0" anchor="ctr">
            <a:no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895899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Rear Lights</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rear_lights">
            <a:hlinkClick r:id="" action="ppaction://media"/>
            <a:extLst>
              <a:ext uri="{FF2B5EF4-FFF2-40B4-BE49-F238E27FC236}">
                <a16:creationId xmlns:a16="http://schemas.microsoft.com/office/drawing/2014/main" id="{5D4DE46B-37EE-4C06-A964-C2597B61007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5775" y="1130413"/>
            <a:ext cx="8172450" cy="4597174"/>
          </a:xfrm>
        </p:spPr>
      </p:pic>
    </p:spTree>
    <p:extLst>
      <p:ext uri="{BB962C8B-B14F-4D97-AF65-F5344CB8AC3E}">
        <p14:creationId xmlns:p14="http://schemas.microsoft.com/office/powerpoint/2010/main" val="214005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Courtesy Lights</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Courtesy_Lights_A6_Chapter_56">
            <a:hlinkClick r:id="" action="ppaction://media"/>
            <a:extLst>
              <a:ext uri="{FF2B5EF4-FFF2-40B4-BE49-F238E27FC236}">
                <a16:creationId xmlns:a16="http://schemas.microsoft.com/office/drawing/2014/main" id="{8588D2AE-34B6-41E0-9825-80A2C7BF59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821" y="914400"/>
            <a:ext cx="9084558" cy="5181600"/>
          </a:xfrm>
        </p:spPr>
      </p:pic>
    </p:spTree>
    <p:extLst>
      <p:ext uri="{BB962C8B-B14F-4D97-AF65-F5344CB8AC3E}">
        <p14:creationId xmlns:p14="http://schemas.microsoft.com/office/powerpoint/2010/main" val="278592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61453"/>
            <a:ext cx="8218475" cy="923330"/>
          </a:xfrm>
        </p:spPr>
        <p:txBody>
          <a:bodyPr wrap="square">
            <a:spAutoFit/>
          </a:bodyPr>
          <a:lstStyle/>
          <a:p>
            <a:r>
              <a:rPr lang="en-IN" altLang="en-US" sz="2000" dirty="0">
                <a:ea typeface="ヒラギノ角ゴ Pro W3" charset="-128"/>
              </a:rPr>
              <a:t>Figure 24.2 A </a:t>
            </a:r>
            <a:r>
              <a:rPr lang="en-US" altLang="en-US" sz="2000" dirty="0">
                <a:ea typeface="ヒラギノ角ゴ Pro W3" charset="-128"/>
              </a:rPr>
              <a:t>schematic showing the inputs from the multi-function switch and the headlight switch to the smart junction box (</a:t>
            </a:r>
            <a:r>
              <a:rPr lang="en-US" altLang="en-US" sz="2000" spc="-350" dirty="0">
                <a:ea typeface="ヒラギノ角ゴ Pro W3" charset="-128"/>
              </a:rPr>
              <a:t>S J </a:t>
            </a:r>
            <a:r>
              <a:rPr lang="en-US" altLang="en-US" sz="2000" dirty="0">
                <a:ea typeface="ヒラギノ角ゴ Pro W3" charset="-128"/>
              </a:rPr>
              <a:t>B). The </a:t>
            </a:r>
            <a:r>
              <a:rPr lang="en-US" altLang="en-US" sz="2000" spc="-350" dirty="0">
                <a:ea typeface="ヒラギノ角ゴ Pro W3" charset="-128"/>
              </a:rPr>
              <a:t>S J </a:t>
            </a:r>
            <a:r>
              <a:rPr lang="en-US" altLang="en-US" sz="2000" dirty="0">
                <a:ea typeface="ヒラギノ角ゴ Pro W3" charset="-128"/>
              </a:rPr>
              <a:t>B then uses the body control module (</a:t>
            </a:r>
            <a:r>
              <a:rPr lang="en-US" altLang="en-US" sz="2000" spc="-350" dirty="0">
                <a:ea typeface="ヒラギノ角ゴ Pro W3" charset="-128"/>
              </a:rPr>
              <a:t>B C </a:t>
            </a:r>
            <a:r>
              <a:rPr lang="en-US" altLang="en-US" sz="2000" dirty="0">
                <a:ea typeface="ヒラギノ角ゴ Pro W3" charset="-128"/>
              </a:rPr>
              <a:t>M) to operate the lights</a:t>
            </a:r>
            <a:endParaRPr lang="en-US" sz="2000" b="0" dirty="0"/>
          </a:p>
        </p:txBody>
      </p:sp>
      <p:pic>
        <p:nvPicPr>
          <p:cNvPr id="2050" name="Picture 2" descr="The circuit diagram shows the following details:&#10;• A headlamp switch with controls for off, park, and head is connected to the respective switches for lamps of a smart junction box though WH-VT, GY, and BU-WH wires, respectively.&#10;• A lamp in the headlamp switch is connected to a cluster and panel illumination through a VT-GY wire.&#10;• The off switch in the headlamp switch is connected to the high beam and flash to pass switches of smart junction box through a multifunction switch with a BK-BU wire. The high beam and flash to pass switches use WH-OG and GN-BN wires, respectively.&#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0632" y="1186312"/>
            <a:ext cx="5661148" cy="513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855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7953"/>
            <a:ext cx="8218475" cy="1661993"/>
          </a:xfrm>
        </p:spPr>
        <p:txBody>
          <a:bodyPr wrap="square">
            <a:spAutoFit/>
          </a:bodyPr>
          <a:lstStyle/>
          <a:p>
            <a:r>
              <a:rPr lang="en-IN" altLang="en-US" dirty="0">
                <a:ea typeface="ヒラギノ角ゴ Pro W3" charset="-128"/>
              </a:rPr>
              <a:t>Figure 24.3 </a:t>
            </a:r>
            <a:r>
              <a:rPr lang="en-US" altLang="en-US" dirty="0">
                <a:ea typeface="ヒラギノ角ゴ Pro W3" charset="-128"/>
              </a:rPr>
              <a:t>An </a:t>
            </a:r>
            <a:r>
              <a:rPr lang="en-US" altLang="en-US" spc="-450" dirty="0">
                <a:ea typeface="ヒラギノ角ゴ Pro W3" charset="-128"/>
              </a:rPr>
              <a:t>L E </a:t>
            </a:r>
            <a:r>
              <a:rPr lang="en-US" altLang="en-US" dirty="0">
                <a:ea typeface="ヒラギノ角ゴ Pro W3" charset="-128"/>
              </a:rPr>
              <a:t>D emits light when a photon is released at the P–N junction</a:t>
            </a:r>
            <a:endParaRPr lang="en-US" b="0" dirty="0"/>
          </a:p>
        </p:txBody>
      </p:sp>
      <p:pic>
        <p:nvPicPr>
          <p:cNvPr id="3074" name="Picture 2" descr="A zoomed in view of the lens shows P-N junction with an active region in the middle. The base of the junction is the negative terminal and the top is the positive terminal. Electron from the N-junction move to the holes in the P-jun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620" y="1916638"/>
            <a:ext cx="6589172" cy="4390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990947"/>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2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TotalTime>
  <Words>1519</Words>
  <Application>Microsoft Office PowerPoint</Application>
  <PresentationFormat>On-screen Show (4:3)</PresentationFormat>
  <Paragraphs>130</Paragraphs>
  <Slides>51</Slides>
  <Notes>38</Notes>
  <HiddenSlides>0</HiddenSlides>
  <MMClips>9</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Arial</vt:lpstr>
      <vt:lpstr>Arial(Body)</vt:lpstr>
      <vt:lpstr>Noto Sans Symbols</vt:lpstr>
      <vt:lpstr>Open Sans</vt:lpstr>
      <vt:lpstr>Times New Roman</vt:lpstr>
      <vt:lpstr>Verdana</vt:lpstr>
      <vt:lpstr>Wingdings</vt:lpstr>
      <vt:lpstr>508 Lecture</vt:lpstr>
      <vt:lpstr>1_508 Lecture</vt:lpstr>
      <vt:lpstr>2_508 Lecture</vt:lpstr>
      <vt:lpstr>Automotive Electricity and Electronics</vt:lpstr>
      <vt:lpstr>Figure 24.1 A typical headlight circuit diagram on an older vehicle that does not use a controller, such as the body control module (B C M) to control the operation of the lights. Note that the headlight switch is represented by a dotted outline indicating that other circuits (such as dash lights) also operate from the switch</vt:lpstr>
      <vt:lpstr>Animation: Headlight Circuit, Low Beam (The animation will automatically start in a few seconds) </vt:lpstr>
      <vt:lpstr>Animation: Headlight Circuit, High Beam (The animation will automatically start in a few seconds) </vt:lpstr>
      <vt:lpstr>Animation: Headlight Circuit, Parking Lights (The animation will automatically start in a few seconds) </vt:lpstr>
      <vt:lpstr>Animation: Rear Lights (The animation will automatically start in a few seconds) </vt:lpstr>
      <vt:lpstr>Animation: Courtesy Lights (The animation will automatically start in a few seconds) </vt:lpstr>
      <vt:lpstr>Figure 24.2 A schematic showing the inputs from the multi-function switch and the headlight switch to the smart junction box (S J B). The S J B then uses the body control module (B C M) to operate the lights</vt:lpstr>
      <vt:lpstr>Figure 24.3 An L E D emits light when a photon is released at the P–N junction</vt:lpstr>
      <vt:lpstr>Figure 24.4 A replacement L E D taillight bulb is constructed of many small, individual light-emitting diodes</vt:lpstr>
      <vt:lpstr>Figure 24.5 This single-filament bulb is being tested with a digital multimeter set to read resistance in ohms. The reading of 1.1 ohms is the resistance of the bulb when cold. As soon as current flows through the filament, the resistance increases about 10 times. It is the initial surge of current flowing through the filament, when the bulb is cool, that causes many bulbs to fail in cold weather as a result of the reduced resistance. As the temperature increases, the resistance increases</vt:lpstr>
      <vt:lpstr>Figure 24.6 Dual-filament (double-contact) bulbs contain both a low-intensity filament for taillights or parking lights, and a high intensity filament for brake lights and turn signals. Bulbs come in a variety of shapes and sizes. The numbers shown are the trade numbers</vt:lpstr>
      <vt:lpstr>Figure 24.7 Bulbs that have the same trade number have the same operating voltage and wattage. N A means that the bulb uses a natural amber glass ampoule with clear turn-signal lenses</vt:lpstr>
      <vt:lpstr>Figure 24.8 A typical older-type brake light circuit showing the brake switch and all of the related circuit components</vt:lpstr>
      <vt:lpstr>Animation: Stop Lights (The animation will automatically start in a few seconds) </vt:lpstr>
      <vt:lpstr>Animation: Turn Indicators (The animation will automatically start in a few seconds) </vt:lpstr>
      <vt:lpstr>Animation: Lights, Turn and Stop (The animation will automatically start in a few seconds) </vt:lpstr>
      <vt:lpstr>Figure 24.9 A schematic of the B C M-controlled brake light circuit that includes the brake pedal position (B P P) switch, which creates signals to the powertrain control module (P C M) with inputs labeled B P S (brake pedal position) and B O O (brake on-off)</vt:lpstr>
      <vt:lpstr>Figure 24.10 Three styles of flasher units</vt:lpstr>
      <vt:lpstr>Animation: Hazard Lights (The animation will automatically start in a few seconds) </vt:lpstr>
      <vt:lpstr>Figure 24.11 A steering column with the steering wheel removed, showing the turn signal canceling cam used to return the lever to the neutral position after a turn. The switches are an input to the body control module for left and right turn-signal operation</vt:lpstr>
      <vt:lpstr>Figure 24.12 Replacement side marker L E D lamps that could be used to replace standard bulbs. However, the current draw is lower and using these bulbs could cause the lamp outage warning lamp to be turned on</vt:lpstr>
      <vt:lpstr>Figure 24.13 A schematic showing a D R L circuit that uses the headlights. Also notice that each headlight has its own fuse to protect the circuit. Check service information for how the D R L s operate on the vehicle being serviced</vt:lpstr>
      <vt:lpstr>Figure 24.14 A Typical headlight circuit diagram on an older vehicle that does not use a controller, such as the B C M, to control the operation of the lights. Note that the headlight switch is represented by a dotted outline, indicating that other circuits (such as dash lights) also operate from the switch</vt:lpstr>
      <vt:lpstr>Figure 24.15 A typical composite headlamp assembly. The lens, housing, and bulb sockets are usually included as a complete assembly</vt:lpstr>
      <vt:lpstr>Figure 24.16 Handle a halogen bulb by the base to prevent the skin’s oil from getting on the glass</vt:lpstr>
      <vt:lpstr>Figure 24.17 The right side of this headlight assembly has been restored, but still needs to be polished. The left side is cloudy and not yet restored</vt:lpstr>
      <vt:lpstr>Figure 24.18 The igniter contains the ballast and transformer needed to provide high-voltage pulses to the arctube bulb</vt:lpstr>
      <vt:lpstr>Figure 24.19 (a) The color of light is measured in degrees Kevin (K). The higher the temperature of the light, the bluer the appearance. (Line drawing to be drafted.)</vt:lpstr>
      <vt:lpstr>Figure 24.19 (b) H I D (xenon) headlights emit a whiter light than halogen headlights and usually look blue compared to halogen bulbs</vt:lpstr>
      <vt:lpstr>Figure 24.20 L E D headlights usually require multiple units to provide the needed light, as seen on this Lexus L S600h</vt:lpstr>
      <vt:lpstr>Figure 24.21 Adaptive front lighting systems rotate the low-beam headlight in the direction of travel</vt:lpstr>
      <vt:lpstr>Figure 24.22 A typical adaptive front lighting system uses two motors: one for the up-and-down movement and the other for rotating the low-beam headlight to the left and right</vt:lpstr>
      <vt:lpstr>Figure 24.23 Typical dash-mounted switch that allows the driver to turn off the front lighting system</vt:lpstr>
      <vt:lpstr>Figure 24.24 A dash symbol used to inform the driver that the automatic headlights are on</vt:lpstr>
      <vt:lpstr>Figure 24.25 (a) A typical headlight-aiming diagram as found in service information</vt:lpstr>
      <vt:lpstr>Figure 24.25 (b) Adjustments to move the head light aiming point left or right or up and down are usually made using a screwdriver to move the headlight housing</vt:lpstr>
      <vt:lpstr>Figure 24.26 Fog lights are often included on many vehicles, such as these on a Lexus S U V</vt:lpstr>
      <vt:lpstr>Figure 24.27 An automatic dimming mirror compares the amount of light toward the front of the vehicle to the rear of the vehicle and allows a voltage to cause the gel to darken the mirror</vt:lpstr>
      <vt:lpstr>Figure 24.28 A Ford headlight circuit showing the control of the power side of the circuit comes from the smart junction box (S J B)</vt:lpstr>
      <vt:lpstr>TAILLIGHT BULB REPLACEMENT 1</vt:lpstr>
      <vt:lpstr>TAILLIGHT BULB REPLACEMENT 2</vt:lpstr>
      <vt:lpstr>TAILLIGHT BULB REPLACEMENT 3</vt:lpstr>
      <vt:lpstr>TAILLIGHT BULB REPLACEMENT 4</vt:lpstr>
      <vt:lpstr>TAILLIGHT BULB REPLACEMENT 5</vt:lpstr>
      <vt:lpstr>TAILLIGHT BULB REPLACEMENT 6</vt:lpstr>
      <vt:lpstr>Video Links (Internet Access Required)</vt:lpstr>
      <vt:lpstr>Video Links (Internet Access Required)</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Electricity and Electronics, Sixth Edition, Chapter 24,  Lighting and Signaling  Circuits</dc:title>
  <dc:subject/>
  <dc:creator>James D. Halderman</dc:creator>
  <cp:keywords>Automotive</cp:keywords>
  <cp:lastModifiedBy>Glen Plants</cp:lastModifiedBy>
  <cp:revision>4785</cp:revision>
  <dcterms:created xsi:type="dcterms:W3CDTF">2014-07-14T20:04:21Z</dcterms:created>
  <dcterms:modified xsi:type="dcterms:W3CDTF">2020-12-31T17:12:22Z</dcterms:modified>
</cp:coreProperties>
</file>