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83" r:id="rId3"/>
  </p:sldMasterIdLst>
  <p:notesMasterIdLst>
    <p:notesMasterId r:id="rId34"/>
  </p:notesMasterIdLst>
  <p:handoutMasterIdLst>
    <p:handoutMasterId r:id="rId35"/>
  </p:handoutMasterIdLst>
  <p:sldIdLst>
    <p:sldId id="1077" r:id="rId4"/>
    <p:sldId id="1041" r:id="rId5"/>
    <p:sldId id="1078" r:id="rId6"/>
    <p:sldId id="1079" r:id="rId7"/>
    <p:sldId id="1080" r:id="rId8"/>
    <p:sldId id="1081" r:id="rId9"/>
    <p:sldId id="1082" r:id="rId10"/>
    <p:sldId id="1083" r:id="rId11"/>
    <p:sldId id="1216" r:id="rId12"/>
    <p:sldId id="1084" r:id="rId13"/>
    <p:sldId id="1085" r:id="rId14"/>
    <p:sldId id="1086" r:id="rId15"/>
    <p:sldId id="1217" r:id="rId16"/>
    <p:sldId id="1087" r:id="rId17"/>
    <p:sldId id="1088" r:id="rId18"/>
    <p:sldId id="1089" r:id="rId19"/>
    <p:sldId id="1090" r:id="rId20"/>
    <p:sldId id="1218" r:id="rId21"/>
    <p:sldId id="1091" r:id="rId22"/>
    <p:sldId id="1092" r:id="rId23"/>
    <p:sldId id="1093" r:id="rId24"/>
    <p:sldId id="1094" r:id="rId25"/>
    <p:sldId id="1095" r:id="rId26"/>
    <p:sldId id="1096" r:id="rId27"/>
    <p:sldId id="1097" r:id="rId28"/>
    <p:sldId id="1220" r:id="rId29"/>
    <p:sldId id="1098" r:id="rId30"/>
    <p:sldId id="1225" r:id="rId31"/>
    <p:sldId id="1226" r:id="rId32"/>
    <p:sldId id="1099"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984">
          <p15:clr>
            <a:srgbClr val="A4A3A4"/>
          </p15:clr>
        </p15:guide>
        <p15:guide id="4" orient="horz" pos="384">
          <p15:clr>
            <a:srgbClr val="A4A3A4"/>
          </p15:clr>
        </p15:guide>
        <p15:guide id="5" orient="horz" pos="144">
          <p15:clr>
            <a:srgbClr val="A4A3A4"/>
          </p15:clr>
        </p15:guide>
        <p15:guide id="6" orient="horz" pos="912">
          <p15:clr>
            <a:srgbClr val="A4A3A4"/>
          </p15:clr>
        </p15:guide>
        <p15:guide id="7" orient="horz" pos="624">
          <p15:clr>
            <a:srgbClr val="A4A3A4"/>
          </p15:clr>
        </p15:guide>
        <p15:guide id="8" orient="horz" pos="1248">
          <p15:clr>
            <a:srgbClr val="A4A3A4"/>
          </p15:clr>
        </p15:guide>
        <p15:guide id="9" pos="288">
          <p15:clr>
            <a:srgbClr val="A4A3A4"/>
          </p15:clr>
        </p15:guide>
        <p15:guide id="10"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Thamizharasan Dhanaseelan" initials="TD"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3" autoAdjust="0"/>
    <p:restoredTop sz="96374" autoAdjust="0"/>
  </p:normalViewPr>
  <p:slideViewPr>
    <p:cSldViewPr>
      <p:cViewPr varScale="1">
        <p:scale>
          <a:sx n="110" d="100"/>
          <a:sy n="110" d="100"/>
        </p:scale>
        <p:origin x="1512" y="108"/>
      </p:cViewPr>
      <p:guideLst>
        <p:guide orient="horz" pos="2160"/>
        <p:guide pos="2880"/>
        <p:guide orient="horz" pos="3984"/>
        <p:guide orient="horz" pos="384"/>
        <p:guide orient="horz" pos="144"/>
        <p:guide orient="horz" pos="912"/>
        <p:guide orient="horz" pos="624"/>
        <p:guide orient="horz" pos="1248"/>
        <p:guide pos="288"/>
        <p:guide pos="5472"/>
      </p:guideLst>
    </p:cSldViewPr>
  </p:slideViewPr>
  <p:outlineViewPr>
    <p:cViewPr>
      <p:scale>
        <a:sx n="25" d="100"/>
        <a:sy n="25"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12/30/2020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12/30/2020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tabLst/>
              <a:defRPr/>
            </a:pPr>
            <a:r>
              <a:rPr lang="en-IN" dirty="0"/>
              <a:t>1) Math Type Plugin</a:t>
            </a:r>
          </a:p>
          <a:p>
            <a:pPr marL="0" marR="0" indent="0" algn="l" defTabSz="914400" rtl="0" eaLnBrk="1" fontAlgn="auto" latinLnBrk="0" hangingPunct="1">
              <a:lnSpc>
                <a:spcPct val="100000"/>
              </a:lnSpc>
              <a:spcBef>
                <a:spcPts val="0"/>
              </a:spcBef>
              <a:spcAft>
                <a:spcPts val="0"/>
              </a:spcAft>
              <a:buClrTx/>
              <a:buSzTx/>
              <a:buFontTx/>
              <a:buNone/>
              <a:tabLst/>
              <a:defRPr/>
            </a:pPr>
            <a:r>
              <a:rPr lang="en-IN" dirty="0"/>
              <a:t>2) Math Player (free versions available)</a:t>
            </a:r>
          </a:p>
          <a:p>
            <a:pPr marL="0" marR="0" indent="0" algn="l" defTabSz="914400" rtl="0" eaLnBrk="1" fontAlgn="auto" latinLnBrk="0" hangingPunct="1">
              <a:lnSpc>
                <a:spcPct val="100000"/>
              </a:lnSpc>
              <a:spcBef>
                <a:spcPts val="0"/>
              </a:spcBef>
              <a:spcAft>
                <a:spcPts val="0"/>
              </a:spcAft>
              <a:buClrTx/>
              <a:buSzTx/>
              <a:buFontTx/>
              <a:buNone/>
              <a:tabLst/>
              <a:defRPr/>
            </a:pPr>
            <a:r>
              <a:rPr lang="en-IN" dirty="0"/>
              <a:t>3) NVDA Reader (free versions available)</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a:t>
            </a:fld>
            <a:endParaRPr lang="en-US" dirty="0"/>
          </a:p>
        </p:txBody>
      </p:sp>
    </p:spTree>
    <p:extLst>
      <p:ext uri="{BB962C8B-B14F-4D97-AF65-F5344CB8AC3E}">
        <p14:creationId xmlns:p14="http://schemas.microsoft.com/office/powerpoint/2010/main" val="1279581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4684218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3046453"/>
            <a:ext cx="7772400" cy="553998"/>
          </a:xfrm>
        </p:spPr>
        <p:txBody>
          <a:bodyPr anchor="b">
            <a:sp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74687" y="3962400"/>
            <a:ext cx="7794626" cy="276999"/>
          </a:xfrm>
        </p:spPr>
        <p:txBody>
          <a:bodyPr>
            <a:sp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TextBox 8"/>
          <p:cNvSpPr txBox="1"/>
          <p:nvPr userDrawn="1"/>
        </p:nvSpPr>
        <p:spPr>
          <a:xfrm>
            <a:off x="1533525" y="6374626"/>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2021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88798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609600" y="41148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3790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3077231"/>
            <a:ext cx="7772400" cy="523220"/>
          </a:xfrm>
        </p:spPr>
        <p:txBody>
          <a:bodyPr anchor="b">
            <a:spAutoFit/>
          </a:bodyPr>
          <a:lstStyle>
            <a:lvl1pPr algn="l">
              <a:defRPr sz="3400" b="1" cap="none" baseline="0">
                <a:solidFill>
                  <a:srgbClr val="007FA3"/>
                </a:solidFill>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1600">
                <a:solidFill>
                  <a:srgbClr val="007FA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3754704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p>
        </p:txBody>
      </p:sp>
      <p:sp>
        <p:nvSpPr>
          <p:cNvPr id="9" name="Footer Placeholder 3"/>
          <p:cNvSpPr>
            <a:spLocks noGrp="1"/>
          </p:cNvSpPr>
          <p:nvPr>
            <p:ph type="ftr" sz="quarter" idx="11"/>
          </p:nvPr>
        </p:nvSpPr>
        <p:spPr>
          <a:xfrm>
            <a:off x="93969" y="6172200"/>
            <a:ext cx="8595360" cy="235463"/>
          </a:xfrm>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1855126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12/30/2020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7" name="TextBox 6"/>
          <p:cNvSpPr txBox="1"/>
          <p:nvPr userDrawn="1"/>
        </p:nvSpPr>
        <p:spPr>
          <a:xfrm>
            <a:off x="1600200" y="6365101"/>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2020, 2016, 2012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711136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604794"/>
            <a:ext cx="8229600" cy="707856"/>
          </a:xfrm>
          <a:prstGeom prst="rect">
            <a:avLst/>
          </a:prstGeom>
          <a:noFill/>
          <a:ln>
            <a:noFill/>
          </a:ln>
        </p:spPr>
        <p:txBody>
          <a:bodyPr lIns="91425" tIns="91425" rIns="91425" bIns="91425" anchor="b"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9" name="Shape 49"/>
          <p:cNvSpPr txBox="1">
            <a:spLocks noGrp="1"/>
          </p:cNvSpPr>
          <p:nvPr>
            <p:ph type="body" idx="1"/>
          </p:nvPr>
        </p:nvSpPr>
        <p:spPr>
          <a:xfrm>
            <a:off x="457200" y="1600200"/>
            <a:ext cx="8229600" cy="430857"/>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mj-lt"/>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Tree>
    <p:extLst>
      <p:ext uri="{BB962C8B-B14F-4D97-AF65-F5344CB8AC3E}">
        <p14:creationId xmlns:p14="http://schemas.microsoft.com/office/powerpoint/2010/main" val="25262358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solidFill>
                <a:prstClr val="black"/>
              </a:solidFill>
            </a:endParaRP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12/30/2020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4" name="Content Placeholder 16"/>
          <p:cNvSpPr>
            <a:spLocks noGrp="1"/>
          </p:cNvSpPr>
          <p:nvPr>
            <p:ph sz="quarter" idx="19" hasCustomPrompt="1"/>
          </p:nvPr>
        </p:nvSpPr>
        <p:spPr>
          <a:xfrm>
            <a:off x="2896524" y="6426000"/>
            <a:ext cx="5943600" cy="184666"/>
          </a:xfrm>
          <a:prstGeom prst="rect">
            <a:avLst/>
          </a:prstGeom>
        </p:spPr>
        <p:txBody>
          <a:bodyPr wrap="square" lIns="0" tIns="0" rIns="0" bIns="0">
            <a:spAutoFit/>
          </a:bodyPr>
          <a:lstStyle>
            <a:lvl1pPr marL="0" indent="0" eaLnBrk="1" fontAlgn="auto" hangingPunct="1">
              <a:spcBef>
                <a:spcPts val="0"/>
              </a:spcBef>
              <a:spcAft>
                <a:spcPts val="0"/>
              </a:spcAft>
              <a:buNone/>
              <a:defRPr sz="1200">
                <a:latin typeface="Verdana" panose="020B0604030504040204" pitchFamily="34" charset="0"/>
                <a:ea typeface="Verdana" panose="020B0604030504040204" pitchFamily="34" charset="0"/>
                <a:cs typeface="Verdana" panose="020B0604030504040204" pitchFamily="34" charset="0"/>
              </a:defRPr>
            </a:lvl1pPr>
            <a:lvl2pPr marL="457200" indent="0">
              <a:buNone/>
              <a:defRPr sz="1200">
                <a:latin typeface="Verdana" panose="020B0604030504040204" pitchFamily="34" charset="0"/>
                <a:ea typeface="Verdana" panose="020B0604030504040204" pitchFamily="34" charset="0"/>
                <a:cs typeface="Verdana" panose="020B0604030504040204" pitchFamily="34" charset="0"/>
              </a:defRPr>
            </a:lvl2pPr>
            <a:lvl3pPr marL="914400" indent="0">
              <a:buNone/>
              <a:defRPr sz="12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12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1200">
                <a:latin typeface="Verdana" panose="020B0604030504040204" pitchFamily="34" charset="0"/>
                <a:ea typeface="Verdana" panose="020B0604030504040204" pitchFamily="34" charset="0"/>
                <a:cs typeface="Verdana" panose="020B0604030504040204" pitchFamily="34" charset="0"/>
              </a:defRPr>
            </a:lvl5pPr>
          </a:lstStyle>
          <a:p>
            <a:pPr eaLnBrk="1" fontAlgn="auto" hangingPunct="1">
              <a:spcBef>
                <a:spcPts val="0"/>
              </a:spcBef>
              <a:spcAft>
                <a:spcPts val="0"/>
              </a:spcAft>
              <a:defRPr/>
            </a:pPr>
            <a:r>
              <a:rPr lang="en-US" altLang="en-US" sz="1200" dirty="0">
                <a:latin typeface="Verdana" panose="020B0604030504040204" pitchFamily="34" charset="0"/>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2020, 2016, 2012</a:t>
            </a:r>
            <a:r>
              <a:rPr lang="en-US" altLang="en-US" sz="1200" dirty="0">
                <a:latin typeface="Verdana" panose="020B0604030504040204" pitchFamily="34" charset="0"/>
                <a:ea typeface="Verdana" panose="020B0604030504040204" pitchFamily="34" charset="0"/>
                <a:cs typeface="Verdana" panose="020B0604030504040204" pitchFamily="34" charset="0"/>
              </a:rPr>
              <a:t> Pearson Education, Inc. All Rights Reserved</a:t>
            </a:r>
          </a:p>
        </p:txBody>
      </p:sp>
    </p:spTree>
    <p:extLst>
      <p:ext uri="{BB962C8B-B14F-4D97-AF65-F5344CB8AC3E}">
        <p14:creationId xmlns:p14="http://schemas.microsoft.com/office/powerpoint/2010/main" val="1218748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TextBox 8"/>
          <p:cNvSpPr txBox="1"/>
          <p:nvPr userDrawn="1"/>
        </p:nvSpPr>
        <p:spPr>
          <a:xfrm>
            <a:off x="2110703" y="6374626"/>
            <a:ext cx="6680872"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US" sz="1200" dirty="0">
                <a:latin typeface="Verdana" panose="020B0604030504040204" pitchFamily="34" charset="0"/>
                <a:ea typeface="Verdana" panose="020B0604030504040204" pitchFamily="34" charset="0"/>
                <a:cs typeface="Verdana" panose="020B0604030504040204" pitchFamily="34" charset="0"/>
              </a:rPr>
              <a:t>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1112967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12/30/2020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655843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2" name="Footer Placeholder 2"/>
          <p:cNvSpPr>
            <a:spLocks noGrp="1"/>
          </p:cNvSpPr>
          <p:nvPr>
            <p:ph type="ftr" sz="quarter" idx="10"/>
          </p:nvPr>
        </p:nvSpPr>
        <p:spPr>
          <a:xfrm>
            <a:off x="93969" y="6172200"/>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12/30/2020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8187741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12/30/2020</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648189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12/30/2020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9810628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4101757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12/30/2020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12" name="TextBox 11"/>
          <p:cNvSpPr txBox="1"/>
          <p:nvPr userDrawn="1"/>
        </p:nvSpPr>
        <p:spPr>
          <a:xfrm>
            <a:off x="1619250" y="6374626"/>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US" sz="1200" dirty="0">
                <a:latin typeface="Verdana" panose="020B0604030504040204" pitchFamily="34" charset="0"/>
                <a:ea typeface="Verdana" panose="020B0604030504040204" pitchFamily="34" charset="0"/>
                <a:cs typeface="Verdana" panose="020B0604030504040204" pitchFamily="34" charset="0"/>
              </a:rPr>
              <a:t>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5705657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78795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8"/>
          </p:nvPr>
        </p:nvSpPr>
        <p:spPr>
          <a:xfrm>
            <a:off x="762000" y="4953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9"/>
          </p:nvPr>
        </p:nvSpPr>
        <p:spPr>
          <a:xfrm>
            <a:off x="914400" y="51054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20"/>
          </p:nvPr>
        </p:nvSpPr>
        <p:spPr>
          <a:xfrm>
            <a:off x="1066800" y="52578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21"/>
          </p:nvPr>
        </p:nvSpPr>
        <p:spPr>
          <a:xfrm>
            <a:off x="1219200" y="5410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idx="22"/>
          </p:nvPr>
        </p:nvSpPr>
        <p:spPr>
          <a:xfrm>
            <a:off x="1371600" y="5562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23"/>
          </p:nvPr>
        </p:nvSpPr>
        <p:spPr>
          <a:xfrm>
            <a:off x="1524000" y="5715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9993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0258967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609600" y="41148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051578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3400" b="1" cap="none" baseline="0">
                <a:solidFill>
                  <a:srgbClr val="007FA3"/>
                </a:solidFill>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1600">
                <a:solidFill>
                  <a:srgbClr val="007FA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1515719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p>
        </p:txBody>
      </p:sp>
      <p:sp>
        <p:nvSpPr>
          <p:cNvPr id="9" name="Footer Placeholder 3"/>
          <p:cNvSpPr>
            <a:spLocks noGrp="1"/>
          </p:cNvSpPr>
          <p:nvPr>
            <p:ph type="ftr" sz="quarter" idx="11"/>
          </p:nvPr>
        </p:nvSpPr>
        <p:spPr>
          <a:xfrm>
            <a:off x="93969" y="6172200"/>
            <a:ext cx="8595360" cy="235463"/>
          </a:xfrm>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38578532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12/30/2020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7" name="TextBox 6"/>
          <p:cNvSpPr txBox="1"/>
          <p:nvPr userDrawn="1"/>
        </p:nvSpPr>
        <p:spPr>
          <a:xfrm>
            <a:off x="1619250" y="6374626"/>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US" sz="1200" dirty="0">
                <a:latin typeface="Verdana" panose="020B0604030504040204" pitchFamily="34" charset="0"/>
                <a:ea typeface="Verdana" panose="020B0604030504040204" pitchFamily="34" charset="0"/>
                <a:cs typeface="Verdana" panose="020B0604030504040204" pitchFamily="34" charset="0"/>
              </a:rPr>
              <a:t>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9387441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9" name="Shape 4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Arial(Body)"/>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Tree>
    <p:extLst>
      <p:ext uri="{BB962C8B-B14F-4D97-AF65-F5344CB8AC3E}">
        <p14:creationId xmlns:p14="http://schemas.microsoft.com/office/powerpoint/2010/main" val="2170516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2677656"/>
          </a:xfrm>
        </p:spPr>
        <p:txBody>
          <a:bodyPr>
            <a:spAutoFit/>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2" name="Footer Placeholder 2"/>
          <p:cNvSpPr>
            <a:spLocks noGrp="1"/>
          </p:cNvSpPr>
          <p:nvPr>
            <p:ph type="ftr" sz="quarter" idx="10"/>
          </p:nvPr>
        </p:nvSpPr>
        <p:spPr>
          <a:xfrm>
            <a:off x="93969" y="6172200"/>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12/30/2020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solidFill>
                <a:prstClr val="black"/>
              </a:solidFill>
            </a:endParaRP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12/30/2020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4" name="Content Placeholder 16"/>
          <p:cNvSpPr>
            <a:spLocks noGrp="1"/>
          </p:cNvSpPr>
          <p:nvPr>
            <p:ph sz="quarter" idx="19" hasCustomPrompt="1"/>
          </p:nvPr>
        </p:nvSpPr>
        <p:spPr>
          <a:xfrm>
            <a:off x="2906049" y="6416475"/>
            <a:ext cx="5943600" cy="184666"/>
          </a:xfrm>
          <a:prstGeom prst="rect">
            <a:avLst/>
          </a:prstGeom>
        </p:spPr>
        <p:txBody>
          <a:bodyPr wrap="square" lIns="0" tIns="0" rIns="0" bIns="0">
            <a:spAutoFit/>
          </a:bodyPr>
          <a:lstStyle>
            <a:lvl1pPr marL="0" indent="0" eaLnBrk="1" fontAlgn="auto" hangingPunct="1">
              <a:spcBef>
                <a:spcPts val="0"/>
              </a:spcBef>
              <a:spcAft>
                <a:spcPts val="0"/>
              </a:spcAft>
              <a:buNone/>
              <a:defRPr sz="1200">
                <a:latin typeface="Verdana" panose="020B0604030504040204" pitchFamily="34" charset="0"/>
                <a:ea typeface="Verdana" panose="020B0604030504040204" pitchFamily="34" charset="0"/>
                <a:cs typeface="Verdana" panose="020B0604030504040204" pitchFamily="34" charset="0"/>
              </a:defRPr>
            </a:lvl1pPr>
            <a:lvl2pPr marL="457200" indent="0">
              <a:buNone/>
              <a:defRPr sz="1200">
                <a:latin typeface="Verdana" panose="020B0604030504040204" pitchFamily="34" charset="0"/>
                <a:ea typeface="Verdana" panose="020B0604030504040204" pitchFamily="34" charset="0"/>
                <a:cs typeface="Verdana" panose="020B0604030504040204" pitchFamily="34" charset="0"/>
              </a:defRPr>
            </a:lvl2pPr>
            <a:lvl3pPr marL="914400" indent="0">
              <a:buNone/>
              <a:defRPr sz="12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12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1200">
                <a:latin typeface="Verdana" panose="020B0604030504040204" pitchFamily="34" charset="0"/>
                <a:ea typeface="Verdana" panose="020B0604030504040204" pitchFamily="34" charset="0"/>
                <a:cs typeface="Verdana" panose="020B0604030504040204" pitchFamily="34" charset="0"/>
              </a:defRPr>
            </a:lvl5pPr>
          </a:lstStyle>
          <a:p>
            <a:pPr eaLnBrk="1" fontAlgn="auto" hangingPunct="1">
              <a:spcBef>
                <a:spcPts val="0"/>
              </a:spcBef>
              <a:spcAft>
                <a:spcPts val="0"/>
              </a:spcAft>
              <a:defRPr/>
            </a:pPr>
            <a:r>
              <a:rPr lang="en-US" altLang="en-US" sz="1200" dirty="0">
                <a:latin typeface="Verdana" panose="020B0604030504040204" pitchFamily="34" charset="0"/>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US" altLang="en-US" sz="1200" dirty="0">
                <a:latin typeface="Verdana" panose="020B0604030504040204" pitchFamily="34" charset="0"/>
                <a:ea typeface="Verdana" panose="020B0604030504040204" pitchFamily="34" charset="0"/>
                <a:cs typeface="Verdana" panose="020B0604030504040204" pitchFamily="34" charset="0"/>
              </a:rPr>
              <a:t> Pearson Education, Inc. All Rights Reserved</a:t>
            </a:r>
          </a:p>
        </p:txBody>
      </p:sp>
    </p:spTree>
    <p:extLst>
      <p:ext uri="{BB962C8B-B14F-4D97-AF65-F5344CB8AC3E}">
        <p14:creationId xmlns:p14="http://schemas.microsoft.com/office/powerpoint/2010/main" val="29024554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TextBox 8"/>
          <p:cNvSpPr txBox="1"/>
          <p:nvPr userDrawn="1"/>
        </p:nvSpPr>
        <p:spPr>
          <a:xfrm>
            <a:off x="2110703" y="6374626"/>
            <a:ext cx="6680872"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US" sz="1200" dirty="0">
                <a:latin typeface="Verdana" panose="020B0604030504040204" pitchFamily="34" charset="0"/>
                <a:ea typeface="Verdana" panose="020B0604030504040204" pitchFamily="34" charset="0"/>
                <a:cs typeface="Verdana" panose="020B0604030504040204" pitchFamily="34" charset="0"/>
              </a:rPr>
              <a:t>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0957666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12/30/2020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5678913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2" name="Footer Placeholder 2"/>
          <p:cNvSpPr>
            <a:spLocks noGrp="1"/>
          </p:cNvSpPr>
          <p:nvPr>
            <p:ph type="ftr" sz="quarter" idx="10"/>
          </p:nvPr>
        </p:nvSpPr>
        <p:spPr>
          <a:xfrm>
            <a:off x="93969" y="6172200"/>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12/30/2020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3384243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12/30/2020</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2932291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38243405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12/30/2020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12" name="TextBox 11"/>
          <p:cNvSpPr txBox="1"/>
          <p:nvPr userDrawn="1"/>
        </p:nvSpPr>
        <p:spPr>
          <a:xfrm>
            <a:off x="1619250" y="6374626"/>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US" sz="1200" dirty="0">
                <a:latin typeface="Verdana" panose="020B0604030504040204" pitchFamily="34" charset="0"/>
                <a:ea typeface="Verdana" panose="020B0604030504040204" pitchFamily="34" charset="0"/>
                <a:cs typeface="Verdana" panose="020B0604030504040204" pitchFamily="34" charset="0"/>
              </a:rPr>
              <a:t>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5550539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60033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8"/>
          </p:nvPr>
        </p:nvSpPr>
        <p:spPr>
          <a:xfrm>
            <a:off x="762000" y="4953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9"/>
          </p:nvPr>
        </p:nvSpPr>
        <p:spPr>
          <a:xfrm>
            <a:off x="914400" y="51054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20"/>
          </p:nvPr>
        </p:nvSpPr>
        <p:spPr>
          <a:xfrm>
            <a:off x="1066800" y="52578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21"/>
          </p:nvPr>
        </p:nvSpPr>
        <p:spPr>
          <a:xfrm>
            <a:off x="1219200" y="5410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idx="22"/>
          </p:nvPr>
        </p:nvSpPr>
        <p:spPr>
          <a:xfrm>
            <a:off x="1371600" y="5562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23"/>
          </p:nvPr>
        </p:nvSpPr>
        <p:spPr>
          <a:xfrm>
            <a:off x="1524000" y="5715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16238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1813465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12/30/2020</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609600" y="41148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2843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3400" b="1" cap="none" baseline="0">
                <a:solidFill>
                  <a:srgbClr val="007FA3"/>
                </a:solidFill>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1600">
                <a:solidFill>
                  <a:srgbClr val="007FA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14004142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p>
        </p:txBody>
      </p:sp>
      <p:sp>
        <p:nvSpPr>
          <p:cNvPr id="9" name="Footer Placeholder 3"/>
          <p:cNvSpPr>
            <a:spLocks noGrp="1"/>
          </p:cNvSpPr>
          <p:nvPr>
            <p:ph type="ftr" sz="quarter" idx="11"/>
          </p:nvPr>
        </p:nvSpPr>
        <p:spPr>
          <a:xfrm>
            <a:off x="93969" y="6172200"/>
            <a:ext cx="8595360" cy="235463"/>
          </a:xfrm>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11285816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12/30/2020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7" name="TextBox 6"/>
          <p:cNvSpPr txBox="1"/>
          <p:nvPr userDrawn="1"/>
        </p:nvSpPr>
        <p:spPr>
          <a:xfrm>
            <a:off x="1619250" y="6374626"/>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US" sz="1200" dirty="0">
                <a:latin typeface="Verdana" panose="020B0604030504040204" pitchFamily="34" charset="0"/>
                <a:ea typeface="Verdana" panose="020B0604030504040204" pitchFamily="34" charset="0"/>
                <a:cs typeface="Verdana" panose="020B0604030504040204" pitchFamily="34" charset="0"/>
              </a:rPr>
              <a:t>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3051052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9" name="Shape 4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Arial(Body)"/>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Tree>
    <p:extLst>
      <p:ext uri="{BB962C8B-B14F-4D97-AF65-F5344CB8AC3E}">
        <p14:creationId xmlns:p14="http://schemas.microsoft.com/office/powerpoint/2010/main" val="30973751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solidFill>
                <a:prstClr val="black"/>
              </a:solidFill>
            </a:endParaRP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12/30/2020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4" name="Content Placeholder 16"/>
          <p:cNvSpPr>
            <a:spLocks noGrp="1"/>
          </p:cNvSpPr>
          <p:nvPr>
            <p:ph sz="quarter" idx="19" hasCustomPrompt="1"/>
          </p:nvPr>
        </p:nvSpPr>
        <p:spPr>
          <a:xfrm>
            <a:off x="2906049" y="6416475"/>
            <a:ext cx="5943600" cy="184666"/>
          </a:xfrm>
          <a:prstGeom prst="rect">
            <a:avLst/>
          </a:prstGeom>
        </p:spPr>
        <p:txBody>
          <a:bodyPr wrap="square" lIns="0" tIns="0" rIns="0" bIns="0">
            <a:spAutoFit/>
          </a:bodyPr>
          <a:lstStyle>
            <a:lvl1pPr marL="0" indent="0" eaLnBrk="1" fontAlgn="auto" hangingPunct="1">
              <a:spcBef>
                <a:spcPts val="0"/>
              </a:spcBef>
              <a:spcAft>
                <a:spcPts val="0"/>
              </a:spcAft>
              <a:buNone/>
              <a:defRPr sz="1200">
                <a:latin typeface="Verdana" panose="020B0604030504040204" pitchFamily="34" charset="0"/>
                <a:ea typeface="Verdana" panose="020B0604030504040204" pitchFamily="34" charset="0"/>
                <a:cs typeface="Verdana" panose="020B0604030504040204" pitchFamily="34" charset="0"/>
              </a:defRPr>
            </a:lvl1pPr>
            <a:lvl2pPr marL="457200" indent="0">
              <a:buNone/>
              <a:defRPr sz="1200">
                <a:latin typeface="Verdana" panose="020B0604030504040204" pitchFamily="34" charset="0"/>
                <a:ea typeface="Verdana" panose="020B0604030504040204" pitchFamily="34" charset="0"/>
                <a:cs typeface="Verdana" panose="020B0604030504040204" pitchFamily="34" charset="0"/>
              </a:defRPr>
            </a:lvl2pPr>
            <a:lvl3pPr marL="914400" indent="0">
              <a:buNone/>
              <a:defRPr sz="12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12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1200">
                <a:latin typeface="Verdana" panose="020B0604030504040204" pitchFamily="34" charset="0"/>
                <a:ea typeface="Verdana" panose="020B0604030504040204" pitchFamily="34" charset="0"/>
                <a:cs typeface="Verdana" panose="020B0604030504040204" pitchFamily="34" charset="0"/>
              </a:defRPr>
            </a:lvl5pPr>
          </a:lstStyle>
          <a:p>
            <a:pPr eaLnBrk="1" fontAlgn="auto" hangingPunct="1">
              <a:spcBef>
                <a:spcPts val="0"/>
              </a:spcBef>
              <a:spcAft>
                <a:spcPts val="0"/>
              </a:spcAft>
              <a:defRPr/>
            </a:pPr>
            <a:r>
              <a:rPr lang="en-US" altLang="en-US" sz="1200" dirty="0">
                <a:latin typeface="Verdana" panose="020B0604030504040204" pitchFamily="34" charset="0"/>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US" altLang="en-US" sz="1200" dirty="0">
                <a:latin typeface="Verdana" panose="020B0604030504040204" pitchFamily="34" charset="0"/>
                <a:ea typeface="Verdana" panose="020B0604030504040204" pitchFamily="34" charset="0"/>
                <a:cs typeface="Verdana" panose="020B0604030504040204" pitchFamily="34" charset="0"/>
              </a:rPr>
              <a:t> Pearson Education, Inc. All Rights Reserved</a:t>
            </a:r>
          </a:p>
        </p:txBody>
      </p:sp>
    </p:spTree>
    <p:extLst>
      <p:ext uri="{BB962C8B-B14F-4D97-AF65-F5344CB8AC3E}">
        <p14:creationId xmlns:p14="http://schemas.microsoft.com/office/powerpoint/2010/main" val="1674931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p>
            <a:r>
              <a:rPr lang="en-US" dirty="0"/>
              <a:t>Click to edit Master title style</a:t>
            </a:r>
          </a:p>
        </p:txBody>
      </p:sp>
      <p:sp>
        <p:nvSpPr>
          <p:cNvPr id="3" name="Content Placeholder 2"/>
          <p:cNvSpPr>
            <a:spLocks noGrp="1"/>
          </p:cNvSpPr>
          <p:nvPr>
            <p:ph idx="1"/>
          </p:nvPr>
        </p:nvSpPr>
        <p:spPr/>
        <p:txBody>
          <a:bodyPr>
            <a:spAutoFit/>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523220"/>
          </a:xfrm>
        </p:spPr>
        <p:txBody>
          <a:bodyPr anchor="t">
            <a:spAutoFit/>
          </a:bodyPr>
          <a:lstStyle>
            <a:lvl1pPr>
              <a:defRPr sz="3400">
                <a:solidFill>
                  <a:srgbClr val="007FA3"/>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12/30/2020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12" name="TextBox 11"/>
          <p:cNvSpPr txBox="1"/>
          <p:nvPr userDrawn="1"/>
        </p:nvSpPr>
        <p:spPr>
          <a:xfrm>
            <a:off x="1600200" y="6365101"/>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2021, 2016, 2012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20379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4799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8"/>
          </p:nvPr>
        </p:nvSpPr>
        <p:spPr>
          <a:xfrm>
            <a:off x="762000" y="4953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9"/>
          </p:nvPr>
        </p:nvSpPr>
        <p:spPr>
          <a:xfrm>
            <a:off x="914400" y="51054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20"/>
          </p:nvPr>
        </p:nvSpPr>
        <p:spPr>
          <a:xfrm>
            <a:off x="1066800" y="52578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21"/>
          </p:nvPr>
        </p:nvSpPr>
        <p:spPr>
          <a:xfrm>
            <a:off x="1219200" y="5410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idx="22"/>
          </p:nvPr>
        </p:nvSpPr>
        <p:spPr>
          <a:xfrm>
            <a:off x="1371600" y="5562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23"/>
          </p:nvPr>
        </p:nvSpPr>
        <p:spPr>
          <a:xfrm>
            <a:off x="1524000" y="5715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5967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302139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emf"/><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1.emf"/><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654"/>
            <a:ext cx="8229600" cy="553998"/>
          </a:xfrm>
          <a:prstGeom prst="rect">
            <a:avLst/>
          </a:prstGeom>
        </p:spPr>
        <p:txBody>
          <a:bodyPr vert="horz" lIns="0" tIns="0" rIns="0" bIns="0" rtlCol="0" anchor="b">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677656"/>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1"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12/30/2020</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2021</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62" r:id="rId8"/>
    <p:sldLayoutId id="2147483661" r:id="rId9"/>
    <p:sldLayoutId id="2147483663" r:id="rId10"/>
    <p:sldLayoutId id="2147483651" r:id="rId11"/>
    <p:sldLayoutId id="2147483654" r:id="rId12"/>
    <p:sldLayoutId id="2147483655" r:id="rId13"/>
    <p:sldLayoutId id="2147483665" r:id="rId14"/>
    <p:sldLayoutId id="2147483666" r:id="rId15"/>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1"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12/30/2020</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54764469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Lst>
  <p:txStyles>
    <p:title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1"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12/30/2020</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148220308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Lst>
  <p:txStyles>
    <p:title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hyperlink" Target="https://www.youtube.com/watch?v=Wg1AX77xEBQ" TargetMode="External"/><Relationship Id="rId3" Type="http://schemas.openxmlformats.org/officeDocument/2006/relationships/hyperlink" Target="https://www.youtube.com/watch?v=TQshB9FuVGg" TargetMode="External"/><Relationship Id="rId7" Type="http://schemas.openxmlformats.org/officeDocument/2006/relationships/hyperlink" Target="https://www.youtube.com/watch?v=qYVWmQE5tDk" TargetMode="External"/><Relationship Id="rId2" Type="http://schemas.openxmlformats.org/officeDocument/2006/relationships/hyperlink" Target="https://www.youtube.com/watch?v=CfX-TyuEBOw" TargetMode="External"/><Relationship Id="rId1" Type="http://schemas.openxmlformats.org/officeDocument/2006/relationships/slideLayout" Target="../slideLayouts/slideLayout4.xml"/><Relationship Id="rId6" Type="http://schemas.openxmlformats.org/officeDocument/2006/relationships/hyperlink" Target="https://www.youtube.com/watch?v=Cip-dmaTTiQ" TargetMode="External"/><Relationship Id="rId5" Type="http://schemas.openxmlformats.org/officeDocument/2006/relationships/hyperlink" Target="https://www.youtube.com/watch?v=7Z959grnL7s" TargetMode="External"/><Relationship Id="rId10" Type="http://schemas.openxmlformats.org/officeDocument/2006/relationships/hyperlink" Target="https://www.youtube.com/watch?v=FTGz0PKIl84" TargetMode="External"/><Relationship Id="rId4" Type="http://schemas.openxmlformats.org/officeDocument/2006/relationships/hyperlink" Target="https://www.youtube.com/watch?v=X9oFVMhWaAI" TargetMode="External"/><Relationship Id="rId9" Type="http://schemas.openxmlformats.org/officeDocument/2006/relationships/hyperlink" Target="https://www.youtube.com/watch?v=ZuumBVz6WOM"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zxJCfNHhfn0" TargetMode="External"/><Relationship Id="rId2" Type="http://schemas.openxmlformats.org/officeDocument/2006/relationships/hyperlink" Target="https://www.youtube.com/watch?v=oxUbXtsY7cA" TargetMode="External"/><Relationship Id="rId1" Type="http://schemas.openxmlformats.org/officeDocument/2006/relationships/slideLayout" Target="../slideLayouts/slideLayout4.xml"/><Relationship Id="rId4" Type="http://schemas.openxmlformats.org/officeDocument/2006/relationships/hyperlink" Target="https://www.youtube.com/watch?v=XC8W9RHGTMI"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826" y="167752"/>
            <a:ext cx="8229600" cy="1107996"/>
          </a:xfrm>
        </p:spPr>
        <p:txBody>
          <a:bodyPr>
            <a:noAutofit/>
          </a:bodyPr>
          <a:lstStyle/>
          <a:p>
            <a:r>
              <a:rPr lang="en-IN" dirty="0"/>
              <a:t>Automotive Electricity and Electronics</a:t>
            </a:r>
            <a:endParaRPr lang="en-IN" dirty="0">
              <a:latin typeface="+mj-lt"/>
            </a:endParaRPr>
          </a:p>
        </p:txBody>
      </p:sp>
      <p:sp>
        <p:nvSpPr>
          <p:cNvPr id="3" name="Text Placeholder 2"/>
          <p:cNvSpPr>
            <a:spLocks noGrp="1"/>
          </p:cNvSpPr>
          <p:nvPr>
            <p:ph type="body" sz="quarter" idx="13"/>
          </p:nvPr>
        </p:nvSpPr>
        <p:spPr>
          <a:xfrm>
            <a:off x="457200" y="1382036"/>
            <a:ext cx="8229600" cy="317335"/>
          </a:xfrm>
        </p:spPr>
        <p:txBody>
          <a:bodyPr>
            <a:noAutofit/>
          </a:bodyPr>
          <a:lstStyle/>
          <a:p>
            <a:r>
              <a:rPr lang="en-US" dirty="0"/>
              <a:t>Sixth Edition</a:t>
            </a:r>
          </a:p>
        </p:txBody>
      </p:sp>
      <p:sp>
        <p:nvSpPr>
          <p:cNvPr id="10" name="Text Placeholder 1">
            <a:extLst>
              <a:ext uri="{FF2B5EF4-FFF2-40B4-BE49-F238E27FC236}">
                <a16:creationId xmlns:a16="http://schemas.microsoft.com/office/drawing/2014/main" id="{B90BF7CC-C13E-4975-9A72-17609AD86A49}"/>
              </a:ext>
            </a:extLst>
          </p:cNvPr>
          <p:cNvSpPr>
            <a:spLocks noGrp="1"/>
          </p:cNvSpPr>
          <p:nvPr>
            <p:ph type="body" sz="quarter" idx="13"/>
          </p:nvPr>
        </p:nvSpPr>
        <p:spPr>
          <a:xfrm>
            <a:off x="4572000" y="2821856"/>
            <a:ext cx="4114800" cy="492443"/>
          </a:xfrm>
        </p:spPr>
        <p:txBody>
          <a:bodyPr wrap="square">
            <a:noAutofit/>
          </a:bodyPr>
          <a:lstStyle/>
          <a:p>
            <a:r>
              <a:rPr lang="en-IN" altLang="en-US" sz="3200" dirty="0">
                <a:solidFill>
                  <a:schemeClr val="tx1"/>
                </a:solidFill>
                <a:latin typeface="+mj-lt"/>
                <a:ea typeface="Verdana" panose="020B0604030504040204" pitchFamily="34" charset="0"/>
                <a:cs typeface="Verdana" panose="020B0604030504040204" pitchFamily="34" charset="0"/>
              </a:rPr>
              <a:t>Chapter 22</a:t>
            </a:r>
          </a:p>
        </p:txBody>
      </p:sp>
      <p:sp>
        <p:nvSpPr>
          <p:cNvPr id="4" name="Text Placeholder 3"/>
          <p:cNvSpPr>
            <a:spLocks noGrp="1"/>
          </p:cNvSpPr>
          <p:nvPr>
            <p:ph type="body" sz="quarter" idx="14"/>
          </p:nvPr>
        </p:nvSpPr>
        <p:spPr>
          <a:xfrm>
            <a:off x="4569208" y="3446252"/>
            <a:ext cx="4117591" cy="618227"/>
          </a:xfrm>
        </p:spPr>
        <p:txBody>
          <a:bodyPr vert="horz" wrap="square" lIns="0" tIns="0" rIns="0" bIns="0" rtlCol="0" anchor="ctr">
            <a:noAutofit/>
          </a:bodyPr>
          <a:lstStyle/>
          <a:p>
            <a:r>
              <a:rPr lang="en-IN" sz="2000" dirty="0"/>
              <a:t>Charging System</a:t>
            </a:r>
          </a:p>
        </p:txBody>
      </p:sp>
      <p:pic>
        <p:nvPicPr>
          <p:cNvPr id="8" name="Picture 7" descr="Front Cover: Automotive Electricity and Electronics, Sixth Edition by Halderman">
            <a:extLst>
              <a:ext uri="{FF2B5EF4-FFF2-40B4-BE49-F238E27FC236}">
                <a16:creationId xmlns:a16="http://schemas.microsoft.com/office/drawing/2014/main" id="{9F2A97DB-7F77-4D50-835E-AF5C42A43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40" y="1806627"/>
            <a:ext cx="3517451" cy="4502155"/>
          </a:xfrm>
          <a:prstGeom prst="rect">
            <a:avLst/>
          </a:prstGeom>
        </p:spPr>
      </p:pic>
      <p:sp>
        <p:nvSpPr>
          <p:cNvPr id="5" name="Text Placeholder 4"/>
          <p:cNvSpPr>
            <a:spLocks noGrp="1"/>
          </p:cNvSpPr>
          <p:nvPr>
            <p:ph type="body" sz="quarter" idx="15"/>
          </p:nvPr>
        </p:nvSpPr>
        <p:spPr>
          <a:xfrm>
            <a:off x="2659420" y="6427234"/>
            <a:ext cx="6028279" cy="184666"/>
          </a:xfrm>
        </p:spPr>
        <p:txBody>
          <a:bodyPr vert="horz" wrap="square" lIns="0" tIns="0" rIns="0" bIns="0" rtlCol="0">
            <a:spAutoFit/>
          </a:bodyPr>
          <a:lstStyle/>
          <a:p>
            <a:pPr algn="r"/>
            <a:r>
              <a:rPr lang="en-IN" sz="1200" dirty="0">
                <a:latin typeface="Verdana" panose="020B0604030504040204" pitchFamily="34" charset="0"/>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2021 </a:t>
            </a:r>
            <a:r>
              <a:rPr lang="en-IN" sz="1200" dirty="0">
                <a:latin typeface="Verdana" panose="020B0604030504040204" pitchFamily="34" charset="0"/>
                <a:ea typeface="Verdana" panose="020B0604030504040204" pitchFamily="34" charset="0"/>
                <a:cs typeface="Verdana" panose="020B0604030504040204" pitchFamily="34" charset="0"/>
              </a:rPr>
              <a:t>Pearson Education, Inc. All Rights Reserved</a:t>
            </a:r>
          </a:p>
        </p:txBody>
      </p:sp>
    </p:spTree>
    <p:extLst>
      <p:ext uri="{BB962C8B-B14F-4D97-AF65-F5344CB8AC3E}">
        <p14:creationId xmlns:p14="http://schemas.microsoft.com/office/powerpoint/2010/main" val="2035131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333081"/>
            <a:ext cx="8200841" cy="677108"/>
          </a:xfrm>
        </p:spPr>
        <p:txBody>
          <a:bodyPr wrap="square">
            <a:spAutoFit/>
          </a:bodyPr>
          <a:lstStyle/>
          <a:p>
            <a:r>
              <a:rPr lang="en-IN" altLang="en-US" sz="2200" dirty="0">
                <a:ea typeface="ヒラギノ角ゴ Pro W3" charset="-128"/>
              </a:rPr>
              <a:t>Figure 22.8 </a:t>
            </a:r>
            <a:r>
              <a:rPr lang="en-US" altLang="en-US" sz="2200" dirty="0">
                <a:ea typeface="ヒラギノ角ゴ Pro W3" charset="-128"/>
              </a:rPr>
              <a:t>An exploded view of a typical alternator showing all of its internal parts including the stator windings</a:t>
            </a:r>
            <a:endParaRPr lang="en-US" sz="2200" b="0" dirty="0"/>
          </a:p>
        </p:txBody>
      </p:sp>
      <p:pic>
        <p:nvPicPr>
          <p:cNvPr id="8194" name="Picture 2" descr="An illustration displays an exploded view of and alternator. The alternator contains internal parts drive pulley, drive end frame, bearing, retainer, rotor, stator, fan guide, regulator, diode assembly, and rear end fram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5003" y="1074315"/>
            <a:ext cx="6133994" cy="5240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407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08962"/>
            <a:ext cx="8200841" cy="2308324"/>
          </a:xfrm>
        </p:spPr>
        <p:txBody>
          <a:bodyPr wrap="square">
            <a:spAutoFit/>
          </a:bodyPr>
          <a:lstStyle/>
          <a:p>
            <a:r>
              <a:rPr lang="en-IN" altLang="en-US" sz="3000" dirty="0">
                <a:ea typeface="ヒラギノ角ゴ Pro W3" charset="-128"/>
              </a:rPr>
              <a:t>Figure 22.9 </a:t>
            </a:r>
            <a:r>
              <a:rPr lang="en-US" altLang="en-US" sz="3000" dirty="0">
                <a:ea typeface="ヒラギノ角ゴ Pro W3" charset="-128"/>
              </a:rPr>
              <a:t>A rectifier usually includes six diodes in one assembly and is used to rectify </a:t>
            </a:r>
            <a:r>
              <a:rPr lang="en-US" altLang="en-US" sz="3000" spc="-400" dirty="0">
                <a:ea typeface="ヒラギノ角ゴ Pro W3" charset="-128"/>
              </a:rPr>
              <a:t>A </a:t>
            </a:r>
            <a:r>
              <a:rPr lang="en-US" altLang="en-US" sz="3000" dirty="0">
                <a:ea typeface="ヒラギノ角ゴ Pro W3" charset="-128"/>
              </a:rPr>
              <a:t>C voltage from the stator windings into </a:t>
            </a:r>
            <a:r>
              <a:rPr lang="en-US" altLang="en-US" sz="3000" spc="-400" dirty="0">
                <a:ea typeface="ヒラギノ角ゴ Pro W3" charset="-128"/>
              </a:rPr>
              <a:t>D </a:t>
            </a:r>
            <a:r>
              <a:rPr lang="en-US" altLang="en-US" sz="3000" dirty="0">
                <a:ea typeface="ヒラギノ角ゴ Pro W3" charset="-128"/>
              </a:rPr>
              <a:t>C voltage suitable for use by the battery and electrical devices in the vehicle</a:t>
            </a:r>
            <a:endParaRPr lang="en-US" sz="3000" b="0" dirty="0"/>
          </a:p>
        </p:txBody>
      </p:sp>
      <p:pic>
        <p:nvPicPr>
          <p:cNvPr id="9218" name="Picture 2" descr="A photo of a rectifi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0029" y="2670388"/>
            <a:ext cx="5522355" cy="3635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475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2973"/>
            <a:ext cx="8200841" cy="1661993"/>
          </a:xfrm>
        </p:spPr>
        <p:txBody>
          <a:bodyPr wrap="square">
            <a:spAutoFit/>
          </a:bodyPr>
          <a:lstStyle/>
          <a:p>
            <a:r>
              <a:rPr lang="en-IN" altLang="en-US" dirty="0">
                <a:ea typeface="ヒラギノ角ゴ Pro W3" charset="-128"/>
              </a:rPr>
              <a:t>Figure 22.10 </a:t>
            </a:r>
            <a:r>
              <a:rPr lang="en-US" altLang="en-US" dirty="0">
                <a:ea typeface="ヒラギノ角ゴ Pro W3" charset="-128"/>
              </a:rPr>
              <a:t>Magnetic lines of force cutting across a conductor induce a voltage and current in the conductor</a:t>
            </a:r>
            <a:endParaRPr lang="en-US" b="0" dirty="0"/>
          </a:p>
        </p:txBody>
      </p:sp>
      <p:pic>
        <p:nvPicPr>
          <p:cNvPr id="10242" name="Picture 2" descr="The circuit diagram contains a stator enclosed within a circuit. The stator is rotating clockwise and producing a rotating magnetic field counterclockwise. The circuit has positive terminal, A connected with negative terminal through a bulb. The circuit has current flow from the positive to negative term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37" y="1987620"/>
            <a:ext cx="6400726" cy="4228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516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304800" y="105489"/>
            <a:ext cx="8610600" cy="630942"/>
          </a:xfrm>
        </p:spPr>
        <p:txBody>
          <a:bodyPr/>
          <a:lstStyle/>
          <a:p>
            <a:r>
              <a:rPr lang="en-US" sz="3200" dirty="0"/>
              <a:t>Animation: DC Motor, Simple</a:t>
            </a:r>
            <a:br>
              <a:rPr lang="en-US" sz="2400" dirty="0"/>
            </a:br>
            <a:r>
              <a:rPr lang="en-US" sz="900" dirty="0">
                <a:solidFill>
                  <a:schemeClr val="bg2"/>
                </a:solidFill>
              </a:rPr>
              <a:t>(The animation will automatically start in a few seconds) </a:t>
            </a:r>
            <a:endParaRPr lang="en-US" dirty="0"/>
          </a:p>
        </p:txBody>
      </p:sp>
      <p:sp>
        <p:nvSpPr>
          <p:cNvPr id="7" name="Rectangle 6">
            <a:extLst>
              <a:ext uri="{FF2B5EF4-FFF2-40B4-BE49-F238E27FC236}">
                <a16:creationId xmlns:a16="http://schemas.microsoft.com/office/drawing/2014/main" id="{B19F2E92-F101-4625-908C-C5BBCC2D020F}"/>
              </a:ext>
            </a:extLst>
          </p:cNvPr>
          <p:cNvSpPr/>
          <p:nvPr/>
        </p:nvSpPr>
        <p:spPr>
          <a:xfrm>
            <a:off x="1295400" y="1066800"/>
            <a:ext cx="3581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9" name="Rectangle 8">
            <a:extLst>
              <a:ext uri="{FF2B5EF4-FFF2-40B4-BE49-F238E27FC236}">
                <a16:creationId xmlns:a16="http://schemas.microsoft.com/office/drawing/2014/main" id="{8BC83429-477B-42F3-AC99-4FCC70C3CFB6}"/>
              </a:ext>
            </a:extLst>
          </p:cNvPr>
          <p:cNvSpPr/>
          <p:nvPr/>
        </p:nvSpPr>
        <p:spPr>
          <a:xfrm>
            <a:off x="1524000" y="1180011"/>
            <a:ext cx="3581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dc_motor_simple">
            <a:hlinkClick r:id="" action="ppaction://media"/>
            <a:extLst>
              <a:ext uri="{FF2B5EF4-FFF2-40B4-BE49-F238E27FC236}">
                <a16:creationId xmlns:a16="http://schemas.microsoft.com/office/drawing/2014/main" id="{D5F99E08-CF76-4F0C-A833-3661C5831CB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4800" y="1007179"/>
            <a:ext cx="8610600" cy="4843642"/>
          </a:xfrm>
        </p:spPr>
      </p:pic>
    </p:spTree>
    <p:extLst>
      <p:ext uri="{BB962C8B-B14F-4D97-AF65-F5344CB8AC3E}">
        <p14:creationId xmlns:p14="http://schemas.microsoft.com/office/powerpoint/2010/main" val="45121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90892"/>
            <a:ext cx="8200841" cy="1969770"/>
          </a:xfrm>
        </p:spPr>
        <p:txBody>
          <a:bodyPr wrap="square">
            <a:spAutoFit/>
          </a:bodyPr>
          <a:lstStyle/>
          <a:p>
            <a:r>
              <a:rPr lang="en-IN" altLang="en-US" sz="3200" dirty="0">
                <a:ea typeface="ヒラギノ角ゴ Pro W3" charset="-128"/>
              </a:rPr>
              <a:t>Figure 22.11 </a:t>
            </a:r>
            <a:r>
              <a:rPr lang="en-US" altLang="en-US" sz="3200" dirty="0">
                <a:ea typeface="ヒラギノ角ゴ Pro W3" charset="-128"/>
              </a:rPr>
              <a:t>A sine wave (shaped like the letter S on its side) voltage curve is created by one revolution of a winding as it rotates in a magnetic field</a:t>
            </a:r>
            <a:endParaRPr lang="en-US" sz="3200" b="0" dirty="0"/>
          </a:p>
        </p:txBody>
      </p:sp>
      <p:pic>
        <p:nvPicPr>
          <p:cNvPr id="11266" name="Picture 2" descr="The stator contains slip rings, brushes, and voltmeter on an end. The slip ring is connected with north and South Pole of the stator. &#10;The voltage curve shows a sine wave. The horizontal axis represents degree of rotor rotation ranging from 0 degrees to 360 degrees in increments of 45 degrees. The vertical axis represents voltage marked vertically above as minus, 0, and plus. The curve has time period of 180 degrees. &#10;The voltage curve shows revolution of windings with positive and negative pole on its top. The direction of north pole at different instants are east, southeast, south, southwest, west, northwest, north, northeast, and east.&#10;&#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400" y="2362200"/>
            <a:ext cx="8039613" cy="3882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204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28600"/>
            <a:ext cx="8200841" cy="2585323"/>
          </a:xfrm>
        </p:spPr>
        <p:txBody>
          <a:bodyPr wrap="square">
            <a:spAutoFit/>
          </a:bodyPr>
          <a:lstStyle/>
          <a:p>
            <a:r>
              <a:rPr lang="en-IN" altLang="en-US" sz="2800" dirty="0">
                <a:ea typeface="ヒラギノ角ゴ Pro W3" charset="-128"/>
              </a:rPr>
              <a:t>Figure 22.12 </a:t>
            </a:r>
            <a:r>
              <a:rPr lang="en-US" altLang="en-US" sz="2800" dirty="0">
                <a:ea typeface="ヒラギノ角ゴ Pro W3" charset="-128"/>
              </a:rPr>
              <a:t>When three windings (A, B, and C) are present in a stator, the resulting current generation is represented by the three sine waves. The voltages are 120 degrees out of phase. The connection of the individual phases produces a three-phase alternating voltage</a:t>
            </a:r>
            <a:endParaRPr lang="en-US" sz="2800" b="0" dirty="0"/>
          </a:p>
        </p:txBody>
      </p:sp>
      <p:pic>
        <p:nvPicPr>
          <p:cNvPr id="12290" name="Picture 2" descr="The horizontal axis represents degrees of rotor rotation ranging from 0 degrees to 360 degrees ranging from 90 degrees. The vertical axis represents voltage and marked vertically above as minus, 0, and plus. The voltage curve shows three sine waves for windings A, B, and C. The sine wave for winding A initiates from positive, sine wave for winding B initiates from 0 volt, and sine wave for winding C initiates from negati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5758" y="3085431"/>
            <a:ext cx="6591569" cy="3162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592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52400"/>
            <a:ext cx="8200841" cy="1107996"/>
          </a:xfrm>
        </p:spPr>
        <p:txBody>
          <a:bodyPr wrap="square">
            <a:spAutoFit/>
          </a:bodyPr>
          <a:lstStyle/>
          <a:p>
            <a:r>
              <a:rPr lang="en-IN" altLang="en-US" dirty="0">
                <a:ea typeface="ヒラギノ角ゴ Pro W3" charset="-128"/>
              </a:rPr>
              <a:t>Figure 22.13 </a:t>
            </a:r>
            <a:r>
              <a:rPr lang="en-US" altLang="en-US" dirty="0">
                <a:ea typeface="ヒラギノ角ゴ Pro W3" charset="-128"/>
              </a:rPr>
              <a:t>Wye-connected stator winding</a:t>
            </a:r>
            <a:endParaRPr lang="en-US" b="0" dirty="0"/>
          </a:p>
        </p:txBody>
      </p:sp>
      <p:pic>
        <p:nvPicPr>
          <p:cNvPr id="13314" name="Picture 2" descr="The diagram consists of 6 diode rectifier circuit connected to a star pattern stator winding. The diode output is connected to the positive terminal of a batte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447" y="1625709"/>
            <a:ext cx="7529518" cy="4470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8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76519"/>
            <a:ext cx="8200841" cy="3323987"/>
          </a:xfrm>
        </p:spPr>
        <p:txBody>
          <a:bodyPr wrap="square">
            <a:spAutoFit/>
          </a:bodyPr>
          <a:lstStyle/>
          <a:p>
            <a:r>
              <a:rPr lang="en-IN" altLang="en-US" sz="2400" dirty="0">
                <a:ea typeface="ヒラギノ角ゴ Pro W3" charset="-128"/>
              </a:rPr>
              <a:t>Figure 22.14 </a:t>
            </a:r>
            <a:r>
              <a:rPr lang="en-US" altLang="en-US" sz="2400" dirty="0">
                <a:ea typeface="ヒラギノ角ゴ Pro W3" charset="-128"/>
              </a:rPr>
              <a:t>As the magnetic field, created in the rotor, cuts across the windings of the stator, a current is induced. Notice that the current path includes passing through one positive (+) diode on the way to the battery and one negative (</a:t>
            </a:r>
            <a:r>
              <a:rPr lang="en-US" altLang="en-US" sz="2400" dirty="0">
                <a:ea typeface="ヒラギノ角ゴ Pro W3" charset="-128"/>
                <a:sym typeface="Symbol"/>
              </a:rPr>
              <a:t></a:t>
            </a:r>
            <a:r>
              <a:rPr lang="en-US" altLang="en-US" sz="2400" dirty="0">
                <a:ea typeface="ヒラギノ角ゴ Pro W3" charset="-128"/>
              </a:rPr>
              <a:t>) diode as a complete circuit is completed through the rectifier and stator. It is the flow of current through the diodes that converts the </a:t>
            </a:r>
            <a:r>
              <a:rPr lang="en-US" altLang="en-US" sz="2400" spc="-350" dirty="0">
                <a:ea typeface="ヒラギノ角ゴ Pro W3" charset="-128"/>
              </a:rPr>
              <a:t>A </a:t>
            </a:r>
            <a:r>
              <a:rPr lang="en-US" altLang="en-US" sz="2400" dirty="0">
                <a:ea typeface="ヒラギノ角ゴ Pro W3" charset="-128"/>
              </a:rPr>
              <a:t>C voltage produced in the stator windings to </a:t>
            </a:r>
            <a:r>
              <a:rPr lang="en-US" altLang="en-US" sz="2400" spc="-350" dirty="0">
                <a:ea typeface="ヒラギノ角ゴ Pro W3" charset="-128"/>
              </a:rPr>
              <a:t>D </a:t>
            </a:r>
            <a:r>
              <a:rPr lang="en-US" altLang="en-US" sz="2400" dirty="0">
                <a:ea typeface="ヒラギノ角ゴ Pro W3" charset="-128"/>
              </a:rPr>
              <a:t>C voltage available at the output terminal of the alternator</a:t>
            </a:r>
            <a:endParaRPr lang="en-US" sz="2400" b="0" dirty="0"/>
          </a:p>
        </p:txBody>
      </p:sp>
      <p:pic>
        <p:nvPicPr>
          <p:cNvPr id="14338" name="Picture 2" descr="A circuit diagram for Wye connected stator winding. The diagram consists of 6 diode rectifier circuit connected to a star pattern stator winding. The D C output of diode is connected to a terminal of a battery. The second terminal of battery is ground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6271" y="3708300"/>
            <a:ext cx="4809870" cy="260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532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304800" y="105489"/>
            <a:ext cx="8610600" cy="630942"/>
          </a:xfrm>
        </p:spPr>
        <p:txBody>
          <a:bodyPr/>
          <a:lstStyle/>
          <a:p>
            <a:r>
              <a:rPr lang="en-US" sz="3200" dirty="0"/>
              <a:t>Animation: WYE Stator Winding &amp; Diode</a:t>
            </a:r>
            <a:br>
              <a:rPr lang="en-US" sz="2400" dirty="0"/>
            </a:br>
            <a:r>
              <a:rPr lang="en-US" sz="900" dirty="0">
                <a:solidFill>
                  <a:schemeClr val="bg2"/>
                </a:solidFill>
              </a:rPr>
              <a:t>(The animation will automatically start in a few seconds) </a:t>
            </a:r>
            <a:endParaRPr lang="en-US" dirty="0"/>
          </a:p>
        </p:txBody>
      </p:sp>
      <p:sp>
        <p:nvSpPr>
          <p:cNvPr id="7" name="Rectangle 6">
            <a:extLst>
              <a:ext uri="{FF2B5EF4-FFF2-40B4-BE49-F238E27FC236}">
                <a16:creationId xmlns:a16="http://schemas.microsoft.com/office/drawing/2014/main" id="{B19F2E92-F101-4625-908C-C5BBCC2D020F}"/>
              </a:ext>
            </a:extLst>
          </p:cNvPr>
          <p:cNvSpPr/>
          <p:nvPr/>
        </p:nvSpPr>
        <p:spPr>
          <a:xfrm>
            <a:off x="1295400" y="1066800"/>
            <a:ext cx="3581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9" name="Rectangle 8">
            <a:extLst>
              <a:ext uri="{FF2B5EF4-FFF2-40B4-BE49-F238E27FC236}">
                <a16:creationId xmlns:a16="http://schemas.microsoft.com/office/drawing/2014/main" id="{8BC83429-477B-42F3-AC99-4FCC70C3CFB6}"/>
              </a:ext>
            </a:extLst>
          </p:cNvPr>
          <p:cNvSpPr/>
          <p:nvPr/>
        </p:nvSpPr>
        <p:spPr>
          <a:xfrm>
            <a:off x="1524000" y="1180011"/>
            <a:ext cx="3581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wye_stator_and_diodes">
            <a:hlinkClick r:id="" action="ppaction://media"/>
            <a:extLst>
              <a:ext uri="{FF2B5EF4-FFF2-40B4-BE49-F238E27FC236}">
                <a16:creationId xmlns:a16="http://schemas.microsoft.com/office/drawing/2014/main" id="{D818A96A-AF86-47D8-BE0D-9E0D520B9B2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72689" y="1055914"/>
            <a:ext cx="8398622" cy="4724400"/>
          </a:xfrm>
        </p:spPr>
      </p:pic>
    </p:spTree>
    <p:extLst>
      <p:ext uri="{BB962C8B-B14F-4D97-AF65-F5344CB8AC3E}">
        <p14:creationId xmlns:p14="http://schemas.microsoft.com/office/powerpoint/2010/main" val="294274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2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52400"/>
            <a:ext cx="8200841" cy="1107996"/>
          </a:xfrm>
        </p:spPr>
        <p:txBody>
          <a:bodyPr wrap="square">
            <a:spAutoFit/>
          </a:bodyPr>
          <a:lstStyle/>
          <a:p>
            <a:r>
              <a:rPr lang="en-IN" altLang="en-US" dirty="0">
                <a:ea typeface="ヒラギノ角ゴ Pro W3" charset="-128"/>
              </a:rPr>
              <a:t>Figure 22.15 </a:t>
            </a:r>
            <a:r>
              <a:rPr lang="en-US" altLang="en-US" dirty="0">
                <a:ea typeface="ヒラギノ角ゴ Pro W3" charset="-128"/>
              </a:rPr>
              <a:t>Delta-connected stator winding</a:t>
            </a:r>
            <a:endParaRPr lang="en-US" b="0" dirty="0"/>
          </a:p>
        </p:txBody>
      </p:sp>
      <p:pic>
        <p:nvPicPr>
          <p:cNvPr id="15362" name="Picture 2" descr="A circuit diagram for Delta connected stator winding. The diagram consists of 6 diode rectifier circuit connected to a delta pattern stator winding. The diode output is connected to the positive terminal of a batte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624" y="1448075"/>
            <a:ext cx="7790752" cy="4684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384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897" y="191327"/>
            <a:ext cx="8200841" cy="1969770"/>
          </a:xfrm>
        </p:spPr>
        <p:txBody>
          <a:bodyPr wrap="square">
            <a:spAutoFit/>
          </a:bodyPr>
          <a:lstStyle/>
          <a:p>
            <a:r>
              <a:rPr lang="en-IN" altLang="en-US" sz="3200" dirty="0">
                <a:ea typeface="ヒラギノ角ゴ Pro W3" charset="-128"/>
              </a:rPr>
              <a:t>Figure 22.1 </a:t>
            </a:r>
            <a:r>
              <a:rPr lang="en-US" altLang="en-US" sz="3200" dirty="0">
                <a:ea typeface="ヒラギノ角ゴ Pro W3" charset="-128"/>
              </a:rPr>
              <a:t>A typical alternator on a Chevrolet V-8 engine that is driven by the accessory drive belt at the front of the engine</a:t>
            </a:r>
            <a:endParaRPr lang="en-US" sz="3200" b="0" dirty="0"/>
          </a:p>
        </p:txBody>
      </p:sp>
      <p:pic>
        <p:nvPicPr>
          <p:cNvPr id="1026" name="Picture 2" descr="A photo of an alternator on a Chevrolet V 8 en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7868" y="2270781"/>
            <a:ext cx="4048264" cy="4048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425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7953"/>
            <a:ext cx="8200841" cy="1661993"/>
          </a:xfrm>
        </p:spPr>
        <p:txBody>
          <a:bodyPr wrap="square">
            <a:spAutoFit/>
          </a:bodyPr>
          <a:lstStyle/>
          <a:p>
            <a:r>
              <a:rPr lang="en-IN" altLang="en-US" dirty="0">
                <a:ea typeface="ヒラギノ角ゴ Pro W3" charset="-128"/>
              </a:rPr>
              <a:t>Figure 22.16 </a:t>
            </a:r>
            <a:r>
              <a:rPr lang="en-US" altLang="en-US" dirty="0">
                <a:ea typeface="ヒラギノ角ゴ Pro W3" charset="-128"/>
              </a:rPr>
              <a:t>A stator assembly with six, rather than the normal three, windings</a:t>
            </a:r>
            <a:endParaRPr lang="en-US" b="0" dirty="0"/>
          </a:p>
        </p:txBody>
      </p:sp>
      <p:pic>
        <p:nvPicPr>
          <p:cNvPr id="16386" name="Picture 2" descr="An illustration shows wires turned in the stator assemb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1148" y="2036643"/>
            <a:ext cx="6141704" cy="4211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442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52400"/>
            <a:ext cx="8200841" cy="1107996"/>
          </a:xfrm>
        </p:spPr>
        <p:txBody>
          <a:bodyPr wrap="square">
            <a:spAutoFit/>
          </a:bodyPr>
          <a:lstStyle/>
          <a:p>
            <a:r>
              <a:rPr lang="en-IN" altLang="en-US" dirty="0">
                <a:ea typeface="ヒラギノ角ゴ Pro W3" charset="-128"/>
              </a:rPr>
              <a:t>Figure 22.17 </a:t>
            </a:r>
            <a:r>
              <a:rPr lang="en-US" altLang="en-US" dirty="0">
                <a:ea typeface="ヒラギノ角ゴ Pro W3" charset="-128"/>
              </a:rPr>
              <a:t>Typical voltage regulator range</a:t>
            </a:r>
            <a:endParaRPr lang="en-US" b="0" dirty="0"/>
          </a:p>
        </p:txBody>
      </p:sp>
      <p:pic>
        <p:nvPicPr>
          <p:cNvPr id="17410" name="Picture 2" descr="The horizontal axis represents R P M. The vertical axis represents volts. The voltage curve has a concave down curve and a horizontal line, extends to the right of curve is shaded between the voltage range, negative 14.2 volts and negative 14.6 volt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112" y="1454338"/>
            <a:ext cx="7879777" cy="4689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245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7953"/>
            <a:ext cx="8200841" cy="1661993"/>
          </a:xfrm>
        </p:spPr>
        <p:txBody>
          <a:bodyPr wrap="square">
            <a:spAutoFit/>
          </a:bodyPr>
          <a:lstStyle/>
          <a:p>
            <a:r>
              <a:rPr lang="en-IN" altLang="en-US" dirty="0">
                <a:ea typeface="ヒラギノ角ゴ Pro W3" charset="-128"/>
              </a:rPr>
              <a:t>Figure 22.18 </a:t>
            </a:r>
            <a:r>
              <a:rPr lang="en-US" altLang="en-US" dirty="0">
                <a:ea typeface="ヒラギノ角ゴ Pro W3" charset="-128"/>
              </a:rPr>
              <a:t>A typical electronic voltage regulator with the cover removed showing the circuits inside</a:t>
            </a:r>
            <a:endParaRPr lang="en-US" b="0" dirty="0"/>
          </a:p>
        </p:txBody>
      </p:sp>
      <p:pic>
        <p:nvPicPr>
          <p:cNvPr id="18434" name="Picture 2" descr="A photo shows an electronic voltage regula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266" y="1992483"/>
            <a:ext cx="7357469" cy="4267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955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5" y="199094"/>
            <a:ext cx="4103676" cy="5601533"/>
          </a:xfrm>
        </p:spPr>
        <p:txBody>
          <a:bodyPr wrap="square">
            <a:spAutoFit/>
          </a:bodyPr>
          <a:lstStyle/>
          <a:p>
            <a:r>
              <a:rPr lang="en-IN" altLang="en-US" sz="2800" dirty="0">
                <a:ea typeface="ヒラギノ角ゴ Pro W3" charset="-128"/>
              </a:rPr>
              <a:t>Figure 22.19 </a:t>
            </a:r>
            <a:r>
              <a:rPr lang="en-US" altLang="en-US" sz="2800" dirty="0">
                <a:ea typeface="ヒラギノ角ゴ Pro W3" charset="-128"/>
              </a:rPr>
              <a:t>Typical General Motors </a:t>
            </a:r>
            <a:r>
              <a:rPr lang="en-US" altLang="en-US" sz="2800" spc="-450" dirty="0">
                <a:ea typeface="ヒラギノ角ゴ Pro W3" charset="-128"/>
              </a:rPr>
              <a:t>S </a:t>
            </a:r>
            <a:r>
              <a:rPr lang="en-US" altLang="en-US" sz="2800" dirty="0">
                <a:ea typeface="ヒラギノ角ゴ Pro W3" charset="-128"/>
              </a:rPr>
              <a:t>I-style alternator with an integral voltage regulator. Voltage present at terminal 2 is used to reverse bias the zener diode (D2) that controls </a:t>
            </a:r>
            <a:r>
              <a:rPr lang="en-US" altLang="en-US" sz="2800" spc="-400" dirty="0">
                <a:ea typeface="ヒラギノ角ゴ Pro W3" charset="-128"/>
              </a:rPr>
              <a:t>T </a:t>
            </a:r>
            <a:r>
              <a:rPr lang="en-US" altLang="en-US" sz="2800" dirty="0">
                <a:ea typeface="ヒラギノ角ゴ Pro W3" charset="-128"/>
              </a:rPr>
              <a:t>R2. The positive brush is fed by the ignition current (terminal 1) plus current from the diode trio</a:t>
            </a:r>
            <a:endParaRPr lang="en-US" sz="2800" b="0" dirty="0"/>
          </a:p>
        </p:txBody>
      </p:sp>
      <p:pic>
        <p:nvPicPr>
          <p:cNvPr id="19458" name="Picture 2" descr="The circuit diagram consists of a battery, an ignition switch, indicator lamp, B A T, 40 ohm resistor, Diode trio, bridge rectifier, star pattern stator, rotor with field coil, slip rings with brushes, and a regulator. &#10;The regulator consists two transistors T R subscript 1 and T R subscript 2, three diodes, D subscript 1, D subscript 2, and D subscript 3, a variable resistor R subscript 2, and a capacitor C subscript 1. The regulator is connected to the ignition switch by terminal 1 and 2. The lamp indicator and the 40 ohm resistor with its second terminal grounded, is connected parallel between the terminal 1 and ignition switch. Two slip rings with brushes of the motor is of field coil is also connected with the terminal 1 of the regulator. One terminal of the diode trio is connected with the terminal 1 of the regulator, and other three terminals are connected with bridge rectifier, which is further connected to the star pattern stator. The terminal 2 of the regulator, negative terminal of the battery, and the common terminal of the bridge rectifier are grounded. A capacitor C subscript 2 with a grounded terminal is connected in parallel with the bridge rectifier.&#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0840" y="212611"/>
            <a:ext cx="3731695" cy="6078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9669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90108"/>
            <a:ext cx="8200841" cy="1969770"/>
          </a:xfrm>
        </p:spPr>
        <p:txBody>
          <a:bodyPr wrap="square">
            <a:spAutoFit/>
          </a:bodyPr>
          <a:lstStyle/>
          <a:p>
            <a:r>
              <a:rPr lang="en-IN" altLang="en-US" sz="3200" dirty="0">
                <a:ea typeface="ヒラギノ角ゴ Pro W3" charset="-128"/>
              </a:rPr>
              <a:t>Figure 22.20 </a:t>
            </a:r>
            <a:r>
              <a:rPr lang="en-US" altLang="en-US" sz="3200" dirty="0">
                <a:ea typeface="ヒラギノ角ゴ Pro W3" charset="-128"/>
              </a:rPr>
              <a:t>A coolant-cooled alternator showing the hose connections where coolant from the engine flows through the rear frame of the alternator</a:t>
            </a:r>
            <a:endParaRPr lang="en-US" sz="3200" b="0" dirty="0"/>
          </a:p>
        </p:txBody>
      </p:sp>
      <p:pic>
        <p:nvPicPr>
          <p:cNvPr id="20482" name="Picture 2" descr="A photo shows coolant cooled alternator highlighting coolant connecti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38915" y="2349203"/>
            <a:ext cx="4026875" cy="3962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9199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90108"/>
            <a:ext cx="8200841" cy="1477328"/>
          </a:xfrm>
        </p:spPr>
        <p:txBody>
          <a:bodyPr wrap="square">
            <a:spAutoFit/>
          </a:bodyPr>
          <a:lstStyle/>
          <a:p>
            <a:r>
              <a:rPr lang="en-IN" altLang="en-US" sz="3200" dirty="0">
                <a:ea typeface="ヒラギノ角ゴ Pro W3" charset="-128"/>
              </a:rPr>
              <a:t>Figure 22.21 </a:t>
            </a:r>
            <a:r>
              <a:rPr lang="en-US" altLang="en-US" sz="3200" dirty="0">
                <a:ea typeface="ヒラギノ角ゴ Pro W3" charset="-128"/>
              </a:rPr>
              <a:t>A Hall-effect current sensor attached to the positive battery cable is used as part of the </a:t>
            </a:r>
            <a:r>
              <a:rPr lang="en-US" altLang="en-US" sz="3200" spc="-450" dirty="0">
                <a:ea typeface="ヒラギノ角ゴ Pro W3" charset="-128"/>
              </a:rPr>
              <a:t>E P </a:t>
            </a:r>
            <a:r>
              <a:rPr lang="en-US" altLang="en-US" sz="3200" dirty="0">
                <a:ea typeface="ヒラギノ角ゴ Pro W3" charset="-128"/>
              </a:rPr>
              <a:t>M system</a:t>
            </a:r>
            <a:endParaRPr lang="en-US" sz="3200" b="0" dirty="0"/>
          </a:p>
        </p:txBody>
      </p:sp>
      <p:pic>
        <p:nvPicPr>
          <p:cNvPr id="21506" name="Picture 2" descr="A photo shows Hall effect current sensor highlighting current sens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410" y="1919079"/>
            <a:ext cx="5755592" cy="4329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426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304800" y="105489"/>
            <a:ext cx="8610600" cy="630942"/>
          </a:xfrm>
        </p:spPr>
        <p:txBody>
          <a:bodyPr/>
          <a:lstStyle/>
          <a:p>
            <a:r>
              <a:rPr lang="en-US" sz="3200" dirty="0"/>
              <a:t>Animation: Hall-Effect Sensor</a:t>
            </a:r>
            <a:br>
              <a:rPr lang="en-US" sz="2400" dirty="0"/>
            </a:br>
            <a:r>
              <a:rPr lang="en-US" sz="900" dirty="0">
                <a:solidFill>
                  <a:schemeClr val="bg2"/>
                </a:solidFill>
              </a:rPr>
              <a:t>(The animation will automatically start in a few seconds) </a:t>
            </a:r>
            <a:endParaRPr lang="en-US" dirty="0"/>
          </a:p>
        </p:txBody>
      </p:sp>
      <p:sp>
        <p:nvSpPr>
          <p:cNvPr id="7" name="Rectangle 6">
            <a:extLst>
              <a:ext uri="{FF2B5EF4-FFF2-40B4-BE49-F238E27FC236}">
                <a16:creationId xmlns:a16="http://schemas.microsoft.com/office/drawing/2014/main" id="{B19F2E92-F101-4625-908C-C5BBCC2D020F}"/>
              </a:ext>
            </a:extLst>
          </p:cNvPr>
          <p:cNvSpPr/>
          <p:nvPr/>
        </p:nvSpPr>
        <p:spPr>
          <a:xfrm>
            <a:off x="1295400" y="1066800"/>
            <a:ext cx="3581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9" name="Rectangle 8">
            <a:extLst>
              <a:ext uri="{FF2B5EF4-FFF2-40B4-BE49-F238E27FC236}">
                <a16:creationId xmlns:a16="http://schemas.microsoft.com/office/drawing/2014/main" id="{8BC83429-477B-42F3-AC99-4FCC70C3CFB6}"/>
              </a:ext>
            </a:extLst>
          </p:cNvPr>
          <p:cNvSpPr/>
          <p:nvPr/>
        </p:nvSpPr>
        <p:spPr>
          <a:xfrm>
            <a:off x="1524000" y="1180011"/>
            <a:ext cx="3581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Hall-effect_Sensor-Chapter_70-A8">
            <a:hlinkClick r:id="" action="ppaction://media"/>
            <a:extLst>
              <a:ext uri="{FF2B5EF4-FFF2-40B4-BE49-F238E27FC236}">
                <a16:creationId xmlns:a16="http://schemas.microsoft.com/office/drawing/2014/main" id="{BEC90EB4-37D5-4437-B0F5-BB5DE691C2B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69456" y="1156053"/>
            <a:ext cx="8081288" cy="4545893"/>
          </a:xfrm>
        </p:spPr>
      </p:pic>
    </p:spTree>
    <p:extLst>
      <p:ext uri="{BB962C8B-B14F-4D97-AF65-F5344CB8AC3E}">
        <p14:creationId xmlns:p14="http://schemas.microsoft.com/office/powerpoint/2010/main" val="426722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90109"/>
            <a:ext cx="8200841" cy="1477328"/>
          </a:xfrm>
        </p:spPr>
        <p:txBody>
          <a:bodyPr wrap="square">
            <a:spAutoFit/>
          </a:bodyPr>
          <a:lstStyle/>
          <a:p>
            <a:r>
              <a:rPr lang="en-IN" altLang="en-US" sz="3200" dirty="0">
                <a:ea typeface="ヒラギノ角ゴ Pro W3" charset="-128"/>
              </a:rPr>
              <a:t>Figure 22.22 </a:t>
            </a:r>
            <a:r>
              <a:rPr lang="en-US" altLang="en-US" sz="3200" dirty="0">
                <a:ea typeface="ヒラギノ角ゴ Pro W3" charset="-128"/>
              </a:rPr>
              <a:t>The amount of time current flowing through the field (rotor) determines the alternator output</a:t>
            </a:r>
            <a:endParaRPr lang="en-US" sz="3200" b="0" dirty="0"/>
          </a:p>
        </p:txBody>
      </p:sp>
      <p:pic>
        <p:nvPicPr>
          <p:cNvPr id="22530" name="Picture 2" descr="The horizontal axis of both the graphs represents time. The vertical axis of both the graphs represents field current. The first graph shows a dashed horizontal line for high average field current. It represents the amount of alternator output as off, 10% and on, 90%. The second graph shows a dashed horizontal line for low average field current. It represents the amount of alternator output as on, 10% and off, 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7561" y="1853295"/>
            <a:ext cx="6067290" cy="4311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409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533400" y="334089"/>
            <a:ext cx="6172200" cy="492443"/>
          </a:xfrm>
        </p:spPr>
        <p:txBody>
          <a:bodyPr/>
          <a:lstStyle/>
          <a:p>
            <a:r>
              <a:rPr lang="en-US" sz="3200" dirty="0"/>
              <a:t>Video Links </a:t>
            </a:r>
            <a:r>
              <a:rPr lang="en-US" sz="12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914400" y="1066800"/>
            <a:ext cx="7543800" cy="4809009"/>
          </a:xfrm>
        </p:spPr>
        <p:txBody>
          <a:bodyPr/>
          <a:lstStyle/>
          <a:p>
            <a:pPr algn="l" fontAlgn="base"/>
            <a:r>
              <a:rPr lang="en-US" sz="2000" i="0" u="none" strike="noStrike" dirty="0">
                <a:solidFill>
                  <a:srgbClr val="007FA3"/>
                </a:solidFill>
                <a:effectLst/>
                <a:latin typeface="Open Sans"/>
                <a:hlinkClick r:id="rId2">
                  <a:extLst>
                    <a:ext uri="{A12FA001-AC4F-418D-AE19-62706E023703}">
                      <ahyp:hlinkClr xmlns:ahyp="http://schemas.microsoft.com/office/drawing/2018/hyperlinkcolor" val="tx"/>
                    </a:ext>
                  </a:extLst>
                </a:hlinkClick>
              </a:rPr>
              <a:t>Alternator replacement (time 3:20)</a:t>
            </a:r>
            <a:endParaRPr lang="en-US" sz="2000" i="0" dirty="0">
              <a:solidFill>
                <a:srgbClr val="007FA3"/>
              </a:solidFill>
              <a:effectLst/>
              <a:latin typeface="Open Sans"/>
            </a:endParaRPr>
          </a:p>
          <a:p>
            <a:pPr algn="l" fontAlgn="base"/>
            <a:r>
              <a:rPr lang="en-US" sz="2000" i="0" u="none" strike="noStrike" dirty="0">
                <a:solidFill>
                  <a:srgbClr val="007FA3"/>
                </a:solidFill>
                <a:effectLst/>
                <a:latin typeface="Open Sans"/>
                <a:hlinkClick r:id="rId3">
                  <a:extLst>
                    <a:ext uri="{A12FA001-AC4F-418D-AE19-62706E023703}">
                      <ahyp:hlinkClr xmlns:ahyp="http://schemas.microsoft.com/office/drawing/2018/hyperlinkcolor" val="tx"/>
                    </a:ext>
                  </a:extLst>
                </a:hlinkClick>
              </a:rPr>
              <a:t>How to test a voltage regulator (time 2:19)</a:t>
            </a:r>
            <a:endParaRPr lang="en-US" sz="2000" i="0" dirty="0">
              <a:solidFill>
                <a:srgbClr val="007FA3"/>
              </a:solidFill>
              <a:effectLst/>
              <a:latin typeface="Open Sans"/>
            </a:endParaRPr>
          </a:p>
          <a:p>
            <a:pPr algn="l" fontAlgn="base"/>
            <a:r>
              <a:rPr lang="en-US" sz="2000" i="0" u="none" strike="noStrike" dirty="0">
                <a:solidFill>
                  <a:srgbClr val="007FA3"/>
                </a:solidFill>
                <a:effectLst/>
                <a:latin typeface="Open Sans"/>
                <a:hlinkClick r:id="rId4">
                  <a:extLst>
                    <a:ext uri="{A12FA001-AC4F-418D-AE19-62706E023703}">
                      <ahyp:hlinkClr xmlns:ahyp="http://schemas.microsoft.com/office/drawing/2018/hyperlinkcolor" val="tx"/>
                    </a:ext>
                  </a:extLst>
                </a:hlinkClick>
              </a:rPr>
              <a:t>Alternator replacement (time 9:40)</a:t>
            </a:r>
            <a:endParaRPr lang="en-US" sz="2000" i="0" dirty="0">
              <a:solidFill>
                <a:srgbClr val="007FA3"/>
              </a:solidFill>
              <a:effectLst/>
              <a:latin typeface="Open Sans"/>
            </a:endParaRPr>
          </a:p>
          <a:p>
            <a:pPr algn="l" fontAlgn="base"/>
            <a:r>
              <a:rPr lang="en-US" sz="2000" i="0" u="none" strike="noStrike" dirty="0">
                <a:solidFill>
                  <a:srgbClr val="007FA3"/>
                </a:solidFill>
                <a:effectLst/>
                <a:latin typeface="Open Sans"/>
                <a:hlinkClick r:id="rId5">
                  <a:extLst>
                    <a:ext uri="{A12FA001-AC4F-418D-AE19-62706E023703}">
                      <ahyp:hlinkClr xmlns:ahyp="http://schemas.microsoft.com/office/drawing/2018/hyperlinkcolor" val="tx"/>
                    </a:ext>
                  </a:extLst>
                </a:hlinkClick>
              </a:rPr>
              <a:t>Alternator replacement (time 7:37)</a:t>
            </a:r>
            <a:endParaRPr lang="en-US" sz="2000" i="0" dirty="0">
              <a:solidFill>
                <a:srgbClr val="007FA3"/>
              </a:solidFill>
              <a:effectLst/>
              <a:latin typeface="Open Sans"/>
            </a:endParaRPr>
          </a:p>
          <a:p>
            <a:pPr algn="l" fontAlgn="base"/>
            <a:r>
              <a:rPr lang="en-US" sz="2000" i="0" u="none" strike="noStrike" dirty="0">
                <a:solidFill>
                  <a:srgbClr val="007FA3"/>
                </a:solidFill>
                <a:effectLst/>
                <a:latin typeface="Open Sans"/>
                <a:hlinkClick r:id="rId6">
                  <a:extLst>
                    <a:ext uri="{A12FA001-AC4F-418D-AE19-62706E023703}">
                      <ahyp:hlinkClr xmlns:ahyp="http://schemas.microsoft.com/office/drawing/2018/hyperlinkcolor" val="tx"/>
                    </a:ext>
                  </a:extLst>
                </a:hlinkClick>
              </a:rPr>
              <a:t>Battery and alternator testing (time 21:08)</a:t>
            </a:r>
            <a:endParaRPr lang="en-US" sz="2000" i="0" dirty="0">
              <a:solidFill>
                <a:srgbClr val="007FA3"/>
              </a:solidFill>
              <a:effectLst/>
              <a:latin typeface="Open Sans"/>
            </a:endParaRPr>
          </a:p>
          <a:p>
            <a:pPr algn="l" fontAlgn="base"/>
            <a:r>
              <a:rPr lang="en-US" sz="2000" i="0" u="none" strike="noStrike" dirty="0">
                <a:solidFill>
                  <a:srgbClr val="007FA3"/>
                </a:solidFill>
                <a:effectLst/>
                <a:latin typeface="Open Sans"/>
                <a:hlinkClick r:id="rId7">
                  <a:extLst>
                    <a:ext uri="{A12FA001-AC4F-418D-AE19-62706E023703}">
                      <ahyp:hlinkClr xmlns:ahyp="http://schemas.microsoft.com/office/drawing/2018/hyperlinkcolor" val="tx"/>
                    </a:ext>
                  </a:extLst>
                </a:hlinkClick>
              </a:rPr>
              <a:t>Electronic load detector (time 3:21)</a:t>
            </a:r>
            <a:endParaRPr lang="en-US" sz="2000" i="0" dirty="0">
              <a:solidFill>
                <a:srgbClr val="007FA3"/>
              </a:solidFill>
              <a:effectLst/>
              <a:latin typeface="Open Sans"/>
            </a:endParaRPr>
          </a:p>
          <a:p>
            <a:pPr algn="l" fontAlgn="base"/>
            <a:r>
              <a:rPr lang="en-US" sz="2000" i="0" u="none" strike="noStrike" dirty="0">
                <a:solidFill>
                  <a:srgbClr val="007FA3"/>
                </a:solidFill>
                <a:effectLst/>
                <a:latin typeface="Open Sans"/>
                <a:hlinkClick r:id="rId8">
                  <a:extLst>
                    <a:ext uri="{A12FA001-AC4F-418D-AE19-62706E023703}">
                      <ahyp:hlinkClr xmlns:ahyp="http://schemas.microsoft.com/office/drawing/2018/hyperlinkcolor" val="tx"/>
                    </a:ext>
                  </a:extLst>
                </a:hlinkClick>
              </a:rPr>
              <a:t>Serpentine belt replacement (time 8:05)</a:t>
            </a:r>
            <a:endParaRPr lang="en-US" sz="2000" i="0" dirty="0">
              <a:solidFill>
                <a:srgbClr val="007FA3"/>
              </a:solidFill>
              <a:effectLst/>
              <a:latin typeface="Open Sans"/>
            </a:endParaRPr>
          </a:p>
          <a:p>
            <a:pPr algn="l" fontAlgn="base"/>
            <a:r>
              <a:rPr lang="en-US" sz="2000" i="0" u="none" strike="noStrike" dirty="0">
                <a:solidFill>
                  <a:srgbClr val="007FA3"/>
                </a:solidFill>
                <a:effectLst/>
                <a:latin typeface="Open Sans"/>
                <a:hlinkClick r:id="rId9">
                  <a:extLst>
                    <a:ext uri="{A12FA001-AC4F-418D-AE19-62706E023703}">
                      <ahyp:hlinkClr xmlns:ahyp="http://schemas.microsoft.com/office/drawing/2018/hyperlinkcolor" val="tx"/>
                    </a:ext>
                  </a:extLst>
                </a:hlinkClick>
              </a:rPr>
              <a:t>Charging system test (time 4:49)</a:t>
            </a:r>
            <a:endParaRPr lang="en-US" sz="2000" i="0" dirty="0">
              <a:solidFill>
                <a:srgbClr val="007FA3"/>
              </a:solidFill>
              <a:effectLst/>
              <a:latin typeface="Open Sans"/>
            </a:endParaRPr>
          </a:p>
          <a:p>
            <a:pPr algn="l" fontAlgn="base"/>
            <a:r>
              <a:rPr lang="en-US" sz="2000" i="0" u="none" strike="noStrike" dirty="0">
                <a:solidFill>
                  <a:srgbClr val="007FA3"/>
                </a:solidFill>
                <a:effectLst/>
                <a:latin typeface="Open Sans"/>
                <a:hlinkClick r:id="rId10">
                  <a:extLst>
                    <a:ext uri="{A12FA001-AC4F-418D-AE19-62706E023703}">
                      <ahyp:hlinkClr xmlns:ahyp="http://schemas.microsoft.com/office/drawing/2018/hyperlinkcolor" val="tx"/>
                    </a:ext>
                  </a:extLst>
                </a:hlinkClick>
              </a:rPr>
              <a:t>Alternator (time 13:52)</a:t>
            </a:r>
            <a:endParaRPr lang="en-US" sz="2000" i="0" dirty="0">
              <a:solidFill>
                <a:srgbClr val="007FA3"/>
              </a:solidFill>
              <a:effectLst/>
              <a:latin typeface="Open Sans"/>
            </a:endParaRPr>
          </a:p>
          <a:p>
            <a:pPr algn="l" fontAlgn="base"/>
            <a:r>
              <a:rPr lang="en-US" sz="2000" i="0" u="none" strike="noStrike" dirty="0">
                <a:solidFill>
                  <a:srgbClr val="007FA3"/>
                </a:solidFill>
                <a:effectLst/>
                <a:latin typeface="Open Sans"/>
                <a:hlinkClick r:id="rId3">
                  <a:extLst>
                    <a:ext uri="{A12FA001-AC4F-418D-AE19-62706E023703}">
                      <ahyp:hlinkClr xmlns:ahyp="http://schemas.microsoft.com/office/drawing/2018/hyperlinkcolor" val="tx"/>
                    </a:ext>
                  </a:extLst>
                </a:hlinkClick>
              </a:rPr>
              <a:t>How to test a voltage regulator (time 2:19)</a:t>
            </a:r>
            <a:endParaRPr lang="en-US" sz="2000" i="0" dirty="0">
              <a:solidFill>
                <a:srgbClr val="007FA3"/>
              </a:solidFill>
              <a:effectLst/>
              <a:latin typeface="Open Sans"/>
            </a:endParaRPr>
          </a:p>
        </p:txBody>
      </p:sp>
    </p:spTree>
    <p:extLst>
      <p:ext uri="{BB962C8B-B14F-4D97-AF65-F5344CB8AC3E}">
        <p14:creationId xmlns:p14="http://schemas.microsoft.com/office/powerpoint/2010/main" val="23756586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533400" y="334089"/>
            <a:ext cx="6172200" cy="492443"/>
          </a:xfrm>
        </p:spPr>
        <p:txBody>
          <a:bodyPr/>
          <a:lstStyle/>
          <a:p>
            <a:r>
              <a:rPr lang="en-US" sz="3200" dirty="0"/>
              <a:t>Video Links </a:t>
            </a:r>
            <a:r>
              <a:rPr lang="en-US" sz="12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914400" y="1066800"/>
            <a:ext cx="7543800" cy="1308050"/>
          </a:xfrm>
        </p:spPr>
        <p:txBody>
          <a:bodyPr/>
          <a:lstStyle/>
          <a:p>
            <a:pPr algn="l" fontAlgn="base"/>
            <a:r>
              <a:rPr lang="en-US" sz="2000" i="0" u="none" strike="noStrike" dirty="0">
                <a:solidFill>
                  <a:srgbClr val="007FA3"/>
                </a:solidFill>
                <a:effectLst/>
                <a:latin typeface="Open Sans"/>
                <a:hlinkClick r:id="rId2">
                  <a:extLst>
                    <a:ext uri="{A12FA001-AC4F-418D-AE19-62706E023703}">
                      <ahyp:hlinkClr xmlns:ahyp="http://schemas.microsoft.com/office/drawing/2018/hyperlinkcolor" val="tx"/>
                    </a:ext>
                  </a:extLst>
                </a:hlinkClick>
              </a:rPr>
              <a:t>Wiring diagram for an alternator (time 4:03)</a:t>
            </a:r>
            <a:endParaRPr lang="en-US" sz="2000" i="0" dirty="0">
              <a:solidFill>
                <a:srgbClr val="007FA3"/>
              </a:solidFill>
              <a:effectLst/>
              <a:latin typeface="Open Sans"/>
            </a:endParaRPr>
          </a:p>
          <a:p>
            <a:pPr algn="l" fontAlgn="base"/>
            <a:r>
              <a:rPr lang="en-US" sz="2000" i="0" u="none" strike="noStrike" dirty="0">
                <a:solidFill>
                  <a:srgbClr val="007FA3"/>
                </a:solidFill>
                <a:effectLst/>
                <a:latin typeface="Open Sans"/>
                <a:hlinkClick r:id="rId3">
                  <a:extLst>
                    <a:ext uri="{A12FA001-AC4F-418D-AE19-62706E023703}">
                      <ahyp:hlinkClr xmlns:ahyp="http://schemas.microsoft.com/office/drawing/2018/hyperlinkcolor" val="tx"/>
                    </a:ext>
                  </a:extLst>
                </a:hlinkClick>
              </a:rPr>
              <a:t>Alternator Voltage Drop (time 7:48)</a:t>
            </a:r>
            <a:endParaRPr lang="en-US" sz="2000" i="0" dirty="0">
              <a:solidFill>
                <a:srgbClr val="007FA3"/>
              </a:solidFill>
              <a:effectLst/>
              <a:latin typeface="Open Sans"/>
            </a:endParaRPr>
          </a:p>
          <a:p>
            <a:pPr algn="l" fontAlgn="base"/>
            <a:r>
              <a:rPr lang="en-US" sz="2000" i="0" u="none" strike="noStrike" dirty="0">
                <a:solidFill>
                  <a:srgbClr val="007FA3"/>
                </a:solidFill>
                <a:effectLst/>
                <a:latin typeface="Open Sans"/>
                <a:hlinkClick r:id="rId4">
                  <a:extLst>
                    <a:ext uri="{A12FA001-AC4F-418D-AE19-62706E023703}">
                      <ahyp:hlinkClr xmlns:ahyp="http://schemas.microsoft.com/office/drawing/2018/hyperlinkcolor" val="tx"/>
                    </a:ext>
                  </a:extLst>
                </a:hlinkClick>
              </a:rPr>
              <a:t>How to Replace an Alternator (time 11:52)</a:t>
            </a:r>
            <a:endParaRPr lang="en-US" sz="2000" i="0" dirty="0">
              <a:solidFill>
                <a:srgbClr val="007FA3"/>
              </a:solidFill>
              <a:effectLst/>
              <a:latin typeface="Open Sans"/>
            </a:endParaRPr>
          </a:p>
        </p:txBody>
      </p:sp>
    </p:spTree>
    <p:extLst>
      <p:ext uri="{BB962C8B-B14F-4D97-AF65-F5344CB8AC3E}">
        <p14:creationId xmlns:p14="http://schemas.microsoft.com/office/powerpoint/2010/main" val="952858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90661"/>
            <a:ext cx="8200841" cy="1969770"/>
          </a:xfrm>
        </p:spPr>
        <p:txBody>
          <a:bodyPr wrap="square">
            <a:spAutoFit/>
          </a:bodyPr>
          <a:lstStyle/>
          <a:p>
            <a:r>
              <a:rPr lang="en-IN" altLang="en-US" sz="3200" dirty="0">
                <a:ea typeface="ヒラギノ角ゴ Pro W3" charset="-128"/>
              </a:rPr>
              <a:t>Figure 22.2 </a:t>
            </a:r>
            <a:r>
              <a:rPr lang="en-US" altLang="en-US" sz="3200" dirty="0">
                <a:ea typeface="ヒラギノ角ゴ Pro W3" charset="-128"/>
              </a:rPr>
              <a:t>The end frame toward the drive belt is called the drive-end housing and the rear section is called the slip-ring-end housing</a:t>
            </a:r>
            <a:endParaRPr lang="en-US" sz="3200" b="0" dirty="0"/>
          </a:p>
        </p:txBody>
      </p:sp>
      <p:pic>
        <p:nvPicPr>
          <p:cNvPr id="2050" name="Picture 2" descr="The alternator contains drive pulley on its left connected with front bearing, further connects with a shaft. The shaft is connected with the slip rings on its right end. The shaft is enclosed with front internal fan, rear internal fan, rectifier drive end housing, brush end housing, stator, rotor, voltage regulator, and rear bearing.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2493" y="2283974"/>
            <a:ext cx="5417426" cy="403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9258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0"/>
            <a:ext cx="8229600" cy="657225"/>
          </a:xfrm>
        </p:spPr>
        <p:txBody>
          <a:bodyPr lIns="0" tIns="0" rIns="0" bIns="0" anchor="ctr">
            <a:noAutofit/>
          </a:bodyPr>
          <a:lstStyle/>
          <a:p>
            <a:pPr>
              <a:spcBef>
                <a:spcPct val="0"/>
              </a:spcBef>
            </a:pPr>
            <a:r>
              <a:rPr lang="en-US" sz="3600" dirty="0">
                <a:latin typeface="+mj-lt"/>
                <a:ea typeface="+mj-ea"/>
                <a:cs typeface="Times New Roman" panose="02020603050405020304" pitchFamily="18" charset="0"/>
              </a:rPr>
              <a:t>Copyright</a:t>
            </a:r>
          </a:p>
        </p:txBody>
      </p:sp>
      <p:pic>
        <p:nvPicPr>
          <p:cNvPr id="3" name="Picture 2" descr="This work is protected by United States copyright laws and is provided solely for the use of instructors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honor the intended pedagogical purposes and the needs of other instructors who rely on these material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929" y="2121131"/>
            <a:ext cx="8132342" cy="2615738"/>
          </a:xfrm>
          <a:prstGeom prst="rect">
            <a:avLst/>
          </a:prstGeom>
        </p:spPr>
      </p:pic>
    </p:spTree>
    <p:extLst>
      <p:ext uri="{BB962C8B-B14F-4D97-AF65-F5344CB8AC3E}">
        <p14:creationId xmlns:p14="http://schemas.microsoft.com/office/powerpoint/2010/main" val="895899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8912"/>
            <a:ext cx="8200841" cy="1107996"/>
          </a:xfrm>
        </p:spPr>
        <p:txBody>
          <a:bodyPr wrap="square">
            <a:spAutoFit/>
          </a:bodyPr>
          <a:lstStyle/>
          <a:p>
            <a:r>
              <a:rPr lang="en-IN" altLang="en-US" dirty="0">
                <a:ea typeface="ヒラギノ角ゴ Pro W3" charset="-128"/>
              </a:rPr>
              <a:t>Figure 22.3 </a:t>
            </a:r>
            <a:r>
              <a:rPr lang="en-US" altLang="en-US" dirty="0">
                <a:ea typeface="ヒラギノ角ゴ Pro W3" charset="-128"/>
              </a:rPr>
              <a:t>An </a:t>
            </a:r>
            <a:r>
              <a:rPr lang="en-US" altLang="en-US" spc="-450" dirty="0">
                <a:ea typeface="ヒラギノ角ゴ Pro W3" charset="-128"/>
              </a:rPr>
              <a:t>O A </a:t>
            </a:r>
            <a:r>
              <a:rPr lang="en-US" altLang="en-US" dirty="0">
                <a:ea typeface="ヒラギノ角ゴ Pro W3" charset="-128"/>
              </a:rPr>
              <a:t>P on a Chevrolet Corvette alternator</a:t>
            </a:r>
            <a:endParaRPr lang="en-US" b="0" dirty="0"/>
          </a:p>
        </p:txBody>
      </p:sp>
      <p:pic>
        <p:nvPicPr>
          <p:cNvPr id="3074" name="Picture 2" descr="A photo displays an over running alternator pull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5090" y="1388030"/>
            <a:ext cx="6492233" cy="4885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094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89645"/>
            <a:ext cx="8200841" cy="1477328"/>
          </a:xfrm>
        </p:spPr>
        <p:txBody>
          <a:bodyPr wrap="square">
            <a:spAutoFit/>
          </a:bodyPr>
          <a:lstStyle/>
          <a:p>
            <a:r>
              <a:rPr lang="en-IN" altLang="en-US" sz="3200" dirty="0">
                <a:ea typeface="ヒラギノ角ゴ Pro W3" charset="-128"/>
              </a:rPr>
              <a:t>Figure 22.4 </a:t>
            </a:r>
            <a:r>
              <a:rPr lang="en-US" altLang="en-US" sz="3200" dirty="0">
                <a:ea typeface="ヒラギノ角ゴ Pro W3" charset="-128"/>
              </a:rPr>
              <a:t>An exploded view of an overrunning alternator pulley showing all of the internal parts</a:t>
            </a:r>
            <a:endParaRPr lang="en-US" sz="3200" b="0" dirty="0"/>
          </a:p>
        </p:txBody>
      </p:sp>
      <p:pic>
        <p:nvPicPr>
          <p:cNvPr id="4098" name="Picture 2" descr="An illustration displays an overrunning alternator pulley which includes bearing, clutch, center hub, and other hu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1150" y="1832563"/>
            <a:ext cx="3800112" cy="4487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546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37243"/>
            <a:ext cx="8200841" cy="2154436"/>
          </a:xfrm>
        </p:spPr>
        <p:txBody>
          <a:bodyPr wrap="square">
            <a:spAutoFit/>
          </a:bodyPr>
          <a:lstStyle/>
          <a:p>
            <a:r>
              <a:rPr lang="en-IN" altLang="en-US" sz="2800" dirty="0">
                <a:ea typeface="ヒラギノ角ゴ Pro W3" charset="-128"/>
              </a:rPr>
              <a:t>Figure 22.5 </a:t>
            </a:r>
            <a:r>
              <a:rPr lang="en-US" altLang="en-US" sz="2800" dirty="0">
                <a:ea typeface="ヒラギノ角ゴ Pro W3" charset="-128"/>
              </a:rPr>
              <a:t>An overrunning alternator damper (</a:t>
            </a:r>
            <a:r>
              <a:rPr lang="en-US" altLang="en-US" sz="2800" spc="-450" dirty="0">
                <a:ea typeface="ヒラギノ角ゴ Pro W3" charset="-128"/>
              </a:rPr>
              <a:t>O A </a:t>
            </a:r>
            <a:r>
              <a:rPr lang="en-US" altLang="en-US" sz="2800" dirty="0">
                <a:ea typeface="ヒラギノ角ゴ Pro W3" charset="-128"/>
              </a:rPr>
              <a:t>D) is not a simple one-way clutch or a solid pulley, but instead is engineered to dampen noises and vibrations in the front accessory drive belt system</a:t>
            </a:r>
            <a:endParaRPr lang="en-US" sz="2800" b="0" dirty="0"/>
          </a:p>
        </p:txBody>
      </p:sp>
      <p:pic>
        <p:nvPicPr>
          <p:cNvPr id="5122" name="Picture 2" descr="The overrunning alternator damper contains C A p plug, bushing, shaft, torsion spring, carrier, clutch, thrust washer, thrust plate, ball bearing, pulley, and spa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7469" y="2504587"/>
            <a:ext cx="4567474" cy="3810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619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37243"/>
            <a:ext cx="8200841" cy="2154436"/>
          </a:xfrm>
        </p:spPr>
        <p:txBody>
          <a:bodyPr wrap="square">
            <a:spAutoFit/>
          </a:bodyPr>
          <a:lstStyle/>
          <a:p>
            <a:r>
              <a:rPr lang="en-IN" altLang="en-US" sz="2800" dirty="0">
                <a:ea typeface="ヒラギノ角ゴ Pro W3" charset="-128"/>
              </a:rPr>
              <a:t>Figure 22.6 </a:t>
            </a:r>
            <a:r>
              <a:rPr lang="en-US" altLang="en-US" sz="2800" dirty="0">
                <a:ea typeface="ヒラギノ角ゴ Pro W3" charset="-128"/>
              </a:rPr>
              <a:t>A cutaway of an alternator, showing the rotor and cooling fan that is used to force air through the unit to remove the heat created when it is charging the battery and supplying electrical power for the vehicle</a:t>
            </a:r>
            <a:endParaRPr lang="en-US" sz="2800" b="0" dirty="0"/>
          </a:p>
        </p:txBody>
      </p:sp>
      <p:pic>
        <p:nvPicPr>
          <p:cNvPr id="6146" name="Picture 2" descr="A photo displays a cutaway of an alternator. The cutaway contains rotor piles, internal cooling fan, front bearing, and drive pull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3679" y="2502477"/>
            <a:ext cx="4395054" cy="3811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337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304800"/>
            <a:ext cx="8200841" cy="1846659"/>
          </a:xfrm>
        </p:spPr>
        <p:txBody>
          <a:bodyPr wrap="square">
            <a:spAutoFit/>
          </a:bodyPr>
          <a:lstStyle/>
          <a:p>
            <a:r>
              <a:rPr lang="en-IN" altLang="en-US" sz="2400" dirty="0">
                <a:ea typeface="ヒラギノ角ゴ Pro W3" charset="-128"/>
              </a:rPr>
              <a:t>Figure 22.7 Rotor assembly of a typical alternator. Current through the slip rings causes the “fingers” of the rotor to become alternating north and south magnetic poles. As the rotor revolves, these magnetic lines of force induce a current in the stator windings</a:t>
            </a:r>
            <a:endParaRPr lang="en-US" sz="2400" b="0" dirty="0"/>
          </a:p>
        </p:txBody>
      </p:sp>
      <p:pic>
        <p:nvPicPr>
          <p:cNvPr id="7170" name="Picture 2" descr="The stator contains rotor assembly in the center of the shaft. The rotor assembly contains rotor windings (Alternator field) producing magnetic lines of force around it. The shaft is enclosed with two slip rings on its right end with plus or minus sign.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7100" y="2247508"/>
            <a:ext cx="3589801" cy="405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006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304800" y="105489"/>
            <a:ext cx="8610600" cy="630942"/>
          </a:xfrm>
        </p:spPr>
        <p:txBody>
          <a:bodyPr/>
          <a:lstStyle/>
          <a:p>
            <a:r>
              <a:rPr lang="en-US" sz="3200" dirty="0"/>
              <a:t>Animation: Charging System</a:t>
            </a:r>
            <a:br>
              <a:rPr lang="en-US" sz="2400" dirty="0"/>
            </a:br>
            <a:r>
              <a:rPr lang="en-US" sz="900" dirty="0">
                <a:solidFill>
                  <a:schemeClr val="bg2"/>
                </a:solidFill>
              </a:rPr>
              <a:t>(The animation will automatically start in a few seconds) </a:t>
            </a:r>
            <a:endParaRPr lang="en-US" dirty="0"/>
          </a:p>
        </p:txBody>
      </p:sp>
      <p:sp>
        <p:nvSpPr>
          <p:cNvPr id="7" name="Rectangle 6">
            <a:extLst>
              <a:ext uri="{FF2B5EF4-FFF2-40B4-BE49-F238E27FC236}">
                <a16:creationId xmlns:a16="http://schemas.microsoft.com/office/drawing/2014/main" id="{B19F2E92-F101-4625-908C-C5BBCC2D020F}"/>
              </a:ext>
            </a:extLst>
          </p:cNvPr>
          <p:cNvSpPr/>
          <p:nvPr/>
        </p:nvSpPr>
        <p:spPr>
          <a:xfrm>
            <a:off x="1295400" y="1066800"/>
            <a:ext cx="3581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9" name="Rectangle 8">
            <a:extLst>
              <a:ext uri="{FF2B5EF4-FFF2-40B4-BE49-F238E27FC236}">
                <a16:creationId xmlns:a16="http://schemas.microsoft.com/office/drawing/2014/main" id="{8BC83429-477B-42F3-AC99-4FCC70C3CFB6}"/>
              </a:ext>
            </a:extLst>
          </p:cNvPr>
          <p:cNvSpPr/>
          <p:nvPr/>
        </p:nvSpPr>
        <p:spPr>
          <a:xfrm>
            <a:off x="1524000" y="1180011"/>
            <a:ext cx="3581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charging_system">
            <a:hlinkClick r:id="" action="ppaction://media"/>
            <a:extLst>
              <a:ext uri="{FF2B5EF4-FFF2-40B4-BE49-F238E27FC236}">
                <a16:creationId xmlns:a16="http://schemas.microsoft.com/office/drawing/2014/main" id="{5818B09B-BD38-4214-BFCD-128DDC4063D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0394" y="1066800"/>
            <a:ext cx="8805006" cy="4953000"/>
          </a:xfrm>
        </p:spPr>
      </p:pic>
    </p:spTree>
    <p:extLst>
      <p:ext uri="{BB962C8B-B14F-4D97-AF65-F5344CB8AC3E}">
        <p14:creationId xmlns:p14="http://schemas.microsoft.com/office/powerpoint/2010/main" val="218014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1_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3.xml><?xml version="1.0" encoding="utf-8"?>
<a:theme xmlns:a="http://schemas.openxmlformats.org/drawingml/2006/main" name="2_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4.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TotalTime>
  <Words>885</Words>
  <Application>Microsoft Office PowerPoint</Application>
  <PresentationFormat>On-screen Show (4:3)</PresentationFormat>
  <Paragraphs>74</Paragraphs>
  <Slides>30</Slides>
  <Notes>24</Notes>
  <HiddenSlides>0</HiddenSlides>
  <MMClips>4</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30</vt:i4>
      </vt:variant>
    </vt:vector>
  </HeadingPairs>
  <TitlesOfParts>
    <vt:vector size="40" baseType="lpstr">
      <vt:lpstr>Arial</vt:lpstr>
      <vt:lpstr>Arial(Body)</vt:lpstr>
      <vt:lpstr>Noto Sans Symbols</vt:lpstr>
      <vt:lpstr>Open Sans</vt:lpstr>
      <vt:lpstr>Times New Roman</vt:lpstr>
      <vt:lpstr>Verdana</vt:lpstr>
      <vt:lpstr>Wingdings</vt:lpstr>
      <vt:lpstr>508 Lecture</vt:lpstr>
      <vt:lpstr>1_508 Lecture</vt:lpstr>
      <vt:lpstr>2_508 Lecture</vt:lpstr>
      <vt:lpstr>Automotive Electricity and Electronics</vt:lpstr>
      <vt:lpstr>Figure 22.1 A typical alternator on a Chevrolet V-8 engine that is driven by the accessory drive belt at the front of the engine</vt:lpstr>
      <vt:lpstr>Figure 22.2 The end frame toward the drive belt is called the drive-end housing and the rear section is called the slip-ring-end housing</vt:lpstr>
      <vt:lpstr>Figure 22.3 An O A P on a Chevrolet Corvette alternator</vt:lpstr>
      <vt:lpstr>Figure 22.4 An exploded view of an overrunning alternator pulley showing all of the internal parts</vt:lpstr>
      <vt:lpstr>Figure 22.5 An overrunning alternator damper (O A D) is not a simple one-way clutch or a solid pulley, but instead is engineered to dampen noises and vibrations in the front accessory drive belt system</vt:lpstr>
      <vt:lpstr>Figure 22.6 A cutaway of an alternator, showing the rotor and cooling fan that is used to force air through the unit to remove the heat created when it is charging the battery and supplying electrical power for the vehicle</vt:lpstr>
      <vt:lpstr>Figure 22.7 Rotor assembly of a typical alternator. Current through the slip rings causes the “fingers” of the rotor to become alternating north and south magnetic poles. As the rotor revolves, these magnetic lines of force induce a current in the stator windings</vt:lpstr>
      <vt:lpstr>Animation: Charging System (The animation will automatically start in a few seconds) </vt:lpstr>
      <vt:lpstr>Figure 22.8 An exploded view of a typical alternator showing all of its internal parts including the stator windings</vt:lpstr>
      <vt:lpstr>Figure 22.9 A rectifier usually includes six diodes in one assembly and is used to rectify A C voltage from the stator windings into D C voltage suitable for use by the battery and electrical devices in the vehicle</vt:lpstr>
      <vt:lpstr>Figure 22.10 Magnetic lines of force cutting across a conductor induce a voltage and current in the conductor</vt:lpstr>
      <vt:lpstr>Animation: DC Motor, Simple (The animation will automatically start in a few seconds) </vt:lpstr>
      <vt:lpstr>Figure 22.11 A sine wave (shaped like the letter S on its side) voltage curve is created by one revolution of a winding as it rotates in a magnetic field</vt:lpstr>
      <vt:lpstr>Figure 22.12 When three windings (A, B, and C) are present in a stator, the resulting current generation is represented by the three sine waves. The voltages are 120 degrees out of phase. The connection of the individual phases produces a three-phase alternating voltage</vt:lpstr>
      <vt:lpstr>Figure 22.13 Wye-connected stator winding</vt:lpstr>
      <vt:lpstr>Figure 22.14 As the magnetic field, created in the rotor, cuts across the windings of the stator, a current is induced. Notice that the current path includes passing through one positive (+) diode on the way to the battery and one negative () diode as a complete circuit is completed through the rectifier and stator. It is the flow of current through the diodes that converts the A C voltage produced in the stator windings to D C voltage available at the output terminal of the alternator</vt:lpstr>
      <vt:lpstr>Animation: WYE Stator Winding &amp; Diode (The animation will automatically start in a few seconds) </vt:lpstr>
      <vt:lpstr>Figure 22.15 Delta-connected stator winding</vt:lpstr>
      <vt:lpstr>Figure 22.16 A stator assembly with six, rather than the normal three, windings</vt:lpstr>
      <vt:lpstr>Figure 22.17 Typical voltage regulator range</vt:lpstr>
      <vt:lpstr>Figure 22.18 A typical electronic voltage regulator with the cover removed showing the circuits inside</vt:lpstr>
      <vt:lpstr>Figure 22.19 Typical General Motors S I-style alternator with an integral voltage regulator. Voltage present at terminal 2 is used to reverse bias the zener diode (D2) that controls T R2. The positive brush is fed by the ignition current (terminal 1) plus current from the diode trio</vt:lpstr>
      <vt:lpstr>Figure 22.20 A coolant-cooled alternator showing the hose connections where coolant from the engine flows through the rear frame of the alternator</vt:lpstr>
      <vt:lpstr>Figure 22.21 A Hall-effect current sensor attached to the positive battery cable is used as part of the E P M system</vt:lpstr>
      <vt:lpstr>Animation: Hall-Effect Sensor (The animation will automatically start in a few seconds) </vt:lpstr>
      <vt:lpstr>Figure 22.22 The amount of time current flowing through the field (rotor) determines the alternator output</vt:lpstr>
      <vt:lpstr>Video Links (Internet Access Required)</vt:lpstr>
      <vt:lpstr>Video Links (Internet Access Required)</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Electricity and Electronics, Sixth Edition, Chapter 22,  Charging System</dc:title>
  <dc:subject/>
  <dc:creator>James D. Halderman</dc:creator>
  <cp:keywords>Automotive </cp:keywords>
  <cp:lastModifiedBy>Glen Plants</cp:lastModifiedBy>
  <cp:revision>4708</cp:revision>
  <dcterms:created xsi:type="dcterms:W3CDTF">2014-07-14T20:04:21Z</dcterms:created>
  <dcterms:modified xsi:type="dcterms:W3CDTF">2020-12-30T17:14:28Z</dcterms:modified>
</cp:coreProperties>
</file>