
<file path=[Content_Types].xml><?xml version="1.0" encoding="utf-8"?>
<Types xmlns="http://schemas.openxmlformats.org/package/2006/content-types">
  <Default Extension="emf" ContentType="image/x-emf"/>
  <Default Extension="jpg" ContentType="image/jpeg"/>
  <Default Extension="mp4" ContentType="video/mp4"/>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 id="2147483683" r:id="rId3"/>
  </p:sldMasterIdLst>
  <p:notesMasterIdLst>
    <p:notesMasterId r:id="rId20"/>
  </p:notesMasterIdLst>
  <p:handoutMasterIdLst>
    <p:handoutMasterId r:id="rId21"/>
  </p:handoutMasterIdLst>
  <p:sldIdLst>
    <p:sldId id="1077" r:id="rId4"/>
    <p:sldId id="1041" r:id="rId5"/>
    <p:sldId id="1078" r:id="rId6"/>
    <p:sldId id="1079" r:id="rId7"/>
    <p:sldId id="1080" r:id="rId8"/>
    <p:sldId id="1081" r:id="rId9"/>
    <p:sldId id="1213" r:id="rId10"/>
    <p:sldId id="1082" r:id="rId11"/>
    <p:sldId id="1083" r:id="rId12"/>
    <p:sldId id="1214" r:id="rId13"/>
    <p:sldId id="1084" r:id="rId14"/>
    <p:sldId id="1085" r:id="rId15"/>
    <p:sldId id="1086" r:id="rId16"/>
    <p:sldId id="1087" r:id="rId17"/>
    <p:sldId id="1225" r:id="rId18"/>
    <p:sldId id="108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984">
          <p15:clr>
            <a:srgbClr val="A4A3A4"/>
          </p15:clr>
        </p15:guide>
        <p15:guide id="4" orient="horz" pos="384">
          <p15:clr>
            <a:srgbClr val="A4A3A4"/>
          </p15:clr>
        </p15:guide>
        <p15:guide id="5" orient="horz" pos="144">
          <p15:clr>
            <a:srgbClr val="A4A3A4"/>
          </p15:clr>
        </p15:guide>
        <p15:guide id="6" orient="horz" pos="912">
          <p15:clr>
            <a:srgbClr val="A4A3A4"/>
          </p15:clr>
        </p15:guide>
        <p15:guide id="7" orient="horz" pos="624">
          <p15:clr>
            <a:srgbClr val="A4A3A4"/>
          </p15:clr>
        </p15:guide>
        <p15:guide id="8" orient="horz" pos="1248">
          <p15:clr>
            <a:srgbClr val="A4A3A4"/>
          </p15:clr>
        </p15:guide>
        <p15:guide id="9" pos="288">
          <p15:clr>
            <a:srgbClr val="A4A3A4"/>
          </p15:clr>
        </p15:guide>
        <p15:guide id="10"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 id="2" name="Thamizharasan Dhanaseelan" initials="T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6374" autoAdjust="0"/>
  </p:normalViewPr>
  <p:slideViewPr>
    <p:cSldViewPr>
      <p:cViewPr varScale="1">
        <p:scale>
          <a:sx n="114" d="100"/>
          <a:sy n="114" d="100"/>
        </p:scale>
        <p:origin x="1392" y="114"/>
      </p:cViewPr>
      <p:guideLst>
        <p:guide orient="horz" pos="2160"/>
        <p:guide pos="2880"/>
        <p:guide orient="horz" pos="3984"/>
        <p:guide orient="horz" pos="384"/>
        <p:guide orient="horz" pos="144"/>
        <p:guide orient="horz" pos="912"/>
        <p:guide orient="horz" pos="624"/>
        <p:guide orient="horz" pos="1248"/>
        <p:guide pos="288"/>
        <p:guide pos="5472"/>
      </p:guideLst>
    </p:cSldViewPr>
  </p:slideViewPr>
  <p:outlineViewPr>
    <p:cViewPr>
      <p:scale>
        <a:sx n="25" d="100"/>
        <a:sy n="25"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12/30/2020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12/30/2020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Math 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125276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3021074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1641435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3475266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4274461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1134255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3982047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2057853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616102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4138056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3046453"/>
            <a:ext cx="7772400" cy="553998"/>
          </a:xfrm>
        </p:spPr>
        <p:txBody>
          <a:bodyPr anchor="b">
            <a:sp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276999"/>
          </a:xfrm>
        </p:spPr>
        <p:txBody>
          <a:bodyPr>
            <a:sp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12/30/2020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TextBox 8"/>
          <p:cNvSpPr txBox="1"/>
          <p:nvPr userDrawn="1"/>
        </p:nvSpPr>
        <p:spPr>
          <a:xfrm>
            <a:off x="1533525" y="6374626"/>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2021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12/30/2020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3790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077231"/>
            <a:ext cx="7772400" cy="523220"/>
          </a:xfrm>
        </p:spPr>
        <p:txBody>
          <a:bodyPr anchor="b">
            <a:sp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12/30/2020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12/30/2020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12/30/2020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7" name="TextBox 6"/>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2020, 2016, 2012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98_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604794"/>
            <a:ext cx="8229600" cy="707856"/>
          </a:xfrm>
          <a:prstGeom prst="rect">
            <a:avLst/>
          </a:prstGeom>
          <a:noFill/>
          <a:ln>
            <a:noFill/>
          </a:ln>
        </p:spPr>
        <p:txBody>
          <a:bodyPr lIns="91425" tIns="91425" rIns="91425" bIns="91425" anchor="b" anchorCtr="0">
            <a:spAutoFit/>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9" name="Shape 49"/>
          <p:cNvSpPr txBox="1">
            <a:spLocks noGrp="1"/>
          </p:cNvSpPr>
          <p:nvPr>
            <p:ph type="body" idx="1"/>
          </p:nvPr>
        </p:nvSpPr>
        <p:spPr>
          <a:xfrm>
            <a:off x="457200" y="1600200"/>
            <a:ext cx="8229600" cy="430857"/>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mj-lt"/>
                <a:ea typeface="Arial(Body)"/>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0" name="Shape 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latin typeface="Arial(Body)"/>
              </a:defRPr>
            </a:lvl1p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spTree>
    <p:extLst>
      <p:ext uri="{BB962C8B-B14F-4D97-AF65-F5344CB8AC3E}">
        <p14:creationId xmlns:p14="http://schemas.microsoft.com/office/powerpoint/2010/main" val="2526235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Content Placeholder 16"/>
          <p:cNvSpPr>
            <a:spLocks noGrp="1"/>
          </p:cNvSpPr>
          <p:nvPr>
            <p:ph sz="quarter" idx="19" hasCustomPrompt="1"/>
          </p:nvPr>
        </p:nvSpPr>
        <p:spPr>
          <a:xfrm>
            <a:off x="2896524" y="6426000"/>
            <a:ext cx="5943600" cy="184666"/>
          </a:xfrm>
          <a:prstGeom prst="rect">
            <a:avLst/>
          </a:prstGeom>
        </p:spPr>
        <p:txBody>
          <a:bodyPr wrap="square" lIns="0" tIns="0" rIns="0" bIns="0">
            <a:spAutoFit/>
          </a:bodyPr>
          <a:lstStyle>
            <a:lvl1pPr marL="0" indent="0" eaLnBrk="1" fontAlgn="auto" hangingPunct="1">
              <a:spcBef>
                <a:spcPts val="0"/>
              </a:spcBef>
              <a:spcAft>
                <a:spcPts val="0"/>
              </a:spcAft>
              <a:buNone/>
              <a:defRPr sz="1200">
                <a:latin typeface="Verdana" panose="020B0604030504040204" pitchFamily="34" charset="0"/>
                <a:ea typeface="Verdana" panose="020B0604030504040204" pitchFamily="34" charset="0"/>
                <a:cs typeface="Verdana" panose="020B0604030504040204" pitchFamily="34" charset="0"/>
              </a:defRPr>
            </a:lvl1pPr>
            <a:lvl2pPr marL="457200" indent="0">
              <a:buNone/>
              <a:defRPr sz="12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2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2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200">
                <a:latin typeface="Verdana" panose="020B0604030504040204" pitchFamily="34" charset="0"/>
                <a:ea typeface="Verdana" panose="020B0604030504040204" pitchFamily="34" charset="0"/>
                <a:cs typeface="Verdana" panose="020B0604030504040204" pitchFamily="34" charset="0"/>
              </a:defRPr>
            </a:lvl5pPr>
          </a:lstStyle>
          <a:p>
            <a:pPr eaLnBrk="1" fontAlgn="auto" hangingPunct="1">
              <a:spcBef>
                <a:spcPts val="0"/>
              </a:spcBef>
              <a:spcAft>
                <a:spcPts val="0"/>
              </a:spcAft>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2020, 2016, 2012</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1218748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12/30/2020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TextBox 8"/>
          <p:cNvSpPr txBox="1"/>
          <p:nvPr userDrawn="1"/>
        </p:nvSpPr>
        <p:spPr>
          <a:xfrm>
            <a:off x="2110703" y="6374626"/>
            <a:ext cx="6680872"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a:t>
            </a:r>
            <a:r>
              <a:rPr lang="en-IN" sz="1200" dirty="0">
                <a:latin typeface="Verdana" panose="020B0604030504040204" pitchFamily="34" charset="0"/>
                <a:ea typeface="Verdana" panose="020B0604030504040204" pitchFamily="34" charset="0"/>
                <a:cs typeface="Verdana" panose="020B0604030504040204" pitchFamily="34" charset="0"/>
              </a:rPr>
              <a:t>2020, 2010, 2007</a:t>
            </a:r>
            <a:r>
              <a:rPr 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1112967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12/30/2020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655843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12/30/2020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18774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12/30/2020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648189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12/30/2020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12/30/2020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410175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12/30/2020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1619250" y="6374626"/>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a:t>
            </a:r>
            <a:r>
              <a:rPr lang="en-IN" sz="1200" dirty="0">
                <a:latin typeface="Verdana" panose="020B0604030504040204" pitchFamily="34" charset="0"/>
                <a:ea typeface="Verdana" panose="020B0604030504040204" pitchFamily="34" charset="0"/>
                <a:cs typeface="Verdana" panose="020B0604030504040204" pitchFamily="34" charset="0"/>
              </a:rPr>
              <a:t>2020, 2010, 2007</a:t>
            </a:r>
            <a:r>
              <a:rPr 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570565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12/30/2020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78795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12/30/2020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999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12/30/2020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0258967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12/30/2020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5157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12/30/2020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5157198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12/30/2020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8578532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12/30/2020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7" name="TextBox 6"/>
          <p:cNvSpPr txBox="1"/>
          <p:nvPr userDrawn="1"/>
        </p:nvSpPr>
        <p:spPr>
          <a:xfrm>
            <a:off x="1619250" y="6374626"/>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a:t>
            </a:r>
            <a:r>
              <a:rPr lang="en-IN" sz="1200" dirty="0">
                <a:latin typeface="Verdana" panose="020B0604030504040204" pitchFamily="34" charset="0"/>
                <a:ea typeface="Verdana" panose="020B0604030504040204" pitchFamily="34" charset="0"/>
                <a:cs typeface="Verdana" panose="020B0604030504040204" pitchFamily="34" charset="0"/>
              </a:rPr>
              <a:t>2020, 2010, 2007</a:t>
            </a:r>
            <a:r>
              <a:rPr 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9387441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98_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Body)"/>
                <a:ea typeface="Arial(Body)"/>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0" name="Shape 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latin typeface="Arial(Body)"/>
              </a:defRPr>
            </a:lvl1p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spTree>
    <p:extLst>
      <p:ext uri="{BB962C8B-B14F-4D97-AF65-F5344CB8AC3E}">
        <p14:creationId xmlns:p14="http://schemas.microsoft.com/office/powerpoint/2010/main" val="2170516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2677656"/>
          </a:xfrm>
        </p:spPr>
        <p:txBody>
          <a:bodyPr>
            <a:spAutoFit/>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12/30/2020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Content Placeholder 16"/>
          <p:cNvSpPr>
            <a:spLocks noGrp="1"/>
          </p:cNvSpPr>
          <p:nvPr>
            <p:ph sz="quarter" idx="19" hasCustomPrompt="1"/>
          </p:nvPr>
        </p:nvSpPr>
        <p:spPr>
          <a:xfrm>
            <a:off x="2906049" y="6416475"/>
            <a:ext cx="5943600" cy="184666"/>
          </a:xfrm>
          <a:prstGeom prst="rect">
            <a:avLst/>
          </a:prstGeom>
        </p:spPr>
        <p:txBody>
          <a:bodyPr wrap="square" lIns="0" tIns="0" rIns="0" bIns="0">
            <a:spAutoFit/>
          </a:bodyPr>
          <a:lstStyle>
            <a:lvl1pPr marL="0" indent="0" eaLnBrk="1" fontAlgn="auto" hangingPunct="1">
              <a:spcBef>
                <a:spcPts val="0"/>
              </a:spcBef>
              <a:spcAft>
                <a:spcPts val="0"/>
              </a:spcAft>
              <a:buNone/>
              <a:defRPr sz="1200">
                <a:latin typeface="Verdana" panose="020B0604030504040204" pitchFamily="34" charset="0"/>
                <a:ea typeface="Verdana" panose="020B0604030504040204" pitchFamily="34" charset="0"/>
                <a:cs typeface="Verdana" panose="020B0604030504040204" pitchFamily="34" charset="0"/>
              </a:defRPr>
            </a:lvl1pPr>
            <a:lvl2pPr marL="457200" indent="0">
              <a:buNone/>
              <a:defRPr sz="12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2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2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200">
                <a:latin typeface="Verdana" panose="020B0604030504040204" pitchFamily="34" charset="0"/>
                <a:ea typeface="Verdana" panose="020B0604030504040204" pitchFamily="34" charset="0"/>
                <a:cs typeface="Verdana" panose="020B0604030504040204" pitchFamily="34" charset="0"/>
              </a:defRPr>
            </a:lvl5pPr>
          </a:lstStyle>
          <a:p>
            <a:pPr eaLnBrk="1" fontAlgn="auto" hangingPunct="1">
              <a:spcBef>
                <a:spcPts val="0"/>
              </a:spcBef>
              <a:spcAft>
                <a:spcPts val="0"/>
              </a:spcAft>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a:t>
            </a:r>
            <a:r>
              <a:rPr lang="en-IN" sz="1200" dirty="0">
                <a:latin typeface="Verdana" panose="020B0604030504040204" pitchFamily="34" charset="0"/>
                <a:ea typeface="Verdana" panose="020B0604030504040204" pitchFamily="34" charset="0"/>
                <a:cs typeface="Verdana" panose="020B0604030504040204" pitchFamily="34" charset="0"/>
              </a:rPr>
              <a:t>2020, 2010, 2007</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29024554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12/30/2020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TextBox 8"/>
          <p:cNvSpPr txBox="1"/>
          <p:nvPr userDrawn="1"/>
        </p:nvSpPr>
        <p:spPr>
          <a:xfrm>
            <a:off x="2110703" y="6374626"/>
            <a:ext cx="6680872"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a:t>
            </a:r>
            <a:r>
              <a:rPr lang="en-IN" sz="1200" dirty="0">
                <a:latin typeface="Verdana" panose="020B0604030504040204" pitchFamily="34" charset="0"/>
                <a:ea typeface="Verdana" panose="020B0604030504040204" pitchFamily="34" charset="0"/>
                <a:cs typeface="Verdana" panose="020B0604030504040204" pitchFamily="34" charset="0"/>
              </a:rPr>
              <a:t>2020, 2010, 2007</a:t>
            </a:r>
            <a:r>
              <a:rPr 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0957666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12/30/2020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5678913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12/30/2020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3384243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12/30/2020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2932291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12/30/2020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8243405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12/30/2020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1619250" y="6374626"/>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a:t>
            </a:r>
            <a:r>
              <a:rPr lang="en-IN" sz="1200" dirty="0">
                <a:latin typeface="Verdana" panose="020B0604030504040204" pitchFamily="34" charset="0"/>
                <a:ea typeface="Verdana" panose="020B0604030504040204" pitchFamily="34" charset="0"/>
                <a:cs typeface="Verdana" panose="020B0604030504040204" pitchFamily="34" charset="0"/>
              </a:rPr>
              <a:t>2020, 2010, 2007</a:t>
            </a:r>
            <a:r>
              <a:rPr 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5550539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12/30/2020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60033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12/30/2020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16238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12/30/2020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13465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12/30/2020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12/30/2020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2843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12/30/2020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4004142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12/30/2020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1285816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12/30/2020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7" name="TextBox 6"/>
          <p:cNvSpPr txBox="1"/>
          <p:nvPr userDrawn="1"/>
        </p:nvSpPr>
        <p:spPr>
          <a:xfrm>
            <a:off x="1619250" y="6374626"/>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a:t>
            </a:r>
            <a:r>
              <a:rPr lang="en-IN" sz="1200" dirty="0">
                <a:latin typeface="Verdana" panose="020B0604030504040204" pitchFamily="34" charset="0"/>
                <a:ea typeface="Verdana" panose="020B0604030504040204" pitchFamily="34" charset="0"/>
                <a:cs typeface="Verdana" panose="020B0604030504040204" pitchFamily="34" charset="0"/>
              </a:rPr>
              <a:t>2020, 2010, 2007</a:t>
            </a:r>
            <a:r>
              <a:rPr 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1052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98_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Body)"/>
                <a:ea typeface="Arial(Body)"/>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0" name="Shape 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latin typeface="Arial(Body)"/>
              </a:defRPr>
            </a:lvl1p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spTree>
    <p:extLst>
      <p:ext uri="{BB962C8B-B14F-4D97-AF65-F5344CB8AC3E}">
        <p14:creationId xmlns:p14="http://schemas.microsoft.com/office/powerpoint/2010/main" val="30973751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Content Placeholder 16"/>
          <p:cNvSpPr>
            <a:spLocks noGrp="1"/>
          </p:cNvSpPr>
          <p:nvPr>
            <p:ph sz="quarter" idx="19" hasCustomPrompt="1"/>
          </p:nvPr>
        </p:nvSpPr>
        <p:spPr>
          <a:xfrm>
            <a:off x="2906049" y="6416475"/>
            <a:ext cx="5943600" cy="184666"/>
          </a:xfrm>
          <a:prstGeom prst="rect">
            <a:avLst/>
          </a:prstGeom>
        </p:spPr>
        <p:txBody>
          <a:bodyPr wrap="square" lIns="0" tIns="0" rIns="0" bIns="0">
            <a:spAutoFit/>
          </a:bodyPr>
          <a:lstStyle>
            <a:lvl1pPr marL="0" indent="0" eaLnBrk="1" fontAlgn="auto" hangingPunct="1">
              <a:spcBef>
                <a:spcPts val="0"/>
              </a:spcBef>
              <a:spcAft>
                <a:spcPts val="0"/>
              </a:spcAft>
              <a:buNone/>
              <a:defRPr sz="1200">
                <a:latin typeface="Verdana" panose="020B0604030504040204" pitchFamily="34" charset="0"/>
                <a:ea typeface="Verdana" panose="020B0604030504040204" pitchFamily="34" charset="0"/>
                <a:cs typeface="Verdana" panose="020B0604030504040204" pitchFamily="34" charset="0"/>
              </a:defRPr>
            </a:lvl1pPr>
            <a:lvl2pPr marL="457200" indent="0">
              <a:buNone/>
              <a:defRPr sz="12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2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2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200">
                <a:latin typeface="Verdana" panose="020B0604030504040204" pitchFamily="34" charset="0"/>
                <a:ea typeface="Verdana" panose="020B0604030504040204" pitchFamily="34" charset="0"/>
                <a:cs typeface="Verdana" panose="020B0604030504040204" pitchFamily="34" charset="0"/>
              </a:defRPr>
            </a:lvl5pPr>
          </a:lstStyle>
          <a:p>
            <a:pPr eaLnBrk="1" fontAlgn="auto" hangingPunct="1">
              <a:spcBef>
                <a:spcPts val="0"/>
              </a:spcBef>
              <a:spcAft>
                <a:spcPts val="0"/>
              </a:spcAft>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a:t>
            </a:r>
            <a:r>
              <a:rPr lang="en-IN" sz="1200" dirty="0">
                <a:latin typeface="Verdana" panose="020B0604030504040204" pitchFamily="34" charset="0"/>
                <a:ea typeface="Verdana" panose="020B0604030504040204" pitchFamily="34" charset="0"/>
                <a:cs typeface="Verdana" panose="020B0604030504040204" pitchFamily="34" charset="0"/>
              </a:rPr>
              <a:t>2020, 2010, 2007</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1674931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p>
            <a:r>
              <a:rPr lang="en-US" dirty="0"/>
              <a:t>Click to edit Master title style</a:t>
            </a:r>
          </a:p>
        </p:txBody>
      </p:sp>
      <p:sp>
        <p:nvSpPr>
          <p:cNvPr id="3" name="Content Placeholder 2"/>
          <p:cNvSpPr>
            <a:spLocks noGrp="1"/>
          </p:cNvSpPr>
          <p:nvPr>
            <p:ph idx="1"/>
          </p:nvPr>
        </p:nvSpPr>
        <p:spPr/>
        <p:txBody>
          <a:bodyPr>
            <a:spAutoFit/>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12/30/2020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523220"/>
          </a:xfrm>
        </p:spPr>
        <p:txBody>
          <a:bodyPr anchor="t">
            <a:spAutoFit/>
          </a:bodyPr>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12/30/2020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2021, 2016, 2012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12/30/2020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12/30/2020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5967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12/30/2020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02139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emf"/><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emf"/><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58654"/>
            <a:ext cx="8229600" cy="553998"/>
          </a:xfrm>
          <a:prstGeom prst="rect">
            <a:avLst/>
          </a:prstGeom>
        </p:spPr>
        <p:txBody>
          <a:bodyPr vert="horz" lIns="0" tIns="0" rIns="0" bIns="0" rtlCol="0" anchor="b">
            <a:spAutoFit/>
          </a:bodyPr>
          <a:lstStyle/>
          <a:p>
            <a:r>
              <a:rPr lang="en-US" dirty="0"/>
              <a:t>Click to edit Master title style</a:t>
            </a:r>
          </a:p>
        </p:txBody>
      </p:sp>
      <p:sp>
        <p:nvSpPr>
          <p:cNvPr id="3" name="Text Placeholder 2"/>
          <p:cNvSpPr>
            <a:spLocks noGrp="1"/>
          </p:cNvSpPr>
          <p:nvPr>
            <p:ph type="body" idx="1"/>
          </p:nvPr>
        </p:nvSpPr>
        <p:spPr>
          <a:xfrm>
            <a:off x="457200" y="1600200"/>
            <a:ext cx="8229600" cy="2677656"/>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12/30/2020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p:nvSpPr>
        <p:spPr>
          <a:xfrm>
            <a:off x="1618114" y="6378267"/>
            <a:ext cx="7162800" cy="276999"/>
          </a:xfrm>
          <a:prstGeom prst="rect">
            <a:avLst/>
          </a:prstGeom>
          <a:noFill/>
        </p:spPr>
        <p:txBody>
          <a:bodyPr wrap="square" rtlCol="0">
            <a:spAutoFit/>
          </a:bodyPr>
          <a:lstStyle/>
          <a:p>
            <a:pPr marL="101600" algn="r"/>
            <a:r>
              <a:rPr lang="en-IN" altLang="en-US" sz="1200" dirty="0">
                <a:solidFill>
                  <a:schemeClr val="tx1"/>
                </a:solidFill>
                <a:latin typeface="Verdana"/>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2021</a:t>
            </a:r>
            <a:r>
              <a:rPr lang="en-IN" altLang="en-US" sz="1200" dirty="0">
                <a:solidFill>
                  <a:schemeClr val="tx1"/>
                </a:solidFill>
                <a:latin typeface="Verdana"/>
                <a:ea typeface="Verdana" panose="020B0604030504040204" pitchFamily="34" charset="0"/>
                <a:cs typeface="Verdana" panose="020B0604030504040204" pitchFamily="34" charset="0"/>
              </a:rPr>
              <a:t> Pearson Education, Inc. All Rights Reserved</a:t>
            </a:r>
          </a:p>
        </p:txBody>
      </p:sp>
      <p:pic>
        <p:nvPicPr>
          <p:cNvPr id="10" name="Picture 9" descr="Pearson Logo"/>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2" r:id="rId8"/>
    <p:sldLayoutId id="2147483661" r:id="rId9"/>
    <p:sldLayoutId id="2147483663" r:id="rId10"/>
    <p:sldLayoutId id="2147483651" r:id="rId11"/>
    <p:sldLayoutId id="2147483654" r:id="rId12"/>
    <p:sldLayoutId id="2147483655" r:id="rId13"/>
    <p:sldLayoutId id="2147483665" r:id="rId14"/>
    <p:sldLayoutId id="2147483666" r:id="rId15"/>
  </p:sldLayoutIdLst>
  <p:txStyles>
    <p:titleStyle>
      <a:lvl1pPr algn="l" defTabSz="914400" rtl="0" eaLnBrk="1" latinLnBrk="0" hangingPunct="1">
        <a:lnSpc>
          <a:spcPct val="100000"/>
        </a:lnSpc>
        <a:spcBef>
          <a:spcPct val="0"/>
        </a:spcBef>
        <a:buNone/>
        <a:defRPr sz="36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12/30/2020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p:nvSpPr>
        <p:spPr>
          <a:xfrm>
            <a:off x="1618114" y="6378267"/>
            <a:ext cx="7162800" cy="276999"/>
          </a:xfrm>
          <a:prstGeom prst="rect">
            <a:avLst/>
          </a:prstGeom>
          <a:noFill/>
        </p:spPr>
        <p:txBody>
          <a:bodyPr wrap="square" rtlCol="0">
            <a:spAutoFit/>
          </a:bodyPr>
          <a:lstStyle/>
          <a:p>
            <a:pPr marL="101600" algn="r"/>
            <a:r>
              <a:rPr lang="en-IN" altLang="en-US" sz="1200" dirty="0">
                <a:solidFill>
                  <a:schemeClr val="tx1"/>
                </a:solidFill>
                <a:latin typeface="Verdana"/>
                <a:ea typeface="Verdana" panose="020B0604030504040204" pitchFamily="34" charset="0"/>
                <a:cs typeface="Verdana" panose="020B0604030504040204" pitchFamily="34" charset="0"/>
              </a:rPr>
              <a:t>Copyright © </a:t>
            </a:r>
            <a:r>
              <a:rPr lang="en-IN" sz="1200" dirty="0">
                <a:latin typeface="Verdana" panose="020B0604030504040204" pitchFamily="34" charset="0"/>
                <a:ea typeface="Verdana" panose="020B0604030504040204" pitchFamily="34" charset="0"/>
                <a:cs typeface="Verdana" panose="020B0604030504040204" pitchFamily="34" charset="0"/>
              </a:rPr>
              <a:t>2020, 2010, 2007</a:t>
            </a:r>
            <a:r>
              <a:rPr lang="en-IN" altLang="en-US" sz="1200" dirty="0">
                <a:solidFill>
                  <a:schemeClr val="tx1"/>
                </a:solidFill>
                <a:latin typeface="Verdana"/>
                <a:ea typeface="Verdana" panose="020B0604030504040204" pitchFamily="34" charset="0"/>
                <a:cs typeface="Verdana" panose="020B0604030504040204" pitchFamily="34" charset="0"/>
              </a:rPr>
              <a:t> Pearson Education, Inc. All Rights Reserved</a:t>
            </a:r>
          </a:p>
        </p:txBody>
      </p:sp>
      <p:pic>
        <p:nvPicPr>
          <p:cNvPr id="10" name="Picture 9" descr="Pearson Logo"/>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54764469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12/30/2020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p:nvSpPr>
        <p:spPr>
          <a:xfrm>
            <a:off x="1618114" y="6378267"/>
            <a:ext cx="7162800" cy="276999"/>
          </a:xfrm>
          <a:prstGeom prst="rect">
            <a:avLst/>
          </a:prstGeom>
          <a:noFill/>
        </p:spPr>
        <p:txBody>
          <a:bodyPr wrap="square" rtlCol="0">
            <a:spAutoFit/>
          </a:bodyPr>
          <a:lstStyle/>
          <a:p>
            <a:pPr marL="101600" algn="r"/>
            <a:r>
              <a:rPr lang="en-IN" altLang="en-US" sz="1200" dirty="0">
                <a:solidFill>
                  <a:schemeClr val="tx1"/>
                </a:solidFill>
                <a:latin typeface="Verdana"/>
                <a:ea typeface="Verdana" panose="020B0604030504040204" pitchFamily="34" charset="0"/>
                <a:cs typeface="Verdana" panose="020B0604030504040204" pitchFamily="34" charset="0"/>
              </a:rPr>
              <a:t>Copyright © </a:t>
            </a:r>
            <a:r>
              <a:rPr lang="en-IN" sz="1200" dirty="0">
                <a:latin typeface="Verdana" panose="020B0604030504040204" pitchFamily="34" charset="0"/>
                <a:ea typeface="Verdana" panose="020B0604030504040204" pitchFamily="34" charset="0"/>
                <a:cs typeface="Verdana" panose="020B0604030504040204" pitchFamily="34" charset="0"/>
              </a:rPr>
              <a:t>2020, 2010, 2007</a:t>
            </a:r>
            <a:r>
              <a:rPr lang="en-IN" altLang="en-US" sz="1200" dirty="0">
                <a:solidFill>
                  <a:schemeClr val="tx1"/>
                </a:solidFill>
                <a:latin typeface="Verdana"/>
                <a:ea typeface="Verdana" panose="020B0604030504040204" pitchFamily="34" charset="0"/>
                <a:cs typeface="Verdana" panose="020B0604030504040204" pitchFamily="34" charset="0"/>
              </a:rPr>
              <a:t> Pearson Education, Inc. All Rights Reserved</a:t>
            </a:r>
          </a:p>
        </p:txBody>
      </p:sp>
      <p:pic>
        <p:nvPicPr>
          <p:cNvPr id="10" name="Picture 9" descr="Pearson Logo"/>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148220308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ZYH9dGl4gUE" TargetMode="External"/><Relationship Id="rId2" Type="http://schemas.openxmlformats.org/officeDocument/2006/relationships/hyperlink" Target="https://www.youtube.com/watch?v=QtPbSR-IYKk"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826" y="167752"/>
            <a:ext cx="8229600" cy="1107996"/>
          </a:xfrm>
        </p:spPr>
        <p:txBody>
          <a:bodyPr>
            <a:noAutofit/>
          </a:bodyPr>
          <a:lstStyle/>
          <a:p>
            <a:r>
              <a:rPr lang="en-IN" dirty="0"/>
              <a:t>Automotive Electricity and Electronics</a:t>
            </a:r>
            <a:endParaRPr lang="en-IN" dirty="0">
              <a:latin typeface="+mj-lt"/>
            </a:endParaRPr>
          </a:p>
        </p:txBody>
      </p:sp>
      <p:sp>
        <p:nvSpPr>
          <p:cNvPr id="3" name="Text Placeholder 2"/>
          <p:cNvSpPr>
            <a:spLocks noGrp="1"/>
          </p:cNvSpPr>
          <p:nvPr>
            <p:ph type="body" sz="quarter" idx="13"/>
          </p:nvPr>
        </p:nvSpPr>
        <p:spPr>
          <a:xfrm>
            <a:off x="457200" y="1382036"/>
            <a:ext cx="8229600" cy="317335"/>
          </a:xfrm>
        </p:spPr>
        <p:txBody>
          <a:bodyPr>
            <a:noAutofit/>
          </a:bodyPr>
          <a:lstStyle/>
          <a:p>
            <a:r>
              <a:rPr lang="en-US" dirty="0"/>
              <a:t>Sixth Edition</a:t>
            </a:r>
          </a:p>
        </p:txBody>
      </p:sp>
      <p:sp>
        <p:nvSpPr>
          <p:cNvPr id="10" name="Text Placeholder 1">
            <a:extLst>
              <a:ext uri="{FF2B5EF4-FFF2-40B4-BE49-F238E27FC236}">
                <a16:creationId xmlns:a16="http://schemas.microsoft.com/office/drawing/2014/main" id="{B90BF7CC-C13E-4975-9A72-17609AD86A49}"/>
              </a:ext>
            </a:extLst>
          </p:cNvPr>
          <p:cNvSpPr>
            <a:spLocks noGrp="1"/>
          </p:cNvSpPr>
          <p:nvPr>
            <p:ph type="body" sz="quarter" idx="13"/>
          </p:nvPr>
        </p:nvSpPr>
        <p:spPr>
          <a:xfrm>
            <a:off x="4572000" y="2821856"/>
            <a:ext cx="4114800" cy="492443"/>
          </a:xfrm>
        </p:spPr>
        <p:txBody>
          <a:bodyPr wrap="square">
            <a:noAutofit/>
          </a:bodyPr>
          <a:lstStyle/>
          <a:p>
            <a:r>
              <a:rPr lang="en-IN" altLang="en-US" sz="3200" dirty="0">
                <a:solidFill>
                  <a:schemeClr val="tx1"/>
                </a:solidFill>
                <a:latin typeface="+mj-lt"/>
                <a:ea typeface="Verdana" panose="020B0604030504040204" pitchFamily="34" charset="0"/>
                <a:cs typeface="Verdana" panose="020B0604030504040204" pitchFamily="34" charset="0"/>
              </a:rPr>
              <a:t>Chapter 13</a:t>
            </a:r>
          </a:p>
        </p:txBody>
      </p:sp>
      <p:sp>
        <p:nvSpPr>
          <p:cNvPr id="4" name="Text Placeholder 3"/>
          <p:cNvSpPr>
            <a:spLocks noGrp="1"/>
          </p:cNvSpPr>
          <p:nvPr>
            <p:ph type="body" sz="quarter" idx="14"/>
          </p:nvPr>
        </p:nvSpPr>
        <p:spPr>
          <a:xfrm>
            <a:off x="4569208" y="3581400"/>
            <a:ext cx="4117591" cy="307777"/>
          </a:xfrm>
        </p:spPr>
        <p:txBody>
          <a:bodyPr vert="horz" wrap="square" lIns="0" tIns="0" rIns="0" bIns="0" rtlCol="0" anchor="b">
            <a:noAutofit/>
          </a:bodyPr>
          <a:lstStyle/>
          <a:p>
            <a:r>
              <a:rPr lang="en-IN" sz="2000" dirty="0"/>
              <a:t>Capacitance and Capacitors</a:t>
            </a:r>
          </a:p>
        </p:txBody>
      </p:sp>
      <p:pic>
        <p:nvPicPr>
          <p:cNvPr id="8" name="Picture 7" descr="Front Cover: Automotive Electricity and Electronics, Sixth Edition by Halderman">
            <a:extLst>
              <a:ext uri="{FF2B5EF4-FFF2-40B4-BE49-F238E27FC236}">
                <a16:creationId xmlns:a16="http://schemas.microsoft.com/office/drawing/2014/main" id="{9F2A97DB-7F77-4D50-835E-AF5C42A43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40" y="1806627"/>
            <a:ext cx="3517451" cy="4502155"/>
          </a:xfrm>
          <a:prstGeom prst="rect">
            <a:avLst/>
          </a:prstGeom>
        </p:spPr>
      </p:pic>
      <p:sp>
        <p:nvSpPr>
          <p:cNvPr id="5" name="Text Placeholder 4"/>
          <p:cNvSpPr>
            <a:spLocks noGrp="1"/>
          </p:cNvSpPr>
          <p:nvPr>
            <p:ph type="body" sz="quarter" idx="15"/>
          </p:nvPr>
        </p:nvSpPr>
        <p:spPr>
          <a:xfrm>
            <a:off x="2659420" y="6427234"/>
            <a:ext cx="6028279" cy="184666"/>
          </a:xfrm>
        </p:spPr>
        <p:txBody>
          <a:bodyPr vert="horz" wrap="square" lIns="0" tIns="0" rIns="0" bIns="0" rtlCol="0">
            <a:spAutoFit/>
          </a:bodyPr>
          <a:lstStyle/>
          <a:p>
            <a:pPr algn="r"/>
            <a:r>
              <a:rPr lang="en-IN" sz="1200" dirty="0">
                <a:latin typeface="Verdana" panose="020B0604030504040204" pitchFamily="34" charset="0"/>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2021 </a:t>
            </a:r>
            <a:r>
              <a:rPr lang="en-IN" sz="120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035131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0958-AAF6-4181-A1AD-45620D635794}"/>
              </a:ext>
            </a:extLst>
          </p:cNvPr>
          <p:cNvSpPr>
            <a:spLocks noGrp="1"/>
          </p:cNvSpPr>
          <p:nvPr>
            <p:ph type="title"/>
          </p:nvPr>
        </p:nvSpPr>
        <p:spPr>
          <a:xfrm>
            <a:off x="304800" y="105489"/>
            <a:ext cx="8610600" cy="630942"/>
          </a:xfrm>
        </p:spPr>
        <p:txBody>
          <a:bodyPr/>
          <a:lstStyle/>
          <a:p>
            <a:r>
              <a:rPr lang="en-US" sz="3200" dirty="0"/>
              <a:t>Animation: Ignition System Distributor</a:t>
            </a:r>
            <a:br>
              <a:rPr lang="en-US" sz="2400" dirty="0"/>
            </a:br>
            <a:r>
              <a:rPr lang="en-US" sz="900" dirty="0">
                <a:solidFill>
                  <a:schemeClr val="bg2"/>
                </a:solidFill>
              </a:rPr>
              <a:t>(The animation will automatically start in a few seconds) </a:t>
            </a:r>
            <a:endParaRPr lang="en-US" dirty="0"/>
          </a:p>
        </p:txBody>
      </p:sp>
      <p:sp>
        <p:nvSpPr>
          <p:cNvPr id="7" name="Rectangle 6">
            <a:extLst>
              <a:ext uri="{FF2B5EF4-FFF2-40B4-BE49-F238E27FC236}">
                <a16:creationId xmlns:a16="http://schemas.microsoft.com/office/drawing/2014/main" id="{B19F2E92-F101-4625-908C-C5BBCC2D020F}"/>
              </a:ext>
            </a:extLst>
          </p:cNvPr>
          <p:cNvSpPr/>
          <p:nvPr/>
        </p:nvSpPr>
        <p:spPr>
          <a:xfrm>
            <a:off x="1295400" y="1066800"/>
            <a:ext cx="3581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9" name="Rectangle 8">
            <a:extLst>
              <a:ext uri="{FF2B5EF4-FFF2-40B4-BE49-F238E27FC236}">
                <a16:creationId xmlns:a16="http://schemas.microsoft.com/office/drawing/2014/main" id="{8BC83429-477B-42F3-AC99-4FCC70C3CFB6}"/>
              </a:ext>
            </a:extLst>
          </p:cNvPr>
          <p:cNvSpPr/>
          <p:nvPr/>
        </p:nvSpPr>
        <p:spPr>
          <a:xfrm>
            <a:off x="1524000" y="1180011"/>
            <a:ext cx="3581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5" name="Ignition_System_Distributor">
            <a:hlinkClick r:id="" action="ppaction://media"/>
            <a:extLst>
              <a:ext uri="{FF2B5EF4-FFF2-40B4-BE49-F238E27FC236}">
                <a16:creationId xmlns:a16="http://schemas.microsoft.com/office/drawing/2014/main" id="{203B2F10-73FA-429F-ACEF-DFED10C5BD89}"/>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66700" y="1066800"/>
            <a:ext cx="8610600" cy="4843642"/>
          </a:xfrm>
        </p:spPr>
      </p:pic>
    </p:spTree>
    <p:extLst>
      <p:ext uri="{BB962C8B-B14F-4D97-AF65-F5344CB8AC3E}">
        <p14:creationId xmlns:p14="http://schemas.microsoft.com/office/powerpoint/2010/main" val="319433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47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295835"/>
            <a:ext cx="8218476" cy="1846659"/>
          </a:xfrm>
        </p:spPr>
        <p:txBody>
          <a:bodyPr wrap="square">
            <a:noAutofit/>
          </a:bodyPr>
          <a:lstStyle/>
          <a:p>
            <a:r>
              <a:rPr lang="en-IN" sz="2400" dirty="0"/>
              <a:t>Figure 13.8 A capacitor blocks direct current (</a:t>
            </a:r>
            <a:r>
              <a:rPr lang="en-IN" sz="2400" kern="0" spc="-300" dirty="0"/>
              <a:t>D </a:t>
            </a:r>
            <a:r>
              <a:rPr lang="en-IN" sz="2400" dirty="0"/>
              <a:t>C), but passes alternating current (</a:t>
            </a:r>
            <a:r>
              <a:rPr lang="en-IN" sz="2400" kern="0" spc="-300" dirty="0"/>
              <a:t>A </a:t>
            </a:r>
            <a:r>
              <a:rPr lang="en-IN" sz="2400" dirty="0"/>
              <a:t>C). A capacitor makes a very good noise suppressor because most of the interference is </a:t>
            </a:r>
            <a:r>
              <a:rPr lang="en-IN" sz="2400" kern="0" spc="-300" dirty="0"/>
              <a:t>A </a:t>
            </a:r>
            <a:r>
              <a:rPr lang="en-IN" sz="2400" dirty="0"/>
              <a:t>C, and the capacitor conducts this </a:t>
            </a:r>
            <a:r>
              <a:rPr lang="en-IN" sz="2400" kern="0" spc="-300" dirty="0"/>
              <a:t>A </a:t>
            </a:r>
            <a:r>
              <a:rPr lang="en-IN" sz="2400" dirty="0"/>
              <a:t>C to ground before it can reach the radio or amplifier</a:t>
            </a:r>
            <a:endParaRPr lang="en-US" sz="2400" dirty="0"/>
          </a:p>
        </p:txBody>
      </p:sp>
      <p:pic>
        <p:nvPicPr>
          <p:cNvPr id="4" name="Picture 3" descr="An illustration shows current and interference from 12-volt battery or alternator. With capacitor and amplifier/radio connected in parallel, the interference flows through capacitor while current flows through amplifier/radio.">
            <a:extLst>
              <a:ext uri="{FF2B5EF4-FFF2-40B4-BE49-F238E27FC236}">
                <a16:creationId xmlns:a16="http://schemas.microsoft.com/office/drawing/2014/main" id="{9BC59C21-89D1-434F-9BB2-0FAE0360ED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938" y="2351764"/>
            <a:ext cx="7236124" cy="2968297"/>
          </a:xfrm>
          <a:prstGeom prst="rect">
            <a:avLst/>
          </a:prstGeom>
        </p:spPr>
      </p:pic>
    </p:spTree>
    <p:extLst>
      <p:ext uri="{BB962C8B-B14F-4D97-AF65-F5344CB8AC3E}">
        <p14:creationId xmlns:p14="http://schemas.microsoft.com/office/powerpoint/2010/main" val="3967816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147917"/>
            <a:ext cx="8218476" cy="1107996"/>
          </a:xfrm>
        </p:spPr>
        <p:txBody>
          <a:bodyPr wrap="square">
            <a:noAutofit/>
          </a:bodyPr>
          <a:lstStyle/>
          <a:p>
            <a:r>
              <a:rPr lang="en-IN" dirty="0"/>
              <a:t>Figure 13.9 A 1 farad capacitor used to boost the power to large speakers</a:t>
            </a:r>
            <a:endParaRPr lang="en-US" dirty="0"/>
          </a:p>
        </p:txBody>
      </p:sp>
      <p:pic>
        <p:nvPicPr>
          <p:cNvPr id="5" name="Picture 4" descr="A photo shows a cylindrical capacitor connected to a large speaker of a vehicle.">
            <a:extLst>
              <a:ext uri="{FF2B5EF4-FFF2-40B4-BE49-F238E27FC236}">
                <a16:creationId xmlns:a16="http://schemas.microsoft.com/office/drawing/2014/main" id="{67D40C5E-F146-40EB-B267-17350FE3A6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5218" y="1459654"/>
            <a:ext cx="6233564" cy="4672206"/>
          </a:xfrm>
          <a:prstGeom prst="rect">
            <a:avLst/>
          </a:prstGeom>
        </p:spPr>
      </p:pic>
    </p:spTree>
    <p:extLst>
      <p:ext uri="{BB962C8B-B14F-4D97-AF65-F5344CB8AC3E}">
        <p14:creationId xmlns:p14="http://schemas.microsoft.com/office/powerpoint/2010/main" val="333886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147917"/>
            <a:ext cx="8218476" cy="1107996"/>
          </a:xfrm>
        </p:spPr>
        <p:txBody>
          <a:bodyPr wrap="square">
            <a:noAutofit/>
          </a:bodyPr>
          <a:lstStyle/>
          <a:p>
            <a:r>
              <a:rPr lang="en-IN" dirty="0"/>
              <a:t>Figure 13.10 Capacitors in parallel effectively increase the capacitance</a:t>
            </a:r>
            <a:endParaRPr lang="en-US" dirty="0"/>
          </a:p>
        </p:txBody>
      </p:sp>
      <p:pic>
        <p:nvPicPr>
          <p:cNvPr id="4" name="Picture 3" descr="An illustration shows a battery connected to 3 capacitors in parallel.">
            <a:extLst>
              <a:ext uri="{FF2B5EF4-FFF2-40B4-BE49-F238E27FC236}">
                <a16:creationId xmlns:a16="http://schemas.microsoft.com/office/drawing/2014/main" id="{7CD6E72E-F5C0-456B-8BE2-B49593683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36" y="1636060"/>
            <a:ext cx="7665729" cy="2864653"/>
          </a:xfrm>
          <a:prstGeom prst="rect">
            <a:avLst/>
          </a:prstGeom>
        </p:spPr>
      </p:pic>
    </p:spTree>
    <p:extLst>
      <p:ext uri="{BB962C8B-B14F-4D97-AF65-F5344CB8AC3E}">
        <p14:creationId xmlns:p14="http://schemas.microsoft.com/office/powerpoint/2010/main" val="3968459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147917"/>
            <a:ext cx="8218476" cy="1107996"/>
          </a:xfrm>
        </p:spPr>
        <p:txBody>
          <a:bodyPr wrap="square">
            <a:noAutofit/>
          </a:bodyPr>
          <a:lstStyle/>
          <a:p>
            <a:r>
              <a:rPr lang="en-IN" dirty="0"/>
              <a:t>Figure 13.11 Capacitors in series decrease the capacitance</a:t>
            </a:r>
            <a:endParaRPr lang="en-US" dirty="0"/>
          </a:p>
        </p:txBody>
      </p:sp>
      <p:pic>
        <p:nvPicPr>
          <p:cNvPr id="7" name="Picture 6" descr="An illustration shows a battery connected to 3 capacitors in series.">
            <a:extLst>
              <a:ext uri="{FF2B5EF4-FFF2-40B4-BE49-F238E27FC236}">
                <a16:creationId xmlns:a16="http://schemas.microsoft.com/office/drawing/2014/main" id="{799C780F-8087-40FE-A08C-06D8440E64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799" y="1600200"/>
            <a:ext cx="7708402" cy="3000924"/>
          </a:xfrm>
          <a:prstGeom prst="rect">
            <a:avLst/>
          </a:prstGeom>
        </p:spPr>
      </p:pic>
    </p:spTree>
    <p:extLst>
      <p:ext uri="{BB962C8B-B14F-4D97-AF65-F5344CB8AC3E}">
        <p14:creationId xmlns:p14="http://schemas.microsoft.com/office/powerpoint/2010/main" val="2893734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a:xfrm>
            <a:off x="533400" y="334089"/>
            <a:ext cx="6172200" cy="492443"/>
          </a:xfrm>
        </p:spPr>
        <p:txBody>
          <a:bodyPr/>
          <a:lstStyle/>
          <a:p>
            <a:r>
              <a:rPr lang="en-US" sz="3200" dirty="0"/>
              <a:t>Video Links </a:t>
            </a:r>
            <a:r>
              <a:rPr lang="en-US" sz="12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a:xfrm>
            <a:off x="914400" y="1066800"/>
            <a:ext cx="7543800" cy="807913"/>
          </a:xfrm>
        </p:spPr>
        <p:txBody>
          <a:bodyPr/>
          <a:lstStyle/>
          <a:p>
            <a:pPr algn="l" fontAlgn="base"/>
            <a:r>
              <a:rPr lang="en-US" sz="2000" i="0" u="none" strike="noStrike" dirty="0">
                <a:solidFill>
                  <a:srgbClr val="007FA3"/>
                </a:solidFill>
                <a:effectLst/>
                <a:latin typeface="Open Sans"/>
                <a:hlinkClick r:id="rId2">
                  <a:extLst>
                    <a:ext uri="{A12FA001-AC4F-418D-AE19-62706E023703}">
                      <ahyp:hlinkClr xmlns:ahyp="http://schemas.microsoft.com/office/drawing/2018/hyperlinkcolor" val="tx"/>
                    </a:ext>
                  </a:extLst>
                </a:hlinkClick>
              </a:rPr>
              <a:t>Basics of Capacitors (time 8:19)</a:t>
            </a:r>
            <a:endParaRPr lang="en-US" sz="2000" i="0" dirty="0">
              <a:solidFill>
                <a:srgbClr val="007FA3"/>
              </a:solidFill>
              <a:effectLst/>
              <a:latin typeface="Open Sans"/>
            </a:endParaRPr>
          </a:p>
          <a:p>
            <a:pPr algn="l" fontAlgn="base"/>
            <a:r>
              <a:rPr lang="en-US" sz="2000" i="0" u="none" strike="noStrike" dirty="0">
                <a:solidFill>
                  <a:srgbClr val="007FA3"/>
                </a:solidFill>
                <a:effectLst/>
                <a:latin typeface="Open Sans"/>
                <a:hlinkClick r:id="rId3">
                  <a:extLst>
                    <a:ext uri="{A12FA001-AC4F-418D-AE19-62706E023703}">
                      <ahyp:hlinkClr xmlns:ahyp="http://schemas.microsoft.com/office/drawing/2018/hyperlinkcolor" val="tx"/>
                    </a:ext>
                  </a:extLst>
                </a:hlinkClick>
              </a:rPr>
              <a:t>The Capacitor (time 8:00)</a:t>
            </a:r>
            <a:endParaRPr lang="en-US" sz="2000" i="0" dirty="0">
              <a:solidFill>
                <a:srgbClr val="007FA3"/>
              </a:solidFill>
              <a:effectLst/>
              <a:latin typeface="Open Sans"/>
            </a:endParaRPr>
          </a:p>
        </p:txBody>
      </p:sp>
    </p:spTree>
    <p:extLst>
      <p:ext uri="{BB962C8B-B14F-4D97-AF65-F5344CB8AC3E}">
        <p14:creationId xmlns:p14="http://schemas.microsoft.com/office/powerpoint/2010/main" val="2375658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0"/>
            <a:ext cx="8229600" cy="657225"/>
          </a:xfrm>
        </p:spPr>
        <p:txBody>
          <a:bodyPr lIns="0" tIns="0" rIns="0" bIns="0" anchor="ctr">
            <a:noAutofit/>
          </a:bodyPr>
          <a:lstStyle/>
          <a:p>
            <a:pPr>
              <a:spcBef>
                <a:spcPct val="0"/>
              </a:spcBef>
            </a:pPr>
            <a:r>
              <a:rPr lang="en-US" sz="3600" dirty="0">
                <a:latin typeface="+mj-lt"/>
                <a:ea typeface="+mj-ea"/>
                <a:cs typeface="Times New Roman" panose="02020603050405020304" pitchFamily="18" charset="0"/>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929" y="2121131"/>
            <a:ext cx="8132342" cy="2615738"/>
          </a:xfrm>
          <a:prstGeom prst="rect">
            <a:avLst/>
          </a:prstGeom>
        </p:spPr>
      </p:pic>
    </p:spTree>
    <p:extLst>
      <p:ext uri="{BB962C8B-B14F-4D97-AF65-F5344CB8AC3E}">
        <p14:creationId xmlns:p14="http://schemas.microsoft.com/office/powerpoint/2010/main" val="895899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201705"/>
            <a:ext cx="8218476" cy="984885"/>
          </a:xfrm>
        </p:spPr>
        <p:txBody>
          <a:bodyPr wrap="square">
            <a:spAutoFit/>
          </a:bodyPr>
          <a:lstStyle/>
          <a:p>
            <a:r>
              <a:rPr lang="en-IN" sz="3200" dirty="0"/>
              <a:t>Figure 13.1 A Leyden jar can be used to store an electrical charge</a:t>
            </a:r>
            <a:endParaRPr lang="en-US" sz="3200" dirty="0"/>
          </a:p>
        </p:txBody>
      </p:sp>
      <p:pic>
        <p:nvPicPr>
          <p:cNvPr id="5" name="Picture 4" descr="A metal rod is attached to the cap of jar. One end of a discharge rod touches the bottom covered half and other end is placed near the metal rod creating a spark in between discharge rod.">
            <a:extLst>
              <a:ext uri="{FF2B5EF4-FFF2-40B4-BE49-F238E27FC236}">
                <a16:creationId xmlns:a16="http://schemas.microsoft.com/office/drawing/2014/main" id="{8060FCAC-90A3-4BBC-9437-91671FB64F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8422" y="1387041"/>
            <a:ext cx="4747156" cy="4802294"/>
          </a:xfrm>
          <a:prstGeom prst="rect">
            <a:avLst/>
          </a:prstGeom>
        </p:spPr>
      </p:pic>
    </p:spTree>
    <p:extLst>
      <p:ext uri="{BB962C8B-B14F-4D97-AF65-F5344CB8AC3E}">
        <p14:creationId xmlns:p14="http://schemas.microsoft.com/office/powerpoint/2010/main" val="4114425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201706"/>
            <a:ext cx="8218476" cy="1477328"/>
          </a:xfrm>
        </p:spPr>
        <p:txBody>
          <a:bodyPr wrap="square">
            <a:spAutoFit/>
          </a:bodyPr>
          <a:lstStyle/>
          <a:p>
            <a:r>
              <a:rPr lang="en-IN" sz="3200" dirty="0"/>
              <a:t>Figure 13.2 This simple capacitor is made of two plates separated by an insulating material, called a dielectric</a:t>
            </a:r>
            <a:endParaRPr lang="en-US" sz="3200" dirty="0"/>
          </a:p>
        </p:txBody>
      </p:sp>
      <p:pic>
        <p:nvPicPr>
          <p:cNvPr id="4" name="Picture 3" descr="An illustration shows a simple capacitor with 2 plates connected to wires sandwiching a dielectric. Plate on the left side is charged positive and plate on the left charged negative.">
            <a:extLst>
              <a:ext uri="{FF2B5EF4-FFF2-40B4-BE49-F238E27FC236}">
                <a16:creationId xmlns:a16="http://schemas.microsoft.com/office/drawing/2014/main" id="{10B2DFF1-3D91-46A7-8527-4627A9DF1F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138" y="1983539"/>
            <a:ext cx="7313724" cy="4301723"/>
          </a:xfrm>
          <a:prstGeom prst="rect">
            <a:avLst/>
          </a:prstGeom>
        </p:spPr>
      </p:pic>
    </p:spTree>
    <p:extLst>
      <p:ext uri="{BB962C8B-B14F-4D97-AF65-F5344CB8AC3E}">
        <p14:creationId xmlns:p14="http://schemas.microsoft.com/office/powerpoint/2010/main" val="1789219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201706"/>
            <a:ext cx="8218476" cy="1477328"/>
          </a:xfrm>
        </p:spPr>
        <p:txBody>
          <a:bodyPr wrap="square">
            <a:spAutoFit/>
          </a:bodyPr>
          <a:lstStyle/>
          <a:p>
            <a:r>
              <a:rPr lang="en-IN" sz="3200" dirty="0"/>
              <a:t>Figure 13.3 As the capacitor is charging, the battery forces electrons through the circuit</a:t>
            </a:r>
            <a:endParaRPr lang="en-US" sz="3200" dirty="0"/>
          </a:p>
        </p:txBody>
      </p:sp>
      <p:pic>
        <p:nvPicPr>
          <p:cNvPr id="5" name="Picture 4" descr="The plate of the capacitor connected to positive of the battery is losing electrons and is positive and has a deficiency of electrons while the plate of the capacitor connected to negative of the battery is gaining electrons and is negative and has excess of electrons.">
            <a:extLst>
              <a:ext uri="{FF2B5EF4-FFF2-40B4-BE49-F238E27FC236}">
                <a16:creationId xmlns:a16="http://schemas.microsoft.com/office/drawing/2014/main" id="{CC93F6F7-2BD4-4612-B8F6-C03B78E01C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032" y="1978716"/>
            <a:ext cx="7243937" cy="3962430"/>
          </a:xfrm>
          <a:prstGeom prst="rect">
            <a:avLst/>
          </a:prstGeom>
        </p:spPr>
      </p:pic>
    </p:spTree>
    <p:extLst>
      <p:ext uri="{BB962C8B-B14F-4D97-AF65-F5344CB8AC3E}">
        <p14:creationId xmlns:p14="http://schemas.microsoft.com/office/powerpoint/2010/main" val="1862874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192742"/>
            <a:ext cx="8218476" cy="2462213"/>
          </a:xfrm>
        </p:spPr>
        <p:txBody>
          <a:bodyPr wrap="square">
            <a:spAutoFit/>
          </a:bodyPr>
          <a:lstStyle/>
          <a:p>
            <a:r>
              <a:rPr lang="en-IN" sz="3200" dirty="0"/>
              <a:t>Figure 13.4 When the capacitor is charged, there is equal voltage across the capacitor and the battery. An electrostatic field exists between the capacitor plates. No current flows in the circuit</a:t>
            </a:r>
            <a:endParaRPr lang="en-US" sz="3200" dirty="0"/>
          </a:p>
        </p:txBody>
      </p:sp>
      <p:pic>
        <p:nvPicPr>
          <p:cNvPr id="4" name="Picture 3" descr="An illustration shows a 12-volt battery connected to capacitor in series. It also shows electrostatic field between capacitor plates shown in the form of arrows from positive to negative plate.">
            <a:extLst>
              <a:ext uri="{FF2B5EF4-FFF2-40B4-BE49-F238E27FC236}">
                <a16:creationId xmlns:a16="http://schemas.microsoft.com/office/drawing/2014/main" id="{7826DC55-16F2-4430-B0AF-F70EC1A48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488" y="2859610"/>
            <a:ext cx="7083025" cy="2974571"/>
          </a:xfrm>
          <a:prstGeom prst="rect">
            <a:avLst/>
          </a:prstGeom>
        </p:spPr>
      </p:pic>
    </p:spTree>
    <p:extLst>
      <p:ext uri="{BB962C8B-B14F-4D97-AF65-F5344CB8AC3E}">
        <p14:creationId xmlns:p14="http://schemas.microsoft.com/office/powerpoint/2010/main" val="2975973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201706"/>
            <a:ext cx="8218476" cy="1477328"/>
          </a:xfrm>
        </p:spPr>
        <p:txBody>
          <a:bodyPr wrap="square">
            <a:noAutofit/>
          </a:bodyPr>
          <a:lstStyle/>
          <a:p>
            <a:r>
              <a:rPr lang="en-IN" sz="3200" dirty="0"/>
              <a:t>Figure 13.5 The capacitor is charged through one circuit (top) and discharged through another (bottom)</a:t>
            </a:r>
            <a:endParaRPr lang="en-US" sz="3200" dirty="0"/>
          </a:p>
        </p:txBody>
      </p:sp>
      <p:pic>
        <p:nvPicPr>
          <p:cNvPr id="5" name="Picture 4" descr="The illustration shows the following circuits:&#10;Capacitor charging circuit – Switch 1 is closed while switch 2 is open. Electrons flow through the battery, switch 1, resistor, and capacitor and charge the capacitor.&#10;Capacitor discharging circuit – Switch 1 is open while switch 2 is closed. Electrons flow through switch 2, capacitor, and resistor and discharge the capacitor.&#10;">
            <a:extLst>
              <a:ext uri="{FF2B5EF4-FFF2-40B4-BE49-F238E27FC236}">
                <a16:creationId xmlns:a16="http://schemas.microsoft.com/office/drawing/2014/main" id="{0D3FD367-7B62-4F2B-8063-A766FE551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129" y="1826276"/>
            <a:ext cx="5213743" cy="4484876"/>
          </a:xfrm>
          <a:prstGeom prst="rect">
            <a:avLst/>
          </a:prstGeom>
        </p:spPr>
      </p:pic>
    </p:spTree>
    <p:extLst>
      <p:ext uri="{BB962C8B-B14F-4D97-AF65-F5344CB8AC3E}">
        <p14:creationId xmlns:p14="http://schemas.microsoft.com/office/powerpoint/2010/main" val="409130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0958-AAF6-4181-A1AD-45620D635794}"/>
              </a:ext>
            </a:extLst>
          </p:cNvPr>
          <p:cNvSpPr>
            <a:spLocks noGrp="1"/>
          </p:cNvSpPr>
          <p:nvPr>
            <p:ph type="title"/>
          </p:nvPr>
        </p:nvSpPr>
        <p:spPr>
          <a:xfrm>
            <a:off x="304800" y="105489"/>
            <a:ext cx="8610600" cy="630942"/>
          </a:xfrm>
        </p:spPr>
        <p:txBody>
          <a:bodyPr/>
          <a:lstStyle/>
          <a:p>
            <a:r>
              <a:rPr lang="en-US" sz="3200" dirty="0"/>
              <a:t>Animation: Capacitor</a:t>
            </a:r>
            <a:br>
              <a:rPr lang="en-US" sz="2400" dirty="0"/>
            </a:br>
            <a:r>
              <a:rPr lang="en-US" sz="900" dirty="0">
                <a:solidFill>
                  <a:schemeClr val="bg2"/>
                </a:solidFill>
              </a:rPr>
              <a:t>(The animation will automatically start in a few seconds) </a:t>
            </a:r>
            <a:endParaRPr lang="en-US" dirty="0"/>
          </a:p>
        </p:txBody>
      </p:sp>
      <p:sp>
        <p:nvSpPr>
          <p:cNvPr id="7" name="Rectangle 6">
            <a:extLst>
              <a:ext uri="{FF2B5EF4-FFF2-40B4-BE49-F238E27FC236}">
                <a16:creationId xmlns:a16="http://schemas.microsoft.com/office/drawing/2014/main" id="{B19F2E92-F101-4625-908C-C5BBCC2D020F}"/>
              </a:ext>
            </a:extLst>
          </p:cNvPr>
          <p:cNvSpPr/>
          <p:nvPr/>
        </p:nvSpPr>
        <p:spPr>
          <a:xfrm>
            <a:off x="1295400" y="1066800"/>
            <a:ext cx="3581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9" name="Rectangle 8">
            <a:extLst>
              <a:ext uri="{FF2B5EF4-FFF2-40B4-BE49-F238E27FC236}">
                <a16:creationId xmlns:a16="http://schemas.microsoft.com/office/drawing/2014/main" id="{8BC83429-477B-42F3-AC99-4FCC70C3CFB6}"/>
              </a:ext>
            </a:extLst>
          </p:cNvPr>
          <p:cNvSpPr/>
          <p:nvPr/>
        </p:nvSpPr>
        <p:spPr>
          <a:xfrm>
            <a:off x="1524000" y="1180011"/>
            <a:ext cx="3581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5" name="Capacitor_A6_Chapter_46">
            <a:hlinkClick r:id="" action="ppaction://media"/>
            <a:extLst>
              <a:ext uri="{FF2B5EF4-FFF2-40B4-BE49-F238E27FC236}">
                <a16:creationId xmlns:a16="http://schemas.microsoft.com/office/drawing/2014/main" id="{0EF23FEF-7CB4-4534-BEDF-5D017B152473}"/>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04330" y="877389"/>
            <a:ext cx="8735339" cy="4913811"/>
          </a:xfrm>
        </p:spPr>
      </p:pic>
    </p:spTree>
    <p:extLst>
      <p:ext uri="{BB962C8B-B14F-4D97-AF65-F5344CB8AC3E}">
        <p14:creationId xmlns:p14="http://schemas.microsoft.com/office/powerpoint/2010/main" val="46002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17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201705"/>
            <a:ext cx="8218476" cy="1477328"/>
          </a:xfrm>
        </p:spPr>
        <p:txBody>
          <a:bodyPr wrap="square">
            <a:noAutofit/>
          </a:bodyPr>
          <a:lstStyle/>
          <a:p>
            <a:r>
              <a:rPr lang="en-IN" sz="3200" dirty="0"/>
              <a:t>Figure 13.6 Capacitor symbols as shown in electrical diagrams. The negative plate is often shown curved</a:t>
            </a:r>
            <a:endParaRPr lang="en-US" sz="3200" dirty="0"/>
          </a:p>
        </p:txBody>
      </p:sp>
      <p:pic>
        <p:nvPicPr>
          <p:cNvPr id="4" name="Picture 3" descr="Fixed capacitors:&#10;• The symbol on left shows 2 vertical straight parallel lines and the symbol on right shows a vertical straight line and a parabolic line.&#10;Variable capacitors:&#10;• The symbol on left shows 2 vertical straight parallel lines crossed with an arrow and the symbol on right shows a vertical straight line and a parabolic line crossed with an arrow.&#10;">
            <a:extLst>
              <a:ext uri="{FF2B5EF4-FFF2-40B4-BE49-F238E27FC236}">
                <a16:creationId xmlns:a16="http://schemas.microsoft.com/office/drawing/2014/main" id="{45F448A7-8C4F-46FA-BED0-FC959D0F0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003" y="1992476"/>
            <a:ext cx="7185995" cy="4170592"/>
          </a:xfrm>
          <a:prstGeom prst="rect">
            <a:avLst/>
          </a:prstGeom>
        </p:spPr>
      </p:pic>
    </p:spTree>
    <p:extLst>
      <p:ext uri="{BB962C8B-B14F-4D97-AF65-F5344CB8AC3E}">
        <p14:creationId xmlns:p14="http://schemas.microsoft.com/office/powerpoint/2010/main" val="3548308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201705"/>
            <a:ext cx="8218476" cy="1477328"/>
          </a:xfrm>
        </p:spPr>
        <p:txBody>
          <a:bodyPr wrap="square">
            <a:noAutofit/>
          </a:bodyPr>
          <a:lstStyle/>
          <a:p>
            <a:r>
              <a:rPr lang="en-IN" sz="3200" dirty="0"/>
              <a:t>Figure 13.7 A point-type distributor shown with the condenser from an old vehicle being tested on a distributor machine</a:t>
            </a:r>
            <a:endParaRPr lang="en-US" sz="3200" dirty="0"/>
          </a:p>
        </p:txBody>
      </p:sp>
      <p:pic>
        <p:nvPicPr>
          <p:cNvPr id="5" name="Picture 4" descr="A photo shows a distributer machine with a cam in centre and a cantilever shaped point placed near it. The point is connected to a drum shaped condenser with a wire.">
            <a:extLst>
              <a:ext uri="{FF2B5EF4-FFF2-40B4-BE49-F238E27FC236}">
                <a16:creationId xmlns:a16="http://schemas.microsoft.com/office/drawing/2014/main" id="{1E3F649C-A9E0-4550-BF12-440D8CBDB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244" y="1846904"/>
            <a:ext cx="5841512" cy="4391754"/>
          </a:xfrm>
          <a:prstGeom prst="rect">
            <a:avLst/>
          </a:prstGeom>
        </p:spPr>
      </p:pic>
    </p:spTree>
    <p:extLst>
      <p:ext uri="{BB962C8B-B14F-4D97-AF65-F5344CB8AC3E}">
        <p14:creationId xmlns:p14="http://schemas.microsoft.com/office/powerpoint/2010/main" val="2636075465"/>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1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TotalTime>
  <Words>351</Words>
  <Application>Microsoft Office PowerPoint</Application>
  <PresentationFormat>On-screen Show (4:3)</PresentationFormat>
  <Paragraphs>38</Paragraphs>
  <Slides>16</Slides>
  <Notes>13</Notes>
  <HiddenSlides>0</HiddenSlides>
  <MMClips>2</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16</vt:i4>
      </vt:variant>
    </vt:vector>
  </HeadingPairs>
  <TitlesOfParts>
    <vt:vector size="26" baseType="lpstr">
      <vt:lpstr>Arial</vt:lpstr>
      <vt:lpstr>Arial(Body)</vt:lpstr>
      <vt:lpstr>Noto Sans Symbols</vt:lpstr>
      <vt:lpstr>Open Sans</vt:lpstr>
      <vt:lpstr>Times New Roman</vt:lpstr>
      <vt:lpstr>Verdana</vt:lpstr>
      <vt:lpstr>Wingdings</vt:lpstr>
      <vt:lpstr>508 Lecture</vt:lpstr>
      <vt:lpstr>1_508 Lecture</vt:lpstr>
      <vt:lpstr>2_508 Lecture</vt:lpstr>
      <vt:lpstr>Automotive Electricity and Electronics</vt:lpstr>
      <vt:lpstr>Figure 13.1 A Leyden jar can be used to store an electrical charge</vt:lpstr>
      <vt:lpstr>Figure 13.2 This simple capacitor is made of two plates separated by an insulating material, called a dielectric</vt:lpstr>
      <vt:lpstr>Figure 13.3 As the capacitor is charging, the battery forces electrons through the circuit</vt:lpstr>
      <vt:lpstr>Figure 13.4 When the capacitor is charged, there is equal voltage across the capacitor and the battery. An electrostatic field exists between the capacitor plates. No current flows in the circuit</vt:lpstr>
      <vt:lpstr>Figure 13.5 The capacitor is charged through one circuit (top) and discharged through another (bottom)</vt:lpstr>
      <vt:lpstr>Animation: Capacitor (The animation will automatically start in a few seconds) </vt:lpstr>
      <vt:lpstr>Figure 13.6 Capacitor symbols as shown in electrical diagrams. The negative plate is often shown curved</vt:lpstr>
      <vt:lpstr>Figure 13.7 A point-type distributor shown with the condenser from an old vehicle being tested on a distributor machine</vt:lpstr>
      <vt:lpstr>Animation: Ignition System Distributor (The animation will automatically start in a few seconds) </vt:lpstr>
      <vt:lpstr>Figure 13.8 A capacitor blocks direct current (D C), but passes alternating current (A C). A capacitor makes a very good noise suppressor because most of the interference is A C, and the capacitor conducts this A C to ground before it can reach the radio or amplifier</vt:lpstr>
      <vt:lpstr>Figure 13.9 A 1 farad capacitor used to boost the power to large speakers</vt:lpstr>
      <vt:lpstr>Figure 13.10 Capacitors in parallel effectively increase the capacitance</vt:lpstr>
      <vt:lpstr>Figure 13.11 Capacitors in series decrease the capacitance</vt:lpstr>
      <vt:lpstr>Video Links (Internet Access Required)</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Electricity and Electronics, Sixth Edition, Chapter 13, Capacitance and Capacitors</dc:title>
  <dc:subject/>
  <dc:creator>James D. Halderman</dc:creator>
  <cp:keywords>Automotive</cp:keywords>
  <cp:lastModifiedBy>Glen Plants</cp:lastModifiedBy>
  <cp:revision>4846</cp:revision>
  <dcterms:created xsi:type="dcterms:W3CDTF">2014-07-14T20:04:21Z</dcterms:created>
  <dcterms:modified xsi:type="dcterms:W3CDTF">2020-12-30T13:16:41Z</dcterms:modified>
</cp:coreProperties>
</file>