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76" r:id="rId2"/>
    <p:sldId id="377" r:id="rId3"/>
    <p:sldId id="406" r:id="rId4"/>
    <p:sldId id="407" r:id="rId5"/>
    <p:sldId id="378" r:id="rId6"/>
    <p:sldId id="379" r:id="rId7"/>
    <p:sldId id="380" r:id="rId8"/>
    <p:sldId id="381" r:id="rId9"/>
    <p:sldId id="382" r:id="rId10"/>
    <p:sldId id="383" r:id="rId11"/>
    <p:sldId id="384" r:id="rId12"/>
    <p:sldId id="408" r:id="rId13"/>
    <p:sldId id="385" r:id="rId14"/>
    <p:sldId id="40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7" autoAdjust="0"/>
    <p:restoredTop sz="83248" autoAdjust="0"/>
  </p:normalViewPr>
  <p:slideViewPr>
    <p:cSldViewPr>
      <p:cViewPr varScale="1">
        <p:scale>
          <a:sx n="114" d="100"/>
          <a:sy n="114" d="100"/>
        </p:scale>
        <p:origin x="1548"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8/6/2020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8/6/2020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8/6/2020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8/6/2020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8/6/2020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8/6/2020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cLVQlUAJ6S4" TargetMode="External"/><Relationship Id="rId2" Type="http://schemas.openxmlformats.org/officeDocument/2006/relationships/hyperlink" Target="https://www.youtube.com/watch?v=cd10wif87Qk"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Transmissions and Transaxles</a:t>
            </a:r>
          </a:p>
        </p:txBody>
      </p:sp>
      <p:sp>
        <p:nvSpPr>
          <p:cNvPr id="3" name="Text Placeholder 2"/>
          <p:cNvSpPr>
            <a:spLocks noGrp="1"/>
          </p:cNvSpPr>
          <p:nvPr>
            <p:ph type="body" sz="quarter" idx="13"/>
          </p:nvPr>
        </p:nvSpPr>
        <p:spPr/>
        <p:txBody>
          <a:bodyPr/>
          <a:lstStyle/>
          <a:p>
            <a:r>
              <a:rPr lang="en-US" dirty="0"/>
              <a:t>Seventh Edition</a:t>
            </a:r>
          </a:p>
        </p:txBody>
      </p:sp>
      <p:sp>
        <p:nvSpPr>
          <p:cNvPr id="4" name="Text Placeholder 3"/>
          <p:cNvSpPr>
            <a:spLocks noGrp="1"/>
          </p:cNvSpPr>
          <p:nvPr>
            <p:ph type="body" sz="quarter" idx="14"/>
          </p:nvPr>
        </p:nvSpPr>
        <p:spPr/>
        <p:txBody>
          <a:bodyPr/>
          <a:lstStyle/>
          <a:p>
            <a:r>
              <a:rPr lang="en-US" dirty="0"/>
              <a:t>Chapter 12</a:t>
            </a:r>
          </a:p>
        </p:txBody>
      </p:sp>
      <p:sp>
        <p:nvSpPr>
          <p:cNvPr id="5" name="Text Placeholder 4"/>
          <p:cNvSpPr>
            <a:spLocks noGrp="1"/>
          </p:cNvSpPr>
          <p:nvPr>
            <p:ph type="body" sz="quarter" idx="15"/>
          </p:nvPr>
        </p:nvSpPr>
        <p:spPr>
          <a:xfrm>
            <a:off x="5029200" y="3200400"/>
            <a:ext cx="4114800" cy="2925763"/>
          </a:xfrm>
        </p:spPr>
        <p:txBody>
          <a:bodyPr/>
          <a:lstStyle/>
          <a:p>
            <a:r>
              <a:rPr lang="en-US" dirty="0"/>
              <a:t>Dual Clutch Automatic Transmissions/</a:t>
            </a:r>
            <a:br>
              <a:rPr lang="en-US" dirty="0"/>
            </a:br>
            <a:r>
              <a:rPr lang="en-US" dirty="0"/>
              <a:t>Transaxles</a:t>
            </a:r>
          </a:p>
        </p:txBody>
      </p:sp>
      <p:pic>
        <p:nvPicPr>
          <p:cNvPr id="8" name="Picture 7" descr="0134616790.jpg"/>
          <p:cNvPicPr>
            <a:picLocks noChangeAspect="1"/>
          </p:cNvPicPr>
          <p:nvPr/>
        </p:nvPicPr>
        <p:blipFill>
          <a:blip r:embed="rId2" cstate="print"/>
          <a:stretch>
            <a:fillRect/>
          </a:stretch>
        </p:blipFill>
        <p:spPr>
          <a:xfrm>
            <a:off x="457200" y="1450886"/>
            <a:ext cx="3840480" cy="49006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12–7</a:t>
            </a:r>
            <a:r>
              <a:rPr lang="en-US" dirty="0"/>
              <a:t> The shift forks are similar to those used in a manual transmission but are moved using hydraulic pistons.</a:t>
            </a:r>
          </a:p>
        </p:txBody>
      </p:sp>
      <p:pic>
        <p:nvPicPr>
          <p:cNvPr id="3" name="Picture 2" descr="6167912007.jpg"/>
          <p:cNvPicPr>
            <a:picLocks noChangeAspect="1"/>
          </p:cNvPicPr>
          <p:nvPr/>
        </p:nvPicPr>
        <p:blipFill>
          <a:blip r:embed="rId2" cstate="print"/>
          <a:stretch>
            <a:fillRect/>
          </a:stretch>
        </p:blipFill>
        <p:spPr>
          <a:xfrm>
            <a:off x="1691641" y="1543508"/>
            <a:ext cx="5760719" cy="46853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12–8</a:t>
            </a:r>
            <a:r>
              <a:rPr lang="en-US" dirty="0"/>
              <a:t> Fork position and shaft speed sensors are used as inputs to the TCM.</a:t>
            </a:r>
          </a:p>
        </p:txBody>
      </p:sp>
      <p:pic>
        <p:nvPicPr>
          <p:cNvPr id="3" name="Picture 2" descr="6167912008.jpg"/>
          <p:cNvPicPr>
            <a:picLocks noChangeAspect="1"/>
          </p:cNvPicPr>
          <p:nvPr/>
        </p:nvPicPr>
        <p:blipFill>
          <a:blip r:embed="rId2" cstate="print"/>
          <a:stretch>
            <a:fillRect/>
          </a:stretch>
        </p:blipFill>
        <p:spPr>
          <a:xfrm>
            <a:off x="1247851" y="1901952"/>
            <a:ext cx="6648298" cy="39684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400" dirty="0"/>
              <a:t>Animation: </a:t>
            </a:r>
            <a:br>
              <a:rPr lang="en-US" sz="2400" dirty="0"/>
            </a:br>
            <a:r>
              <a:rPr lang="en-US" sz="2400" dirty="0"/>
              <a:t>Dual Clutch Transmission Hydraulic &amp; Electronic Control</a:t>
            </a:r>
            <a:br>
              <a:rPr lang="en-US" dirty="0"/>
            </a:br>
            <a:r>
              <a:rPr lang="en-US" sz="1200" dirty="0">
                <a:solidFill>
                  <a:prstClr val="white"/>
                </a:solidFill>
              </a:rPr>
              <a:t>(The animation will automatically start in a few seconds)</a:t>
            </a:r>
            <a:endParaRPr lang="en-US" sz="1200" dirty="0"/>
          </a:p>
        </p:txBody>
      </p:sp>
      <p:pic>
        <p:nvPicPr>
          <p:cNvPr id="5" name="Dual_Clutch_Trans_hyd_electronic_control">
            <a:hlinkClick r:id="" action="ppaction://media"/>
            <a:extLst>
              <a:ext uri="{FF2B5EF4-FFF2-40B4-BE49-F238E27FC236}">
                <a16:creationId xmlns:a16="http://schemas.microsoft.com/office/drawing/2014/main" id="{65FFB5B4-8A26-44EF-BF9C-3EEC1CABEC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4519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12–9</a:t>
            </a:r>
            <a:r>
              <a:rPr lang="en-US" dirty="0"/>
              <a:t> The use of a factory or a factory-level aftermarket scan tool is often needed to diagnose the dual clutch transmission system.</a:t>
            </a:r>
          </a:p>
        </p:txBody>
      </p:sp>
      <p:pic>
        <p:nvPicPr>
          <p:cNvPr id="3" name="Picture 2" descr="6167912009.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lgn="l" fontAlgn="base"/>
            <a:r>
              <a:rPr lang="en-US" sz="1600" b="1" i="0" u="none" strike="noStrike" dirty="0">
                <a:solidFill>
                  <a:srgbClr val="0C71C3"/>
                </a:solidFill>
                <a:effectLst/>
                <a:latin typeface="Open Sans"/>
                <a:hlinkClick r:id="rId2"/>
              </a:rPr>
              <a:t>Dual clutch transmission (time 7:21)</a:t>
            </a:r>
            <a:endParaRPr lang="en-US" sz="1600" b="1" i="0" dirty="0">
              <a:solidFill>
                <a:srgbClr val="565656"/>
              </a:solidFill>
              <a:effectLst/>
              <a:latin typeface="Open Sans"/>
            </a:endParaRPr>
          </a:p>
          <a:p>
            <a:pPr algn="l" fontAlgn="base"/>
            <a:r>
              <a:rPr lang="en-US" sz="1600" b="1" i="0" u="none" strike="noStrike" dirty="0">
                <a:solidFill>
                  <a:srgbClr val="0C71C3"/>
                </a:solidFill>
                <a:effectLst/>
                <a:latin typeface="Open Sans"/>
                <a:hlinkClick r:id="rId3"/>
              </a:rPr>
              <a:t>ZF TTD transmission (time 3:11)</a:t>
            </a:r>
            <a:endParaRPr lang="en-US" sz="1600" b="1"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a:t>
            </a:r>
            <a:r>
              <a:rPr lang="en-US" dirty="0"/>
              <a:t> A dual clutch automatic uses the best features of an automatic transmission without the power loss of a torque converter.</a:t>
            </a:r>
          </a:p>
        </p:txBody>
      </p:sp>
      <p:pic>
        <p:nvPicPr>
          <p:cNvPr id="3" name="Picture 2" descr="6167912001.jpg"/>
          <p:cNvPicPr>
            <a:picLocks noChangeAspect="1"/>
          </p:cNvPicPr>
          <p:nvPr/>
        </p:nvPicPr>
        <p:blipFill>
          <a:blip r:embed="rId2" cstate="print"/>
          <a:stretch>
            <a:fillRect/>
          </a:stretch>
        </p:blipFill>
        <p:spPr>
          <a:xfrm>
            <a:off x="972923" y="2042769"/>
            <a:ext cx="7198155" cy="36868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7-Speed Dual Clutch Transmission</a:t>
            </a:r>
            <a:br>
              <a:rPr lang="en-US" dirty="0"/>
            </a:br>
            <a:r>
              <a:rPr lang="en-US" sz="1200" dirty="0">
                <a:solidFill>
                  <a:prstClr val="white"/>
                </a:solidFill>
              </a:rPr>
              <a:t>(The animation will automatically start in a few seconds)</a:t>
            </a:r>
            <a:endParaRPr lang="en-US" sz="1200" dirty="0"/>
          </a:p>
        </p:txBody>
      </p:sp>
      <p:pic>
        <p:nvPicPr>
          <p:cNvPr id="5" name="7_speed_dual_clutch_transmission">
            <a:hlinkClick r:id="" action="ppaction://media"/>
            <a:extLst>
              <a:ext uri="{FF2B5EF4-FFF2-40B4-BE49-F238E27FC236}">
                <a16:creationId xmlns:a16="http://schemas.microsoft.com/office/drawing/2014/main" id="{8513A10D-9E44-4DB4-B38C-B1CCADE72B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Dual Clutch Transaxle</a:t>
            </a:r>
            <a:br>
              <a:rPr lang="en-US" dirty="0"/>
            </a:br>
            <a:r>
              <a:rPr lang="en-US" sz="1200" dirty="0">
                <a:solidFill>
                  <a:prstClr val="white"/>
                </a:solidFill>
              </a:rPr>
              <a:t>(The animation will automatically start in a few seconds)</a:t>
            </a:r>
            <a:endParaRPr lang="en-US" sz="1200" dirty="0"/>
          </a:p>
        </p:txBody>
      </p:sp>
      <p:pic>
        <p:nvPicPr>
          <p:cNvPr id="5" name="dual_clutch_transaxle">
            <a:hlinkClick r:id="" action="ppaction://media"/>
            <a:extLst>
              <a:ext uri="{FF2B5EF4-FFF2-40B4-BE49-F238E27FC236}">
                <a16:creationId xmlns:a16="http://schemas.microsoft.com/office/drawing/2014/main" id="{C9FCEDAE-5C5C-48C9-9089-1AAE787182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592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12–2</a:t>
            </a:r>
            <a:r>
              <a:rPr lang="en-US" dirty="0"/>
              <a:t> Dual clutch automatic transaxles that use two dry clutches. The larger clutch drives the odd number gear ratios (first, third, and fifth) and the smaller clutch drives the even numbered gear ratios (second, fourth, and sixth).</a:t>
            </a:r>
          </a:p>
        </p:txBody>
      </p:sp>
      <p:pic>
        <p:nvPicPr>
          <p:cNvPr id="3" name="Picture 2" descr="6167912002.jpg"/>
          <p:cNvPicPr>
            <a:picLocks noChangeAspect="1"/>
          </p:cNvPicPr>
          <p:nvPr/>
        </p:nvPicPr>
        <p:blipFill>
          <a:blip r:embed="rId2" cstate="print"/>
          <a:stretch>
            <a:fillRect/>
          </a:stretch>
        </p:blipFill>
        <p:spPr>
          <a:xfrm>
            <a:off x="1691640" y="1938527"/>
            <a:ext cx="5760720" cy="38953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12–3</a:t>
            </a:r>
            <a:r>
              <a:rPr lang="en-US" dirty="0"/>
              <a:t> (a) A concentric (nested) clutch design, the assembly is shorter in length but taller in height. (b) A parallel clutch design is longer but has a smaller diameter drum assembly.</a:t>
            </a:r>
          </a:p>
        </p:txBody>
      </p:sp>
      <p:pic>
        <p:nvPicPr>
          <p:cNvPr id="3" name="Picture 2" descr="6167912003.jpg"/>
          <p:cNvPicPr>
            <a:picLocks noChangeAspect="1"/>
          </p:cNvPicPr>
          <p:nvPr/>
        </p:nvPicPr>
        <p:blipFill>
          <a:blip r:embed="rId2" cstate="print"/>
          <a:stretch>
            <a:fillRect/>
          </a:stretch>
        </p:blipFill>
        <p:spPr>
          <a:xfrm>
            <a:off x="99975" y="2209190"/>
            <a:ext cx="8944051" cy="33540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12–4</a:t>
            </a:r>
            <a:r>
              <a:rPr lang="en-US" dirty="0"/>
              <a:t> Notice the two concentric input shafts. Each shaft is </a:t>
            </a:r>
            <a:r>
              <a:rPr lang="en-US" dirty="0" err="1"/>
              <a:t>splined</a:t>
            </a:r>
            <a:r>
              <a:rPr lang="en-US" dirty="0"/>
              <a:t> to a clutch.</a:t>
            </a:r>
          </a:p>
        </p:txBody>
      </p:sp>
      <p:pic>
        <p:nvPicPr>
          <p:cNvPr id="3" name="Picture 2" descr="6167912004.jpg"/>
          <p:cNvPicPr>
            <a:picLocks noChangeAspect="1"/>
          </p:cNvPicPr>
          <p:nvPr/>
        </p:nvPicPr>
        <p:blipFill>
          <a:blip r:embed="rId2" cstate="print"/>
          <a:stretch>
            <a:fillRect/>
          </a:stretch>
        </p:blipFill>
        <p:spPr>
          <a:xfrm>
            <a:off x="1042416" y="1461211"/>
            <a:ext cx="7059168" cy="484997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12–5</a:t>
            </a:r>
            <a:r>
              <a:rPr lang="en-US" dirty="0"/>
              <a:t> First gear engaged using clutch 1 (C1) to transmit engine torque.</a:t>
            </a:r>
          </a:p>
        </p:txBody>
      </p:sp>
      <p:pic>
        <p:nvPicPr>
          <p:cNvPr id="3" name="Picture 2" descr="6167912005.jpg"/>
          <p:cNvPicPr>
            <a:picLocks noChangeAspect="1"/>
          </p:cNvPicPr>
          <p:nvPr/>
        </p:nvPicPr>
        <p:blipFill>
          <a:blip r:embed="rId2" cstate="print"/>
          <a:stretch>
            <a:fillRect/>
          </a:stretch>
        </p:blipFill>
        <p:spPr>
          <a:xfrm>
            <a:off x="2263445" y="1419758"/>
            <a:ext cx="4617110" cy="49328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12–6</a:t>
            </a:r>
            <a:r>
              <a:rPr lang="en-US" dirty="0"/>
              <a:t> Second gear engaged using clutch 2 (C2) to transmit engine torque.</a:t>
            </a:r>
          </a:p>
        </p:txBody>
      </p:sp>
      <p:pic>
        <p:nvPicPr>
          <p:cNvPr id="3" name="Picture 2" descr="6167912006.jpg"/>
          <p:cNvPicPr>
            <a:picLocks noChangeAspect="1"/>
          </p:cNvPicPr>
          <p:nvPr/>
        </p:nvPicPr>
        <p:blipFill>
          <a:blip r:embed="rId2" cstate="print"/>
          <a:stretch>
            <a:fillRect/>
          </a:stretch>
        </p:blipFill>
        <p:spPr>
          <a:xfrm>
            <a:off x="2327453" y="1436827"/>
            <a:ext cx="4489094" cy="4898746"/>
          </a:xfrm>
          <a:prstGeom prst="rect">
            <a:avLst/>
          </a:prstGeom>
        </p:spPr>
      </p:pic>
    </p:spTree>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4247</TotalTime>
  <Words>315</Words>
  <Application>Microsoft Office PowerPoint</Application>
  <PresentationFormat>On-screen Show (4:3)</PresentationFormat>
  <Paragraphs>19</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Open Sans</vt:lpstr>
      <vt:lpstr>Times New Roman</vt:lpstr>
      <vt:lpstr>Wingdings</vt:lpstr>
      <vt:lpstr>508 Lecture</vt:lpstr>
      <vt:lpstr>Automatic Transmissions and Transaxles</vt:lpstr>
      <vt:lpstr>FIGURE 12–1 A dual clutch automatic uses the best features of an automatic transmission without the power loss of a torque converter.</vt:lpstr>
      <vt:lpstr>Animation:  7-Speed Dual Clutch Transmission (The animation will automatically start in a few seconds)</vt:lpstr>
      <vt:lpstr>Animation: Dual Clutch Transaxle (The animation will automatically start in a few seconds)</vt:lpstr>
      <vt:lpstr>FIGURE 12–2 Dual clutch automatic transaxles that use two dry clutches. The larger clutch drives the odd number gear ratios (first, third, and fifth) and the smaller clutch drives the even numbered gear ratios (second, fourth, and sixth).</vt:lpstr>
      <vt:lpstr>FIGURE 12–3 (a) A concentric (nested) clutch design, the assembly is shorter in length but taller in height. (b) A parallel clutch design is longer but has a smaller diameter drum assembly.</vt:lpstr>
      <vt:lpstr>FIGURE 12–4 Notice the two concentric input shafts. Each shaft is splined to a clutch.</vt:lpstr>
      <vt:lpstr>FIGURE 12–5 First gear engaged using clutch 1 (C1) to transmit engine torque.</vt:lpstr>
      <vt:lpstr>FIGURE 12–6 Second gear engaged using clutch 2 (C2) to transmit engine torque.</vt:lpstr>
      <vt:lpstr>FIGURE 12–7 The shift forks are similar to those used in a manual transmission but are moved using hydraulic pistons.</vt:lpstr>
      <vt:lpstr>FIGURE 12–8 Fork position and shaft speed sensors are used as inputs to the TCM.</vt:lpstr>
      <vt:lpstr>Animation:  Dual Clutch Transmission Hydraulic &amp; Electronic Control (The animation will automatically start in a few seconds)</vt:lpstr>
      <vt:lpstr>FIGURE 12–9 The use of a factory or a factory-level aftermarket scan tool is often needed to diagnose the dual clutch transmission system.</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Dual Clutch Automatic Transmissions/Transaxles</dc:title>
  <dc:subject>Automatic Transmissions and Transaxles</dc:subject>
  <dc:creator>James D. Halderman</dc:creator>
  <cp:keywords>Automotive</cp:keywords>
  <cp:lastModifiedBy>Glen Plants</cp:lastModifiedBy>
  <cp:revision>210</cp:revision>
  <dcterms:created xsi:type="dcterms:W3CDTF">2014-07-14T20:04:21Z</dcterms:created>
  <dcterms:modified xsi:type="dcterms:W3CDTF">2020-08-06T12:45:05Z</dcterms:modified>
</cp:coreProperties>
</file>