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1149" r:id="rId2"/>
    <p:sldId id="1117" r:id="rId3"/>
    <p:sldId id="1118" r:id="rId4"/>
    <p:sldId id="1119" r:id="rId5"/>
    <p:sldId id="1120" r:id="rId6"/>
    <p:sldId id="1121" r:id="rId7"/>
    <p:sldId id="393" r:id="rId8"/>
    <p:sldId id="1122" r:id="rId9"/>
    <p:sldId id="1123" r:id="rId10"/>
    <p:sldId id="1124" r:id="rId11"/>
    <p:sldId id="1125" r:id="rId12"/>
    <p:sldId id="1150" r:id="rId13"/>
    <p:sldId id="1126" r:id="rId14"/>
    <p:sldId id="1127" r:id="rId15"/>
    <p:sldId id="1151" r:id="rId16"/>
    <p:sldId id="1152" r:id="rId17"/>
    <p:sldId id="1128" r:id="rId18"/>
    <p:sldId id="1129" r:id="rId19"/>
    <p:sldId id="1130" r:id="rId20"/>
    <p:sldId id="1131" r:id="rId21"/>
    <p:sldId id="1132" r:id="rId22"/>
    <p:sldId id="1133" r:id="rId23"/>
    <p:sldId id="1134" r:id="rId24"/>
    <p:sldId id="1135" r:id="rId25"/>
    <p:sldId id="1136" r:id="rId26"/>
    <p:sldId id="1137" r:id="rId27"/>
    <p:sldId id="1138" r:id="rId28"/>
    <p:sldId id="1139" r:id="rId29"/>
    <p:sldId id="1140" r:id="rId30"/>
    <p:sldId id="1141" r:id="rId31"/>
    <p:sldId id="1142" r:id="rId32"/>
    <p:sldId id="1143" r:id="rId33"/>
    <p:sldId id="1144" r:id="rId34"/>
    <p:sldId id="1145" r:id="rId35"/>
    <p:sldId id="1146" r:id="rId36"/>
    <p:sldId id="1147" r:id="rId37"/>
    <p:sldId id="1148" r:id="rId38"/>
    <p:sldId id="1096" r:id="rId39"/>
    <p:sldId id="107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816">
          <p15:clr>
            <a:srgbClr val="A4A3A4"/>
          </p15:clr>
        </p15:guide>
        <p15:guide id="4" orient="horz" pos="3984">
          <p15:clr>
            <a:srgbClr val="A4A3A4"/>
          </p15:clr>
        </p15:guide>
        <p15:guide id="5" orient="horz" pos="384">
          <p15:clr>
            <a:srgbClr val="A4A3A4"/>
          </p15:clr>
        </p15:guide>
        <p15:guide id="6" orient="horz" pos="144">
          <p15:clr>
            <a:srgbClr val="A4A3A4"/>
          </p15:clr>
        </p15:guide>
        <p15:guide id="7" orient="horz" pos="1056">
          <p15:clr>
            <a:srgbClr val="A4A3A4"/>
          </p15:clr>
        </p15:guide>
        <p15:guide id="8" pos="288">
          <p15:clr>
            <a:srgbClr val="A4A3A4"/>
          </p15:clr>
        </p15:guide>
        <p15:guide id="9"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32" autoAdjust="0"/>
    <p:restoredTop sz="91648" autoAdjust="0"/>
  </p:normalViewPr>
  <p:slideViewPr>
    <p:cSldViewPr>
      <p:cViewPr varScale="1">
        <p:scale>
          <a:sx n="114" d="100"/>
          <a:sy n="114" d="100"/>
        </p:scale>
        <p:origin x="1194" y="114"/>
      </p:cViewPr>
      <p:guideLst>
        <p:guide orient="horz" pos="2160"/>
        <p:guide pos="2880"/>
        <p:guide orient="horz" pos="816"/>
        <p:guide orient="horz" pos="3984"/>
        <p:guide orient="horz" pos="384"/>
        <p:guide orient="horz" pos="144"/>
        <p:guide orient="horz" pos="1056"/>
        <p:guide pos="288"/>
        <p:guide pos="5472"/>
      </p:guideLst>
    </p:cSldViewPr>
  </p:slideViewPr>
  <p:outlineViewPr>
    <p:cViewPr>
      <p:scale>
        <a:sx n="20" d="100"/>
        <a:sy n="20"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7/28/2020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7/28/2020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1468421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7/28/2020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TextBox 8"/>
          <p:cNvSpPr txBox="1"/>
          <p:nvPr userDrawn="1"/>
        </p:nvSpPr>
        <p:spPr>
          <a:xfrm>
            <a:off x="1533525" y="6374626"/>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2020, 2017, 2014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7/28/2020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3790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7/28/2020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7/28/2020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7/28/2020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7" name="TextBox 6"/>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98_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Body)"/>
                <a:ea typeface="Arial(Body)"/>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0" name="Shape 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latin typeface="Arial(Body)"/>
              </a:defRPr>
            </a:lvl1p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spTree>
    <p:extLst>
      <p:ext uri="{BB962C8B-B14F-4D97-AF65-F5344CB8AC3E}">
        <p14:creationId xmlns:p14="http://schemas.microsoft.com/office/powerpoint/2010/main" val="2526235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7/28/2020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14" name="Content Placeholder 16"/>
          <p:cNvSpPr>
            <a:spLocks noGrp="1"/>
          </p:cNvSpPr>
          <p:nvPr>
            <p:ph sz="quarter" idx="19" hasCustomPrompt="1"/>
          </p:nvPr>
        </p:nvSpPr>
        <p:spPr>
          <a:xfrm>
            <a:off x="2896524" y="6426000"/>
            <a:ext cx="5943600" cy="184666"/>
          </a:xfrm>
          <a:prstGeom prst="rect">
            <a:avLst/>
          </a:prstGeom>
        </p:spPr>
        <p:txBody>
          <a:bodyPr wrap="square" lIns="0" tIns="0" rIns="0" bIns="0">
            <a:spAutoFit/>
          </a:bodyPr>
          <a:lstStyle>
            <a:lvl1pPr marL="0" indent="0">
              <a:buNone/>
              <a:defRPr sz="1200">
                <a:latin typeface="Verdana" panose="020B0604030504040204" pitchFamily="34" charset="0"/>
                <a:ea typeface="Verdana" panose="020B0604030504040204" pitchFamily="34" charset="0"/>
                <a:cs typeface="Verdana" panose="020B0604030504040204" pitchFamily="34" charset="0"/>
              </a:defRPr>
            </a:lvl1pPr>
            <a:lvl2pPr marL="457200" indent="0">
              <a:buNone/>
              <a:defRPr sz="12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2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2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200">
                <a:latin typeface="Verdana" panose="020B0604030504040204" pitchFamily="34" charset="0"/>
                <a:ea typeface="Verdana" panose="020B0604030504040204" pitchFamily="34" charset="0"/>
                <a:cs typeface="Verdana" panose="020B0604030504040204" pitchFamily="34" charset="0"/>
              </a:defRPr>
            </a:lvl5pPr>
          </a:lstStyle>
          <a:p>
            <a:pPr eaLnBrk="1" fontAlgn="auto" hangingPunct="1">
              <a:spcBef>
                <a:spcPts val="0"/>
              </a:spcBef>
              <a:spcAft>
                <a:spcPts val="0"/>
              </a:spcAft>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1218748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7/28/2020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7/28/2020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7/28/2020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7/28/2020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7/28/2020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2019,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Pearson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7/28/2020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7/28/2020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5967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7/28/2020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02139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7/28/2020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618114" y="6378267"/>
            <a:ext cx="7162800" cy="276999"/>
          </a:xfrm>
          <a:prstGeom prst="rect">
            <a:avLst/>
          </a:prstGeom>
          <a:noFill/>
        </p:spPr>
        <p:txBody>
          <a:bodyPr wrap="square" rtlCol="0">
            <a:spAutoFit/>
          </a:bodyPr>
          <a:lstStyle/>
          <a:p>
            <a:pPr marL="101600" algn="r"/>
            <a:r>
              <a:rPr lang="en-IN" altLang="en-US" sz="1200" dirty="0">
                <a:solidFill>
                  <a:schemeClr val="tx1"/>
                </a:solidFill>
                <a:latin typeface="Verdana"/>
                <a:ea typeface="Verdana" panose="020B0604030504040204" pitchFamily="34" charset="0"/>
                <a:cs typeface="Verdana" panose="020B0604030504040204" pitchFamily="34" charset="0"/>
              </a:rPr>
              <a:t>Copyright © 2020 Pearson Education, Inc. All Rights Reserved</a:t>
            </a:r>
          </a:p>
        </p:txBody>
      </p:sp>
      <p:pic>
        <p:nvPicPr>
          <p:cNvPr id="10" name="Picture 9" descr="Pearson Logo"/>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2" r:id="rId8"/>
    <p:sldLayoutId id="2147483661" r:id="rId9"/>
    <p:sldLayoutId id="2147483663" r:id="rId10"/>
    <p:sldLayoutId id="2147483651" r:id="rId11"/>
    <p:sldLayoutId id="2147483654" r:id="rId12"/>
    <p:sldLayoutId id="2147483655" r:id="rId13"/>
    <p:sldLayoutId id="2147483665" r:id="rId14"/>
    <p:sldLayoutId id="2147483666" r:id="rId15"/>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4.mp4"/><Relationship Id="rId1" Type="http://schemas.microsoft.com/office/2007/relationships/media" Target="../media/media4.mp4"/><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M07K7hmq1Ww&amp;feature=youtu.be" TargetMode="External"/><Relationship Id="rId2" Type="http://schemas.openxmlformats.org/officeDocument/2006/relationships/hyperlink" Target="https://www.youtube.com/watch?v=95KdTDUY6lg" TargetMode="External"/><Relationship Id="rId1" Type="http://schemas.openxmlformats.org/officeDocument/2006/relationships/slideLayout" Target="../slideLayouts/slideLayout4.xml"/><Relationship Id="rId4" Type="http://schemas.openxmlformats.org/officeDocument/2006/relationships/hyperlink" Target="https://www.youtube.com/watch?v=h9-6dkjMmQ4"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500"/>
            <a:ext cx="8229600" cy="1107996"/>
          </a:xfrm>
        </p:spPr>
        <p:txBody>
          <a:bodyPr>
            <a:spAutoFit/>
          </a:bodyPr>
          <a:lstStyle/>
          <a:p>
            <a:r>
              <a:rPr lang="en-IN" sz="3600" dirty="0">
                <a:latin typeface="+mj-lt"/>
              </a:rPr>
              <a:t>Advanced Engine Performance Diagnosis</a:t>
            </a:r>
          </a:p>
        </p:txBody>
      </p:sp>
      <p:sp>
        <p:nvSpPr>
          <p:cNvPr id="3" name="Text Placeholder 2"/>
          <p:cNvSpPr>
            <a:spLocks noGrp="1"/>
          </p:cNvSpPr>
          <p:nvPr>
            <p:ph type="body" sz="quarter" idx="13"/>
          </p:nvPr>
        </p:nvSpPr>
        <p:spPr>
          <a:xfrm>
            <a:off x="457200" y="1382036"/>
            <a:ext cx="8229600" cy="317335"/>
          </a:xfrm>
        </p:spPr>
        <p:txBody>
          <a:bodyPr>
            <a:spAutoFit/>
          </a:bodyPr>
          <a:lstStyle/>
          <a:p>
            <a:r>
              <a:rPr lang="en-US" dirty="0"/>
              <a:t>Seventh Edition</a:t>
            </a:r>
            <a:endParaRPr lang="en-IN" dirty="0"/>
          </a:p>
        </p:txBody>
      </p:sp>
      <p:sp>
        <p:nvSpPr>
          <p:cNvPr id="10" name="Text Placeholder 1">
            <a:extLst>
              <a:ext uri="{FF2B5EF4-FFF2-40B4-BE49-F238E27FC236}">
                <a16:creationId xmlns:a16="http://schemas.microsoft.com/office/drawing/2014/main" id="{B90BF7CC-C13E-4975-9A72-17609AD86A49}"/>
              </a:ext>
            </a:extLst>
          </p:cNvPr>
          <p:cNvSpPr>
            <a:spLocks noGrp="1"/>
          </p:cNvSpPr>
          <p:nvPr>
            <p:ph type="body" sz="quarter" idx="13"/>
          </p:nvPr>
        </p:nvSpPr>
        <p:spPr>
          <a:xfrm>
            <a:off x="4572000" y="2821856"/>
            <a:ext cx="2133597" cy="492443"/>
          </a:xfrm>
        </p:spPr>
        <p:txBody>
          <a:bodyPr wrap="square">
            <a:spAutoFit/>
          </a:bodyPr>
          <a:lstStyle/>
          <a:p>
            <a:r>
              <a:rPr lang="en-IN" altLang="en-US" sz="3200" dirty="0">
                <a:solidFill>
                  <a:schemeClr val="tx1"/>
                </a:solidFill>
                <a:latin typeface="+mj-lt"/>
                <a:ea typeface="Verdana" panose="020B0604030504040204" pitchFamily="34" charset="0"/>
                <a:cs typeface="Verdana" panose="020B0604030504040204" pitchFamily="34" charset="0"/>
              </a:rPr>
              <a:t>Chapter 09</a:t>
            </a:r>
          </a:p>
        </p:txBody>
      </p:sp>
      <p:sp>
        <p:nvSpPr>
          <p:cNvPr id="4" name="Text Placeholder 3"/>
          <p:cNvSpPr>
            <a:spLocks noGrp="1"/>
          </p:cNvSpPr>
          <p:nvPr>
            <p:ph type="body" sz="quarter" idx="14"/>
          </p:nvPr>
        </p:nvSpPr>
        <p:spPr>
          <a:xfrm>
            <a:off x="4569208" y="3428019"/>
            <a:ext cx="2136392" cy="615553"/>
          </a:xfrm>
        </p:spPr>
        <p:txBody>
          <a:bodyPr vert="horz" wrap="square" lIns="0" tIns="0" rIns="0" bIns="0" rtlCol="0" anchor="b">
            <a:spAutoFit/>
          </a:bodyPr>
          <a:lstStyle/>
          <a:p>
            <a:r>
              <a:rPr lang="en-IN" sz="2000" dirty="0"/>
              <a:t>Can and Network Communications</a:t>
            </a:r>
          </a:p>
        </p:txBody>
      </p:sp>
      <p:pic>
        <p:nvPicPr>
          <p:cNvPr id="1026" name="Picture 2" descr="Front Cover: Advanced Engine Performance Diagnosis, Seventh Edition by Halderman and War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4822" y="1770141"/>
            <a:ext cx="3554438" cy="4546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5"/>
          </p:nvPr>
        </p:nvSpPr>
        <p:spPr>
          <a:xfrm>
            <a:off x="3429012" y="6418608"/>
            <a:ext cx="5266267" cy="184666"/>
          </a:xfrm>
        </p:spPr>
        <p:txBody>
          <a:bodyPr vert="horz" wrap="square" lIns="0" tIns="0" rIns="0" bIns="0" rtlCol="0">
            <a:spAutoFit/>
          </a:bodyPr>
          <a:lstStyle/>
          <a:p>
            <a:pPr algn="r"/>
            <a:r>
              <a:rPr lang="en-IN" sz="1200" dirty="0">
                <a:latin typeface="Verdana" panose="020B0604030504040204" pitchFamily="34" charset="0"/>
                <a:ea typeface="Verdana" panose="020B0604030504040204" pitchFamily="34" charset="0"/>
                <a:cs typeface="Verdana" panose="020B0604030504040204" pitchFamily="34" charset="0"/>
              </a:rPr>
              <a:t>Copyright © 2020 Pearson Education, Inc. All Rights Reserved</a:t>
            </a:r>
          </a:p>
        </p:txBody>
      </p:sp>
    </p:spTree>
    <p:extLst>
      <p:ext uri="{BB962C8B-B14F-4D97-AF65-F5344CB8AC3E}">
        <p14:creationId xmlns:p14="http://schemas.microsoft.com/office/powerpoint/2010/main" val="2832408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58" y="143933"/>
            <a:ext cx="8226242" cy="1661993"/>
          </a:xfrm>
        </p:spPr>
        <p:txBody>
          <a:bodyPr wrap="square">
            <a:spAutoFit/>
          </a:bodyPr>
          <a:lstStyle/>
          <a:p>
            <a:r>
              <a:rPr lang="en-US" dirty="0"/>
              <a:t>Figure 9.8 Class 2 serial data communication is accessible at the data link connector at pin 2</a:t>
            </a:r>
          </a:p>
        </p:txBody>
      </p:sp>
      <p:pic>
        <p:nvPicPr>
          <p:cNvPr id="8194" name="Picture 2" descr="An illustration shows a D L C with pin 1, 8,9,16 marked, pin 2 is marked as Class 2 pin. It also shows a wave with discreet 0 and 1 levels where 1 represents 7 V and width of each discreet unit is either 64 or 128 microseco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94190" y="1945839"/>
            <a:ext cx="3238142" cy="4371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59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39602"/>
            <a:ext cx="8229600" cy="1723549"/>
          </a:xfrm>
        </p:spPr>
        <p:txBody>
          <a:bodyPr wrap="square">
            <a:spAutoFit/>
          </a:bodyPr>
          <a:lstStyle/>
          <a:p>
            <a:r>
              <a:rPr lang="en-US" sz="2800" dirty="0"/>
              <a:t>Figure 9.9 Keyword 82 operates at a rate of 8,192 bps, similar to </a:t>
            </a:r>
            <a:r>
              <a:rPr lang="en-US" sz="2800" spc="-300" dirty="0"/>
              <a:t>U A R </a:t>
            </a:r>
            <a:r>
              <a:rPr lang="en-US" sz="2800" dirty="0"/>
              <a:t>T, and keyword 2000 operates at a baud rate of 10,400 bps (the same as a Class 2 communicator)</a:t>
            </a:r>
          </a:p>
        </p:txBody>
      </p:sp>
      <p:pic>
        <p:nvPicPr>
          <p:cNvPr id="9218" name="Picture 2" descr="An illustration shows a wave with discreet 0 and 1 levels where 1 represents 12 V and width of each discreet unit is fixed. The wave is in the form of 110010101100.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496" y="2064945"/>
            <a:ext cx="8215007" cy="4250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381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7F83-A9E3-4ED9-B78F-30EFCA898707}"/>
              </a:ext>
            </a:extLst>
          </p:cNvPr>
          <p:cNvSpPr>
            <a:spLocks noGrp="1"/>
          </p:cNvSpPr>
          <p:nvPr>
            <p:ph type="title"/>
          </p:nvPr>
        </p:nvSpPr>
        <p:spPr/>
        <p:txBody>
          <a:bodyPr/>
          <a:lstStyle/>
          <a:p>
            <a:r>
              <a:rPr lang="en-US" sz="2000" dirty="0"/>
              <a:t>Animation: CAN Signal</a:t>
            </a:r>
            <a:br>
              <a:rPr lang="en-US" sz="760" dirty="0"/>
            </a:br>
            <a:r>
              <a:rPr lang="en-US" sz="1200" dirty="0">
                <a:solidFill>
                  <a:prstClr val="white"/>
                </a:solidFill>
              </a:rPr>
              <a:t>(</a:t>
            </a:r>
            <a:r>
              <a:rPr lang="en-US" sz="1200" dirty="0"/>
              <a:t>(Animation will automatically start in a few seconds)</a:t>
            </a:r>
            <a:r>
              <a:rPr lang="en-US" sz="1200" dirty="0">
                <a:solidFill>
                  <a:prstClr val="white"/>
                </a:solidFill>
              </a:rPr>
              <a:t>he </a:t>
            </a:r>
            <a:r>
              <a:rPr lang="en-US" sz="760" dirty="0">
                <a:solidFill>
                  <a:prstClr val="white"/>
                </a:solidFill>
              </a:rPr>
              <a:t>animation will automatically start in a few seconds)</a:t>
            </a:r>
            <a:endParaRPr lang="en-US" sz="760" dirty="0"/>
          </a:p>
        </p:txBody>
      </p:sp>
      <p:pic>
        <p:nvPicPr>
          <p:cNvPr id="6" name="can_signal_2">
            <a:hlinkClick r:id="" action="ppaction://media"/>
            <a:extLst>
              <a:ext uri="{FF2B5EF4-FFF2-40B4-BE49-F238E27FC236}">
                <a16:creationId xmlns:a16="http://schemas.microsoft.com/office/drawing/2014/main" id="{4D81D0C5-BA7C-46DA-BBF3-7DFCEB790E75}"/>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212535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16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58" y="200025"/>
            <a:ext cx="8226242" cy="1969770"/>
          </a:xfrm>
        </p:spPr>
        <p:txBody>
          <a:bodyPr wrap="square">
            <a:spAutoFit/>
          </a:bodyPr>
          <a:lstStyle/>
          <a:p>
            <a:r>
              <a:rPr lang="en-US" sz="3200" dirty="0"/>
              <a:t>Figure 9.10 </a:t>
            </a:r>
            <a:r>
              <a:rPr lang="en-US" sz="3200" spc="-300" dirty="0"/>
              <a:t>G M L A </a:t>
            </a:r>
            <a:r>
              <a:rPr lang="en-US" sz="3200" dirty="0"/>
              <a:t>N uses pins at terminals 6 and 14. Pin 1 is used for low-speed </a:t>
            </a:r>
            <a:r>
              <a:rPr lang="en-US" sz="3200" spc="-300" dirty="0"/>
              <a:t>G M L A </a:t>
            </a:r>
            <a:r>
              <a:rPr lang="en-US" sz="3200" dirty="0"/>
              <a:t>N on 2006 and newer </a:t>
            </a:r>
            <a:r>
              <a:rPr lang="en-US" sz="3200" spc="-300" dirty="0"/>
              <a:t>G </a:t>
            </a:r>
            <a:r>
              <a:rPr lang="en-US" sz="3200" dirty="0"/>
              <a:t>M vehicles</a:t>
            </a:r>
          </a:p>
        </p:txBody>
      </p:sp>
      <p:pic>
        <p:nvPicPr>
          <p:cNvPr id="10242" name="Picture 2" descr="A photo shows a D L C with pin marked with various purposes. Pin 2 is for class 2, Pin 4 is for chassis ground, Pin 5 is for P L C (signal) ground, Pin 6 is for C A N plus, Pin 14 is for C A N minus and an arrow is marked indicating 12 V."/>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3528" y="2459245"/>
            <a:ext cx="5116942" cy="3854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121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58" y="249184"/>
            <a:ext cx="8200841" cy="1723549"/>
          </a:xfrm>
        </p:spPr>
        <p:txBody>
          <a:bodyPr wrap="square">
            <a:spAutoFit/>
          </a:bodyPr>
          <a:lstStyle/>
          <a:p>
            <a:r>
              <a:rPr lang="en-US" sz="2800" dirty="0"/>
              <a:t>Figure 9.11 A twisted pair is used by several different network communications protocols to reduce interference that can be induced in the wiring from nearby electromagnetic sources</a:t>
            </a:r>
          </a:p>
        </p:txBody>
      </p:sp>
      <p:pic>
        <p:nvPicPr>
          <p:cNvPr id="11266" name="Picture 2" descr="An illustration shows a wire twisted at 1 twist per inch in a high voltage magnetic fiel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3147" y="2068788"/>
            <a:ext cx="6457704" cy="426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212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7F83-A9E3-4ED9-B78F-30EFCA898707}"/>
              </a:ext>
            </a:extLst>
          </p:cNvPr>
          <p:cNvSpPr>
            <a:spLocks noGrp="1"/>
          </p:cNvSpPr>
          <p:nvPr>
            <p:ph type="title"/>
          </p:nvPr>
        </p:nvSpPr>
        <p:spPr/>
        <p:txBody>
          <a:bodyPr/>
          <a:lstStyle/>
          <a:p>
            <a:r>
              <a:rPr lang="en-US" sz="2000" dirty="0"/>
              <a:t>Animation: CAN Circuit Check</a:t>
            </a:r>
            <a:br>
              <a:rPr lang="en-US" sz="760" dirty="0"/>
            </a:br>
            <a:r>
              <a:rPr lang="en-US" sz="1200" dirty="0">
                <a:solidFill>
                  <a:prstClr val="white"/>
                </a:solidFill>
              </a:rPr>
              <a:t>(</a:t>
            </a:r>
            <a:r>
              <a:rPr lang="en-US" sz="1200" dirty="0"/>
              <a:t>(Animation will automatically start in a few seconds)</a:t>
            </a:r>
            <a:r>
              <a:rPr lang="en-US" sz="1200" dirty="0">
                <a:solidFill>
                  <a:prstClr val="white"/>
                </a:solidFill>
              </a:rPr>
              <a:t>he </a:t>
            </a:r>
            <a:r>
              <a:rPr lang="en-US" sz="760" dirty="0">
                <a:solidFill>
                  <a:prstClr val="white"/>
                </a:solidFill>
              </a:rPr>
              <a:t>animation will automatically start in a few seconds)</a:t>
            </a:r>
            <a:endParaRPr lang="en-US" sz="760" dirty="0"/>
          </a:p>
        </p:txBody>
      </p:sp>
      <p:pic>
        <p:nvPicPr>
          <p:cNvPr id="6" name="can_circuit_check">
            <a:hlinkClick r:id="" action="ppaction://media"/>
            <a:extLst>
              <a:ext uri="{FF2B5EF4-FFF2-40B4-BE49-F238E27FC236}">
                <a16:creationId xmlns:a16="http://schemas.microsoft.com/office/drawing/2014/main" id="{080C9840-CEFC-4A79-A3B0-86745C34EB31}"/>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386057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9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7F83-A9E3-4ED9-B78F-30EFCA898707}"/>
              </a:ext>
            </a:extLst>
          </p:cNvPr>
          <p:cNvSpPr>
            <a:spLocks noGrp="1"/>
          </p:cNvSpPr>
          <p:nvPr>
            <p:ph type="title"/>
          </p:nvPr>
        </p:nvSpPr>
        <p:spPr/>
        <p:txBody>
          <a:bodyPr/>
          <a:lstStyle/>
          <a:p>
            <a:r>
              <a:rPr lang="en-US" sz="2000" dirty="0"/>
              <a:t>Animation: Meter Usage, Check CAN Circuit</a:t>
            </a:r>
            <a:br>
              <a:rPr lang="en-US" sz="760" dirty="0"/>
            </a:br>
            <a:r>
              <a:rPr lang="en-US" sz="1200" dirty="0">
                <a:solidFill>
                  <a:prstClr val="white"/>
                </a:solidFill>
              </a:rPr>
              <a:t>(</a:t>
            </a:r>
            <a:r>
              <a:rPr lang="en-US" sz="1200" dirty="0"/>
              <a:t>(Animation will automatically start in a few seconds)</a:t>
            </a:r>
            <a:r>
              <a:rPr lang="en-US" sz="1200" dirty="0">
                <a:solidFill>
                  <a:prstClr val="white"/>
                </a:solidFill>
              </a:rPr>
              <a:t>he animation </a:t>
            </a:r>
            <a:r>
              <a:rPr lang="en-US" sz="760" dirty="0">
                <a:solidFill>
                  <a:prstClr val="white"/>
                </a:solidFill>
              </a:rPr>
              <a:t>will automatically start in a few seconds)</a:t>
            </a:r>
            <a:endParaRPr lang="en-US" sz="760" dirty="0"/>
          </a:p>
        </p:txBody>
      </p:sp>
      <p:pic>
        <p:nvPicPr>
          <p:cNvPr id="6" name="meter_usage_check_can_circuit_ch49">
            <a:hlinkClick r:id="" action="ppaction://media"/>
            <a:extLst>
              <a:ext uri="{FF2B5EF4-FFF2-40B4-BE49-F238E27FC236}">
                <a16:creationId xmlns:a16="http://schemas.microsoft.com/office/drawing/2014/main" id="{182C1E01-5C1D-44B4-9AE6-634F0DFEBA67}"/>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18222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23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58" y="160063"/>
            <a:ext cx="8226242" cy="1569660"/>
          </a:xfrm>
        </p:spPr>
        <p:txBody>
          <a:bodyPr wrap="square">
            <a:spAutoFit/>
          </a:bodyPr>
          <a:lstStyle/>
          <a:p>
            <a:r>
              <a:rPr lang="en-US" sz="3400" dirty="0"/>
              <a:t>Figure 9.12 A CANDi module will flash the green </a:t>
            </a:r>
            <a:r>
              <a:rPr lang="en-US" sz="3400" spc="-350" dirty="0"/>
              <a:t>L E </a:t>
            </a:r>
            <a:r>
              <a:rPr lang="en-US" sz="3400" dirty="0"/>
              <a:t>D rapidly if communication is detected</a:t>
            </a:r>
          </a:p>
        </p:txBody>
      </p:sp>
      <p:pic>
        <p:nvPicPr>
          <p:cNvPr id="12290" name="Picture 2" descr="A photo shows a box shaped CANDi modu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3018" y="1851847"/>
            <a:ext cx="5937962" cy="4460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743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58" y="264405"/>
            <a:ext cx="8226242" cy="1200329"/>
          </a:xfrm>
        </p:spPr>
        <p:txBody>
          <a:bodyPr wrap="square">
            <a:spAutoFit/>
          </a:bodyPr>
          <a:lstStyle/>
          <a:p>
            <a:r>
              <a:rPr lang="en-US" sz="2600" dirty="0"/>
              <a:t>Figure 9.13 A Ford </a:t>
            </a:r>
            <a:r>
              <a:rPr lang="en-US" sz="2600" spc="-300" dirty="0"/>
              <a:t>O B </a:t>
            </a:r>
            <a:r>
              <a:rPr lang="en-US" sz="2600" dirty="0"/>
              <a:t>D-I diagnostic link connector showing that </a:t>
            </a:r>
            <a:r>
              <a:rPr lang="en-US" sz="2600" spc="-300" dirty="0"/>
              <a:t>S C </a:t>
            </a:r>
            <a:r>
              <a:rPr lang="en-US" sz="2600" dirty="0"/>
              <a:t>P communication uses terminals in cavities 1 (upper left) and 3 (lower left)</a:t>
            </a:r>
          </a:p>
        </p:txBody>
      </p:sp>
      <p:pic>
        <p:nvPicPr>
          <p:cNvPr id="13314" name="Picture 2" descr="The illustration shows a 6 pin connector with pin 1 and 3 acting as Data minus and Data plus connector respectively. All the pins are connected to power train control module except pin 6. Pin 1, 3, and 5 are also connected to variable control relay module (V C R 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49779" y="1600197"/>
            <a:ext cx="4631188" cy="4717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341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58" y="287866"/>
            <a:ext cx="8226242" cy="1477328"/>
          </a:xfrm>
        </p:spPr>
        <p:txBody>
          <a:bodyPr wrap="square">
            <a:spAutoFit/>
          </a:bodyPr>
          <a:lstStyle/>
          <a:p>
            <a:r>
              <a:rPr lang="en-US" sz="2400" dirty="0"/>
              <a:t>Figure 9.14 A scan tool can be used to check communications with the </a:t>
            </a:r>
            <a:r>
              <a:rPr lang="en-US" sz="2400" spc="-300" dirty="0"/>
              <a:t>S C </a:t>
            </a:r>
            <a:r>
              <a:rPr lang="en-US" sz="2400" dirty="0"/>
              <a:t>P </a:t>
            </a:r>
            <a:r>
              <a:rPr lang="en-US" sz="2400" spc="-300" dirty="0"/>
              <a:t>B U </a:t>
            </a:r>
            <a:r>
              <a:rPr lang="en-US" sz="2400" dirty="0"/>
              <a:t>S through terminals 2 and 10 and to the other modules connected to terminal 7 of the data link connector</a:t>
            </a:r>
          </a:p>
        </p:txBody>
      </p:sp>
      <p:pic>
        <p:nvPicPr>
          <p:cNvPr id="14338" name="Picture 2" descr="An illustration shows 16 pin D L C with pin 2 and 10 connected to Powertrain Control Module. Pin 7 is connected to A B S control module, restrains control module, and generic electronic module; and A B S control module is connected to pin 2, 10, and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52551" y="1821497"/>
            <a:ext cx="5838897" cy="4495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979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58" y="290404"/>
            <a:ext cx="8226242" cy="1846659"/>
          </a:xfrm>
        </p:spPr>
        <p:txBody>
          <a:bodyPr wrap="square">
            <a:spAutoFit/>
          </a:bodyPr>
          <a:lstStyle/>
          <a:p>
            <a:r>
              <a:rPr lang="en-US" sz="2400" dirty="0"/>
              <a:t>Figure 9.1 Module communications makes controlling multiple electrical devices and accessories easier by utilizing simple low-current switches to signal another module, which does the actual switching of the current to the device</a:t>
            </a:r>
          </a:p>
        </p:txBody>
      </p:sp>
      <p:pic>
        <p:nvPicPr>
          <p:cNvPr id="1026" name="Picture 2" descr="Conventional wiring has 4 switches connected to 4 loads (Motor, Light, Heater and Solenoid) via individual wires where as in E C U based control switches are connected to E C U which sends discrete signal to another E C U which in turn controls the 4 load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30327" y="2242941"/>
            <a:ext cx="4883346" cy="4069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190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58" y="143936"/>
            <a:ext cx="8226242" cy="1661993"/>
          </a:xfrm>
        </p:spPr>
        <p:txBody>
          <a:bodyPr wrap="square">
            <a:spAutoFit/>
          </a:bodyPr>
          <a:lstStyle/>
          <a:p>
            <a:r>
              <a:rPr lang="en-US" dirty="0"/>
              <a:t>Figure 9.15 Many Fords use </a:t>
            </a:r>
            <a:r>
              <a:rPr lang="en-US" spc="-400" dirty="0"/>
              <a:t>U B </a:t>
            </a:r>
            <a:r>
              <a:rPr lang="en-US" dirty="0"/>
              <a:t>P module communications along with  </a:t>
            </a:r>
            <a:r>
              <a:rPr lang="en-US" spc="-400" dirty="0"/>
              <a:t>C A </a:t>
            </a:r>
            <a:r>
              <a:rPr lang="en-US" dirty="0"/>
              <a:t>N</a:t>
            </a:r>
          </a:p>
        </p:txBody>
      </p:sp>
      <p:pic>
        <p:nvPicPr>
          <p:cNvPr id="15362" name="Picture 2" descr="An illustration shows UBP being used along with C A N. Pin 3 of a D L C is connected to Driver seat module via U B P. A B S control module, Powertrain module, and Instrument cluster are connected via C A N to pin 6 and 14 of D L C connector.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34795" y="1934701"/>
            <a:ext cx="6674410" cy="4382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666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58" y="343699"/>
            <a:ext cx="8226242" cy="1231106"/>
          </a:xfrm>
        </p:spPr>
        <p:txBody>
          <a:bodyPr wrap="square">
            <a:spAutoFit/>
          </a:bodyPr>
          <a:lstStyle/>
          <a:p>
            <a:r>
              <a:rPr lang="en-US" sz="2000" dirty="0"/>
              <a:t>Figure 9.16 </a:t>
            </a:r>
            <a:r>
              <a:rPr lang="en-US" sz="2000" spc="-200" dirty="0"/>
              <a:t>C C </a:t>
            </a:r>
            <a:r>
              <a:rPr lang="en-US" sz="2000" dirty="0"/>
              <a:t>D signals are labeled plus (+) and minus (−) and use a twisted pair of wires. Notice that terminals 3 and 11 of the data link connector are used to access the </a:t>
            </a:r>
            <a:r>
              <a:rPr lang="en-US" sz="2000" spc="-200" dirty="0"/>
              <a:t>C C </a:t>
            </a:r>
            <a:r>
              <a:rPr lang="en-US" sz="2000" dirty="0"/>
              <a:t>D </a:t>
            </a:r>
            <a:r>
              <a:rPr lang="en-US" sz="2000" spc="-200" dirty="0"/>
              <a:t>B U </a:t>
            </a:r>
            <a:r>
              <a:rPr lang="en-US" sz="2000" dirty="0"/>
              <a:t>S from a scan tool. Pin 16 is used to supply 12 volts to the scan tool</a:t>
            </a:r>
          </a:p>
        </p:txBody>
      </p:sp>
      <p:pic>
        <p:nvPicPr>
          <p:cNvPr id="16386" name="Picture 2" descr="In the illustration, powertrain control module is connected to C C D bus plus and minus in the Joint Conn. 3. C C D bus plus is connected to Pin 2 and C C D bus minus is connected to pin 11 these are connected to C C D bus in Joint CONN.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7895" y="1678534"/>
            <a:ext cx="4568210" cy="4611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968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58" y="141406"/>
            <a:ext cx="8200841" cy="1661993"/>
          </a:xfrm>
        </p:spPr>
        <p:txBody>
          <a:bodyPr wrap="square">
            <a:spAutoFit/>
          </a:bodyPr>
          <a:lstStyle/>
          <a:p>
            <a:r>
              <a:rPr lang="en-US" dirty="0"/>
              <a:t>Figure 9.17 The differential voltage for the </a:t>
            </a:r>
            <a:r>
              <a:rPr lang="en-US" spc="-400" dirty="0"/>
              <a:t>C C </a:t>
            </a:r>
            <a:r>
              <a:rPr lang="en-US" dirty="0"/>
              <a:t>D </a:t>
            </a:r>
            <a:r>
              <a:rPr lang="en-US" spc="-450" dirty="0"/>
              <a:t>B U </a:t>
            </a:r>
            <a:r>
              <a:rPr lang="en-US" dirty="0"/>
              <a:t>S is created by using resistors in a module</a:t>
            </a:r>
          </a:p>
        </p:txBody>
      </p:sp>
      <p:pic>
        <p:nvPicPr>
          <p:cNvPr id="17410" name="Picture 2" descr="An illustration shows B U S plus at 2.39 volt and B U S minus at 2.52 volt. Bus minus is connected to 5 V supply via 13K Ohm resistor. Bus plus is connected to ground via 13K Ohm resistor and B U S plus and B U S minus are connected via 120 Ohm resisto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67152" y="1996516"/>
            <a:ext cx="6430892" cy="4319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018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58" y="141406"/>
            <a:ext cx="8200841" cy="1661993"/>
          </a:xfrm>
        </p:spPr>
        <p:txBody>
          <a:bodyPr wrap="square">
            <a:spAutoFit/>
          </a:bodyPr>
          <a:lstStyle/>
          <a:p>
            <a:r>
              <a:rPr lang="en-US" dirty="0"/>
              <a:t>Figure 9.18 Many Chrysler vehicles use both </a:t>
            </a:r>
            <a:r>
              <a:rPr lang="en-US" spc="-400" dirty="0"/>
              <a:t>S C </a:t>
            </a:r>
            <a:r>
              <a:rPr lang="en-US" dirty="0"/>
              <a:t>I and </a:t>
            </a:r>
            <a:r>
              <a:rPr lang="en-US" spc="-450" dirty="0"/>
              <a:t>C C </a:t>
            </a:r>
            <a:r>
              <a:rPr lang="en-US" dirty="0"/>
              <a:t>D for module communication</a:t>
            </a:r>
          </a:p>
        </p:txBody>
      </p:sp>
      <p:pic>
        <p:nvPicPr>
          <p:cNvPr id="18434" name="Picture 2" descr="An illustration shows S C I transmit and receive in powertrain control module connected to pin 2 and 6 respectively. Antilock brakes, Radio, Vehicle Theft and A T C module connected to Powertrain control module via C C D Bus plus and minu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78509" y="1871135"/>
            <a:ext cx="4374256" cy="444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438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58" y="290142"/>
            <a:ext cx="8200841" cy="2215991"/>
          </a:xfrm>
        </p:spPr>
        <p:txBody>
          <a:bodyPr wrap="square">
            <a:spAutoFit/>
          </a:bodyPr>
          <a:lstStyle/>
          <a:p>
            <a:r>
              <a:rPr lang="en-US" sz="2400" dirty="0"/>
              <a:t>Figure 9.19 </a:t>
            </a:r>
            <a:r>
              <a:rPr lang="en-US" sz="2400" spc="-300" dirty="0"/>
              <a:t>C A </a:t>
            </a:r>
            <a:r>
              <a:rPr lang="en-US" sz="2400" dirty="0"/>
              <a:t>N uses a differential type of module communication where the voltage on one wire is the equal, but opposite voltage on the other wire. When no communication is occurring, both wires have 2.5 volts applied. When communication is occurring, </a:t>
            </a:r>
            <a:r>
              <a:rPr lang="en-US" sz="2400" spc="-300" dirty="0"/>
              <a:t>C A </a:t>
            </a:r>
            <a:r>
              <a:rPr lang="en-US" sz="2400" dirty="0"/>
              <a:t>N H goes up 1 to 3.5 volts and </a:t>
            </a:r>
            <a:r>
              <a:rPr lang="en-US" sz="2400" spc="-300" dirty="0"/>
              <a:t>C A </a:t>
            </a:r>
            <a:r>
              <a:rPr lang="en-US" sz="2400" dirty="0"/>
              <a:t>N L goes down 1 to 1.5 volts</a:t>
            </a:r>
          </a:p>
        </p:txBody>
      </p:sp>
      <p:pic>
        <p:nvPicPr>
          <p:cNvPr id="19458" name="Picture 2" descr="An illustration shows a graph of voltage against time. In the initial Inactive (recessive) stage the voltage of C A N H and C A N L is same at 2.5 V, but in active (dominant) stage C A N H is at 3.5 V and C A N L is at 1.5V."/>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4234" y="2617896"/>
            <a:ext cx="7239052" cy="3694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820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58" y="271736"/>
            <a:ext cx="8200841" cy="1200329"/>
          </a:xfrm>
        </p:spPr>
        <p:txBody>
          <a:bodyPr wrap="square">
            <a:spAutoFit/>
          </a:bodyPr>
          <a:lstStyle/>
          <a:p>
            <a:r>
              <a:rPr lang="en-US" sz="2600" dirty="0"/>
              <a:t>Figure 9.20 A typical (generic) system showing how the </a:t>
            </a:r>
            <a:r>
              <a:rPr lang="en-US" sz="2600" spc="-300" dirty="0"/>
              <a:t>C A </a:t>
            </a:r>
            <a:r>
              <a:rPr lang="en-US" sz="2600" dirty="0"/>
              <a:t>N </a:t>
            </a:r>
            <a:r>
              <a:rPr lang="en-US" sz="2600" spc="-300" dirty="0"/>
              <a:t>B U </a:t>
            </a:r>
            <a:r>
              <a:rPr lang="en-US" sz="2600" dirty="0"/>
              <a:t>S is connected to various electrical accessories and systems in the vehicle</a:t>
            </a:r>
          </a:p>
        </p:txBody>
      </p:sp>
      <p:pic>
        <p:nvPicPr>
          <p:cNvPr id="20482" name="Picture 2" descr="C A N B U S plus and minus are connected to C A N B U S of immobilizer module. C A N BUS also connects to C C D plus and minus points of instrument cluster, node 3, node 4 and nod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85480" y="1545458"/>
            <a:ext cx="5930203" cy="4779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067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58" y="140285"/>
            <a:ext cx="8200841" cy="1661993"/>
          </a:xfrm>
        </p:spPr>
        <p:txBody>
          <a:bodyPr wrap="square">
            <a:spAutoFit/>
          </a:bodyPr>
          <a:lstStyle/>
          <a:p>
            <a:r>
              <a:rPr lang="en-US" dirty="0"/>
              <a:t>Figure 9.21 A </a:t>
            </a:r>
            <a:r>
              <a:rPr lang="en-US" spc="-300" dirty="0"/>
              <a:t>D L </a:t>
            </a:r>
            <a:r>
              <a:rPr lang="en-US" dirty="0"/>
              <a:t>C from a pre-</a:t>
            </a:r>
            <a:r>
              <a:rPr lang="en-US" spc="-450" dirty="0"/>
              <a:t>C A </a:t>
            </a:r>
            <a:r>
              <a:rPr lang="en-US" dirty="0"/>
              <a:t>N Acura. It shows terminals in cavities 4, 5 (grounds), 7, 10, 14, and 16 (B+)</a:t>
            </a:r>
          </a:p>
        </p:txBody>
      </p:sp>
      <p:pic>
        <p:nvPicPr>
          <p:cNvPr id="21507" name="Picture 3" descr="A photos shows 16 cavity D L C with cavity 4, 5, 7, 10, 14, and 16(B+) labele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87318" y="1980894"/>
            <a:ext cx="5756184" cy="4333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448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58" y="193542"/>
            <a:ext cx="8200841" cy="1477328"/>
          </a:xfrm>
        </p:spPr>
        <p:txBody>
          <a:bodyPr wrap="square">
            <a:spAutoFit/>
          </a:bodyPr>
          <a:lstStyle/>
          <a:p>
            <a:r>
              <a:rPr lang="en-US" sz="3200" dirty="0"/>
              <a:t>Figure 9.22 A Chrysler scan display showing a B and two U codes, all indicating a </a:t>
            </a:r>
            <a:r>
              <a:rPr lang="en-US" sz="3200" spc="-400" dirty="0"/>
              <a:t>B U </a:t>
            </a:r>
            <a:r>
              <a:rPr lang="en-US" sz="3200" dirty="0"/>
              <a:t>S-related problem(s)</a:t>
            </a:r>
          </a:p>
        </p:txBody>
      </p:sp>
      <p:pic>
        <p:nvPicPr>
          <p:cNvPr id="22530" name="Picture 2" descr="A photo shows Honda scan tool showing B2107, U0184, and U0141 cod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30303" y="1901966"/>
            <a:ext cx="5879170" cy="4415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214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58" y="290404"/>
            <a:ext cx="8200841" cy="1846659"/>
          </a:xfrm>
        </p:spPr>
        <p:txBody>
          <a:bodyPr wrap="square">
            <a:spAutoFit/>
          </a:bodyPr>
          <a:lstStyle/>
          <a:p>
            <a:r>
              <a:rPr lang="en-US" sz="2400" dirty="0"/>
              <a:t>Figure 9.23 A typical 38-cavity diagnostic connector as found on many </a:t>
            </a:r>
            <a:r>
              <a:rPr lang="en-US" sz="2400" spc="-300" dirty="0"/>
              <a:t>B M </a:t>
            </a:r>
            <a:r>
              <a:rPr lang="en-US" sz="2400" dirty="0"/>
              <a:t>W and Mercedes vehicles under the hood. The use of a breakout box (</a:t>
            </a:r>
            <a:r>
              <a:rPr lang="en-US" sz="2400" spc="-300" dirty="0"/>
              <a:t>B O </a:t>
            </a:r>
            <a:r>
              <a:rPr lang="en-US" sz="2400" dirty="0"/>
              <a:t>B) connected to this connector can help gain access to module </a:t>
            </a:r>
            <a:r>
              <a:rPr lang="en-US" sz="2400" spc="-300" dirty="0"/>
              <a:t>B U </a:t>
            </a:r>
            <a:r>
              <a:rPr lang="en-US" sz="2400" dirty="0"/>
              <a:t>S information</a:t>
            </a:r>
          </a:p>
        </p:txBody>
      </p:sp>
      <p:pic>
        <p:nvPicPr>
          <p:cNvPr id="23554" name="Picture 2" descr="A photo show pug and pin end of a typical 38-cavity diagnostic connector. Both plug and pin are placed in a circular interlocking plastic hous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65670" y="2204579"/>
            <a:ext cx="5449885" cy="4100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472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58" y="292690"/>
            <a:ext cx="8200841" cy="1477328"/>
          </a:xfrm>
        </p:spPr>
        <p:txBody>
          <a:bodyPr wrap="square">
            <a:spAutoFit/>
          </a:bodyPr>
          <a:lstStyle/>
          <a:p>
            <a:r>
              <a:rPr lang="en-US" sz="2400" dirty="0"/>
              <a:t>Figure 9.24 A breakout box (</a:t>
            </a:r>
            <a:r>
              <a:rPr lang="en-US" sz="2400" spc="-300" dirty="0"/>
              <a:t>B O </a:t>
            </a:r>
            <a:r>
              <a:rPr lang="en-US" sz="2400" dirty="0"/>
              <a:t>B) used to access the BUS terminals while using a scan tool to activate the modules. This breakout box is equipped with </a:t>
            </a:r>
            <a:r>
              <a:rPr lang="en-US" sz="2400" spc="-300" dirty="0"/>
              <a:t>L E </a:t>
            </a:r>
            <a:r>
              <a:rPr lang="en-US" sz="2400" dirty="0"/>
              <a:t>Ds that light when circuits are active</a:t>
            </a:r>
          </a:p>
        </p:txBody>
      </p:sp>
      <p:pic>
        <p:nvPicPr>
          <p:cNvPr id="24578" name="Picture 2" descr="A photo shows a breakout box with push switches and L E D s accompanying the switches.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9813" y="1880668"/>
            <a:ext cx="5904372" cy="4438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6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58" y="135466"/>
            <a:ext cx="8200841" cy="1661993"/>
          </a:xfrm>
        </p:spPr>
        <p:txBody>
          <a:bodyPr wrap="square">
            <a:spAutoFit/>
          </a:bodyPr>
          <a:lstStyle/>
          <a:p>
            <a:r>
              <a:rPr lang="en-US" dirty="0"/>
              <a:t>Figure 9.2 A network allows all modules to communicate with other modules</a:t>
            </a:r>
          </a:p>
        </p:txBody>
      </p:sp>
      <p:pic>
        <p:nvPicPr>
          <p:cNvPr id="2050" name="Picture 2" descr="An illustration shows a network of modules programmed to use vehicle speed signal. Following modules are in a cycle body control module (B C M), driver’s door module (D D M), anti-lock brake control module and powertrain control module (P C 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94906" y="1923881"/>
            <a:ext cx="4182053" cy="4392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722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58" y="292206"/>
            <a:ext cx="8200841" cy="1477328"/>
          </a:xfrm>
        </p:spPr>
        <p:txBody>
          <a:bodyPr wrap="square">
            <a:spAutoFit/>
          </a:bodyPr>
          <a:lstStyle/>
          <a:p>
            <a:r>
              <a:rPr lang="en-US" sz="2400" dirty="0"/>
              <a:t>Figure 9.25 A 16 pin </a:t>
            </a:r>
            <a:r>
              <a:rPr lang="en-US" sz="2400" spc="-300" dirty="0"/>
              <a:t>O B </a:t>
            </a:r>
            <a:r>
              <a:rPr lang="en-US" sz="2400" dirty="0"/>
              <a:t>D-</a:t>
            </a:r>
            <a:r>
              <a:rPr lang="en-US" sz="2400" spc="-300" dirty="0"/>
              <a:t>I </a:t>
            </a:r>
            <a:r>
              <a:rPr lang="en-US" sz="2400" dirty="0"/>
              <a:t>I </a:t>
            </a:r>
            <a:r>
              <a:rPr lang="en-US" sz="2400" spc="-300" dirty="0"/>
              <a:t>D L </a:t>
            </a:r>
            <a:r>
              <a:rPr lang="en-US" sz="2400" dirty="0"/>
              <a:t>C with terminals identified. Scan tools use the power pin (16) and ground pin (4) for power so that a separate cigarette lighter plug is not necessary on </a:t>
            </a:r>
            <a:r>
              <a:rPr lang="en-US" sz="2400" spc="-300" dirty="0"/>
              <a:t>O B </a:t>
            </a:r>
            <a:r>
              <a:rPr lang="en-US" sz="2400" dirty="0"/>
              <a:t>D-</a:t>
            </a:r>
            <a:r>
              <a:rPr lang="en-US" sz="2400" spc="-300" dirty="0"/>
              <a:t>I </a:t>
            </a:r>
            <a:r>
              <a:rPr lang="en-US" sz="2400" dirty="0"/>
              <a:t>I vehicles</a:t>
            </a:r>
          </a:p>
        </p:txBody>
      </p:sp>
      <p:pic>
        <p:nvPicPr>
          <p:cNvPr id="25602" name="Picture 2" descr="The terminals are marked as follows:&#10;1. Vendor Option&#10;2. J1850 Bus+&#10;3. Vendor Option&#10;4. Chassis Ground&#10;5. Signal Ground&#10;6. C A N (J-2234) High&#10;7. I S O 9141-2 K-Line&#10;8. Vendor Option&#10;9. Vendor Option&#10;10. J1850 Bus–&#10;11. Vendor Option&#10;12. Vendor Option&#10;13. Vendor Option&#10;14. C A N (J-2234) Low&#10;15. I S O 9141-2 L-Line&#10;16. Battery Power&#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9623" y="1905499"/>
            <a:ext cx="4724754" cy="4412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383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58" y="292206"/>
            <a:ext cx="8200841" cy="1477328"/>
          </a:xfrm>
        </p:spPr>
        <p:txBody>
          <a:bodyPr wrap="square">
            <a:spAutoFit/>
          </a:bodyPr>
          <a:lstStyle/>
          <a:p>
            <a:r>
              <a:rPr lang="en-US" sz="2400" dirty="0"/>
              <a:t>Figure 9.26 This schematic of a Chevrolet Equinox shows that the vehicle uses a </a:t>
            </a:r>
            <a:r>
              <a:rPr lang="en-US" sz="2400" spc="-300" dirty="0"/>
              <a:t>G M L A </a:t>
            </a:r>
            <a:r>
              <a:rPr lang="en-US" sz="2400" dirty="0"/>
              <a:t>N </a:t>
            </a:r>
            <a:r>
              <a:rPr lang="en-US" sz="2400" spc="-300" dirty="0"/>
              <a:t>B U </a:t>
            </a:r>
            <a:r>
              <a:rPr lang="en-US" sz="2400" dirty="0"/>
              <a:t>S (</a:t>
            </a:r>
            <a:r>
              <a:rPr lang="en-US" sz="2400" spc="-300" dirty="0"/>
              <a:t>D L </a:t>
            </a:r>
            <a:r>
              <a:rPr lang="en-US" sz="2400" dirty="0"/>
              <a:t>C pins 6 and 14), plus a Class 2 (pin 2) and </a:t>
            </a:r>
            <a:r>
              <a:rPr lang="en-US" sz="2400" spc="-300" dirty="0"/>
              <a:t>U A R </a:t>
            </a:r>
            <a:r>
              <a:rPr lang="en-US" sz="2400" dirty="0"/>
              <a:t>T. Pin 1 connects to the low-speed </a:t>
            </a:r>
            <a:r>
              <a:rPr lang="en-US" sz="2400" spc="-300" dirty="0"/>
              <a:t>G M L A </a:t>
            </a:r>
            <a:r>
              <a:rPr lang="en-US" sz="2400" dirty="0"/>
              <a:t>N network</a:t>
            </a:r>
          </a:p>
        </p:txBody>
      </p:sp>
      <p:pic>
        <p:nvPicPr>
          <p:cNvPr id="26626" name="Picture 2" descr="The illustration shows the following:&#10;• Pin 1 is connected to Radio, V C I module, Heads up display and Body Control Module gateway via Low-speed G M L A N.&#10;• Pin 2 is connected to H V A C control module, Instrument panel cluster, 4 door modules, Sensing diagnostic module (S D M), memory seat module, Navigation radio and Body Control Module gateway via Class 2 connection.&#10;• Pin 6 and 4 are connected to Transmission control module, Electronic Brake/ Traction control, and Vehicle communication interface (V C I M) and Body Control Module gateway via G M L A N bus. &#10;• Throttle Actuator is connected to Powertrain control module via UART data 1 and 2 which is connected to V C I M via High speed G M L A N.&#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82043" y="1923876"/>
            <a:ext cx="5779913" cy="4400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2954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58" y="292206"/>
            <a:ext cx="8200841" cy="1477328"/>
          </a:xfrm>
        </p:spPr>
        <p:txBody>
          <a:bodyPr wrap="square">
            <a:spAutoFit/>
          </a:bodyPr>
          <a:lstStyle/>
          <a:p>
            <a:r>
              <a:rPr lang="en-US" sz="2400" dirty="0"/>
              <a:t>Figure 9.27 This Honda scan tool allows the technician to turn on individual lights and operate individual power windows and other accessories that are connected to the </a:t>
            </a:r>
            <a:r>
              <a:rPr lang="en-US" sz="2400" spc="-300" dirty="0"/>
              <a:t>B U </a:t>
            </a:r>
            <a:r>
              <a:rPr lang="en-US" sz="2400" dirty="0"/>
              <a:t>S system</a:t>
            </a:r>
          </a:p>
        </p:txBody>
      </p:sp>
      <p:pic>
        <p:nvPicPr>
          <p:cNvPr id="27650" name="Picture 2" descr="A photo shows the screen of a Honda scan tool with the functional tests like interior light command and ignition key cylinder light command displaye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32414" y="1896018"/>
            <a:ext cx="5879170" cy="4421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355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58" y="141406"/>
            <a:ext cx="8200841" cy="1661993"/>
          </a:xfrm>
        </p:spPr>
        <p:txBody>
          <a:bodyPr wrap="square">
            <a:spAutoFit/>
          </a:bodyPr>
          <a:lstStyle/>
          <a:p>
            <a:r>
              <a:rPr lang="en-US" dirty="0"/>
              <a:t>Figure 9.28 Modules used in a General Motors vehicle can be “pinged” using a Tech 2 scan tool</a:t>
            </a:r>
          </a:p>
        </p:txBody>
      </p:sp>
      <p:pic>
        <p:nvPicPr>
          <p:cNvPr id="28674" name="Picture 2" descr="An illustration shows sample of Class 2 message monitor. The display shows a list of modules against their status as active.  Buttons at bottom are labeled as: sleep mode, ping module and ping all modu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07430" y="2007538"/>
            <a:ext cx="5796605" cy="4305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611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58" y="141406"/>
            <a:ext cx="8200841" cy="1661993"/>
          </a:xfrm>
        </p:spPr>
        <p:txBody>
          <a:bodyPr wrap="square">
            <a:spAutoFit/>
          </a:bodyPr>
          <a:lstStyle/>
          <a:p>
            <a:r>
              <a:rPr lang="en-US" dirty="0"/>
              <a:t>Figure 9.29 Checking the terminating resistors using an ohmmeter at the    </a:t>
            </a:r>
            <a:r>
              <a:rPr lang="en-US" spc="-400" dirty="0"/>
              <a:t>D L </a:t>
            </a:r>
            <a:r>
              <a:rPr lang="en-US" dirty="0"/>
              <a:t>C</a:t>
            </a:r>
          </a:p>
        </p:txBody>
      </p:sp>
      <p:pic>
        <p:nvPicPr>
          <p:cNvPr id="29698" name="Picture 2" descr="The terminal connects the following modules B C M, V C I M, P S C M, V C I M, and P C M. Both the terminals are connected to each other via 120 Ohm terminator resistor at B C M and P C 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24668" y="1867690"/>
            <a:ext cx="3874082" cy="4448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163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58" y="262231"/>
            <a:ext cx="8200841" cy="1600438"/>
          </a:xfrm>
        </p:spPr>
        <p:txBody>
          <a:bodyPr wrap="square">
            <a:spAutoFit/>
          </a:bodyPr>
          <a:lstStyle/>
          <a:p>
            <a:r>
              <a:rPr lang="en-US" sz="2600" dirty="0"/>
              <a:t>Figure 9.30 Use front-probe terminals to access the data link connector. Always follow the specified back-probe and front-probe procedures as found in service information</a:t>
            </a:r>
          </a:p>
        </p:txBody>
      </p:sp>
      <p:pic>
        <p:nvPicPr>
          <p:cNvPr id="30722" name="Picture 2" descr="A photo shows probe terminals inserted into the terminals of O B 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16041" y="2057400"/>
            <a:ext cx="5703454" cy="4286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256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58" y="157302"/>
            <a:ext cx="8200841" cy="1569660"/>
          </a:xfrm>
        </p:spPr>
        <p:txBody>
          <a:bodyPr wrap="square">
            <a:spAutoFit/>
          </a:bodyPr>
          <a:lstStyle/>
          <a:p>
            <a:r>
              <a:rPr lang="en-US" sz="3400" dirty="0"/>
              <a:t>Figure 9.31 (a) Data is sent in packets, so it is normal to see activity and then a flat line between messages</a:t>
            </a:r>
          </a:p>
        </p:txBody>
      </p:sp>
      <p:pic>
        <p:nvPicPr>
          <p:cNvPr id="31746" name="Picture 2" descr="An illustration shows that data sent in packets in form of square waves from low and hig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80301" y="1798389"/>
            <a:ext cx="6787628" cy="4515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81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58" y="305521"/>
            <a:ext cx="8200841" cy="1692771"/>
          </a:xfrm>
        </p:spPr>
        <p:txBody>
          <a:bodyPr wrap="square">
            <a:spAutoFit/>
          </a:bodyPr>
          <a:lstStyle/>
          <a:p>
            <a:r>
              <a:rPr lang="en-US" sz="2200" dirty="0"/>
              <a:t>Figure 9.32 (b) A </a:t>
            </a:r>
            <a:r>
              <a:rPr lang="en-US" sz="2200" spc="-300" dirty="0"/>
              <a:t>C A </a:t>
            </a:r>
            <a:r>
              <a:rPr lang="en-US" sz="2200" dirty="0"/>
              <a:t>N </a:t>
            </a:r>
            <a:r>
              <a:rPr lang="en-US" sz="2200" spc="-300" dirty="0"/>
              <a:t>B U </a:t>
            </a:r>
            <a:r>
              <a:rPr lang="en-US" sz="2200" dirty="0"/>
              <a:t>S should show voltages that are opposite when there is normal communications. </a:t>
            </a:r>
            <a:r>
              <a:rPr lang="en-US" sz="2200" spc="-300" dirty="0"/>
              <a:t>C A </a:t>
            </a:r>
            <a:r>
              <a:rPr lang="en-US" sz="2200" dirty="0"/>
              <a:t>N H circuit should go from 2.5 volts at rest to 3.5 volts when active. The </a:t>
            </a:r>
            <a:r>
              <a:rPr lang="en-US" sz="2200" spc="-300" dirty="0"/>
              <a:t>C A </a:t>
            </a:r>
            <a:r>
              <a:rPr lang="en-US" sz="2200" dirty="0"/>
              <a:t>N L circuit goes from 2.5 volts at rest to 1.5 volts when active</a:t>
            </a:r>
          </a:p>
        </p:txBody>
      </p:sp>
      <p:pic>
        <p:nvPicPr>
          <p:cNvPr id="32770" name="Picture 2" descr="An illustration compares C A N L O W and C A N H I G H wave. C A N L O W and C A N H I G H are opposite to each other that is. in points where Can low is at 0, C A N high is at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6111" y="2397988"/>
            <a:ext cx="7798881" cy="391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611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p:txBody>
          <a:bodyPr/>
          <a:lstStyle/>
          <a:p>
            <a:pPr algn="ctr"/>
            <a:r>
              <a:rPr lang="en-US" dirty="0"/>
              <a:t>Video Links </a:t>
            </a:r>
            <a:br>
              <a:rPr lang="en-US" dirty="0"/>
            </a:br>
            <a:r>
              <a:rPr lang="en-US" sz="9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a:xfrm>
            <a:off x="1428750" y="1943101"/>
            <a:ext cx="6172200" cy="3394472"/>
          </a:xfrm>
        </p:spPr>
        <p:txBody>
          <a:bodyPr/>
          <a:lstStyle/>
          <a:p>
            <a:pPr fontAlgn="base"/>
            <a:r>
              <a:rPr lang="en-US" dirty="0">
                <a:hlinkClick r:id="rId2"/>
              </a:rPr>
              <a:t>CAN/BUS wire install (time 3:42)</a:t>
            </a:r>
            <a:endParaRPr lang="en-US" dirty="0"/>
          </a:p>
          <a:p>
            <a:pPr fontAlgn="base"/>
            <a:r>
              <a:rPr lang="en-US" dirty="0">
                <a:hlinkClick r:id="rId3"/>
              </a:rPr>
              <a:t>Scanning CAN protocol (time 2:04)</a:t>
            </a:r>
            <a:endParaRPr lang="en-US" dirty="0"/>
          </a:p>
          <a:p>
            <a:pPr fontAlgn="base"/>
            <a:r>
              <a:rPr lang="en-US" dirty="0">
                <a:hlinkClick r:id="rId4"/>
              </a:rPr>
              <a:t>How to use an OBD II scan tool (time 4:42)</a:t>
            </a:r>
            <a:endParaRPr lang="en-US" dirty="0"/>
          </a:p>
        </p:txBody>
      </p:sp>
    </p:spTree>
    <p:extLst>
      <p:ext uri="{BB962C8B-B14F-4D97-AF65-F5344CB8AC3E}">
        <p14:creationId xmlns:p14="http://schemas.microsoft.com/office/powerpoint/2010/main" val="64570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567581"/>
          </a:xfrm>
        </p:spPr>
        <p:txBody>
          <a:bodyPr lIns="0" tIns="0" rIns="0" bIns="0">
            <a:spAutoFit/>
          </a:bodyPr>
          <a:lstStyle/>
          <a:p>
            <a:pPr>
              <a:spcBef>
                <a:spcPct val="0"/>
              </a:spcBef>
            </a:pPr>
            <a:r>
              <a:rPr lang="en-US" sz="3600" dirty="0">
                <a:latin typeface="+mj-lt"/>
                <a:ea typeface="+mj-ea"/>
                <a:cs typeface="Times New Roman" panose="02020603050405020304" pitchFamily="18" charset="0"/>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3929" y="2121131"/>
            <a:ext cx="8132342" cy="2615738"/>
          </a:xfrm>
          <a:prstGeom prst="rect">
            <a:avLst/>
          </a:prstGeom>
        </p:spPr>
      </p:pic>
    </p:spTree>
    <p:extLst>
      <p:ext uri="{BB962C8B-B14F-4D97-AF65-F5344CB8AC3E}">
        <p14:creationId xmlns:p14="http://schemas.microsoft.com/office/powerpoint/2010/main" val="775972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58" y="135466"/>
            <a:ext cx="8200841" cy="1661993"/>
          </a:xfrm>
        </p:spPr>
        <p:txBody>
          <a:bodyPr wrap="square">
            <a:spAutoFit/>
          </a:bodyPr>
          <a:lstStyle/>
          <a:p>
            <a:r>
              <a:rPr lang="en-US" dirty="0"/>
              <a:t>Figure 9.3 A ring link network reduces the number of wires it takes to interconnect all of the modules</a:t>
            </a:r>
          </a:p>
        </p:txBody>
      </p:sp>
      <p:pic>
        <p:nvPicPr>
          <p:cNvPr id="3074" name="Picture 2" descr="The ring network shows the following components connected to each other in the following order:&#10;• 16 pin D L C port&#10;• Dash integration module&#10;• Sensing diagnostic module &#10;• Compact disc changer &#10;• Heads up display &#10;• Vehicle interface module and rear integration module&#10;• Rear integration module &#10;• Remote function module&#10;• Memory seat module and electronic brake control module&#10;• Power train control module&#10;• LH door control module&#10;• Instrument cluster, Radio, and heater and A/C control&#10;• Instrument panel module&#10;• Vehicle theft module is again connected to 16 pin D L C plug and dash integration module&#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8316" y="1952178"/>
            <a:ext cx="7827368" cy="4363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387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58" y="135466"/>
            <a:ext cx="8200841" cy="1661993"/>
          </a:xfrm>
        </p:spPr>
        <p:txBody>
          <a:bodyPr wrap="square">
            <a:spAutoFit/>
          </a:bodyPr>
          <a:lstStyle/>
          <a:p>
            <a:r>
              <a:rPr lang="en-US" dirty="0"/>
              <a:t>Figure 9.4 In a star link network, all of the modules are connected using splice packs</a:t>
            </a:r>
          </a:p>
        </p:txBody>
      </p:sp>
      <p:pic>
        <p:nvPicPr>
          <p:cNvPr id="4098" name="Picture 2" descr="The following modules are connected to splice pack which is connected to D L C on pin 2.&#10;1. L H door control module&#10;2. R H door control module&#10;3. L H seat control module&#10;4. Powertrain control module (P C M) which is connected to Throttle actuator control (T A C) module via Class c connection&#10;5. Electronic brake/ traction control (E B T C M) &#10;6. Electronic suspension control (E S C) module &#10;7. H V A C programmer module &#10;8. Body control module (B C M) &#10;9. Remote control door lock module&#10;Sensing diagnostic module (S D M) is connected to pin 9.&#10;Pin 14 is connected to COMPACT DISC (C O) CHANGER which is connected to I P Electrical center which is connected to Audio system Radio which is connected to Instrument cluster.&#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91150" y="1961890"/>
            <a:ext cx="5961698" cy="4355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744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18523"/>
            <a:ext cx="3962400" cy="3877985"/>
          </a:xfrm>
        </p:spPr>
        <p:txBody>
          <a:bodyPr wrap="square">
            <a:spAutoFit/>
          </a:bodyPr>
          <a:lstStyle/>
          <a:p>
            <a:r>
              <a:rPr lang="en-US" dirty="0"/>
              <a:t>Figure 9.5 A typical </a:t>
            </a:r>
            <a:r>
              <a:rPr lang="en-US" spc="-400" dirty="0"/>
              <a:t>B U </a:t>
            </a:r>
            <a:r>
              <a:rPr lang="en-US" dirty="0"/>
              <a:t>S system showing module </a:t>
            </a:r>
            <a:r>
              <a:rPr lang="en-US" spc="-400" dirty="0"/>
              <a:t>C A </a:t>
            </a:r>
            <a:r>
              <a:rPr lang="en-US" dirty="0"/>
              <a:t>N communications and twisted pairs of wire</a:t>
            </a:r>
          </a:p>
        </p:txBody>
      </p:sp>
      <p:pic>
        <p:nvPicPr>
          <p:cNvPr id="5122" name="Picture 2" descr="2 points from 16 pin D L C connector connected to a scan tool are connected to Can C Diagnostics (one positive one negative). &#10;A 2 wire bus C A N (b+ and b-) connection connects &#10;1. Air bag module.&#10;2. Remote keyless entry&#10;3. Radio&#10;4. Instrument panel&#10;5. H V A C &#10;6. Seat heaters &#10;7. Tire pressure monitor&#10;8. Left front door module&#10;9. Right front door module&#10;10. Left rear door module&#10;11. Right rear door module&#10;12. Cell phone module&#10;13. Memory card module&#10;14. Abs control module&#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60738" y="262462"/>
            <a:ext cx="4226062" cy="601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173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7F83-A9E3-4ED9-B78F-30EFCA898707}"/>
              </a:ext>
            </a:extLst>
          </p:cNvPr>
          <p:cNvSpPr>
            <a:spLocks noGrp="1"/>
          </p:cNvSpPr>
          <p:nvPr>
            <p:ph type="title"/>
          </p:nvPr>
        </p:nvSpPr>
        <p:spPr/>
        <p:txBody>
          <a:bodyPr/>
          <a:lstStyle/>
          <a:p>
            <a:r>
              <a:rPr lang="en-US" sz="2000" dirty="0"/>
              <a:t>Animation: Controller Area Network, CAN</a:t>
            </a:r>
            <a:br>
              <a:rPr lang="en-US" sz="760" dirty="0"/>
            </a:br>
            <a:r>
              <a:rPr lang="en-US" sz="1200" dirty="0">
                <a:solidFill>
                  <a:prstClr val="white"/>
                </a:solidFill>
              </a:rPr>
              <a:t>(</a:t>
            </a:r>
            <a:r>
              <a:rPr lang="en-US" sz="1200" dirty="0"/>
              <a:t>(Animation will automatically start in a few seconds)</a:t>
            </a:r>
            <a:r>
              <a:rPr lang="en-US" sz="1200" dirty="0">
                <a:solidFill>
                  <a:prstClr val="white"/>
                </a:solidFill>
              </a:rPr>
              <a:t>he </a:t>
            </a:r>
            <a:r>
              <a:rPr lang="en-US" sz="760" dirty="0">
                <a:solidFill>
                  <a:prstClr val="white"/>
                </a:solidFill>
              </a:rPr>
              <a:t>animation will automatically start in a few seconds)</a:t>
            </a:r>
            <a:endParaRPr lang="en-US" sz="760" dirty="0"/>
          </a:p>
        </p:txBody>
      </p:sp>
      <p:pic>
        <p:nvPicPr>
          <p:cNvPr id="6" name="can_2">
            <a:hlinkClick r:id="" action="ppaction://media"/>
            <a:extLst>
              <a:ext uri="{FF2B5EF4-FFF2-40B4-BE49-F238E27FC236}">
                <a16:creationId xmlns:a16="http://schemas.microsoft.com/office/drawing/2014/main" id="{CF25D1AB-4875-4865-B3B5-B8C7C6968A01}"/>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230524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16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58" y="143933"/>
            <a:ext cx="8226242" cy="1661993"/>
          </a:xfrm>
        </p:spPr>
        <p:txBody>
          <a:bodyPr wrap="square">
            <a:spAutoFit/>
          </a:bodyPr>
          <a:lstStyle/>
          <a:p>
            <a:r>
              <a:rPr lang="en-US" dirty="0"/>
              <a:t>Figure 9.6 </a:t>
            </a:r>
            <a:r>
              <a:rPr lang="en-US" spc="-400" dirty="0"/>
              <a:t>U A R </a:t>
            </a:r>
            <a:r>
              <a:rPr lang="en-US" dirty="0"/>
              <a:t>T serial data master control module is connected to the data link connector (</a:t>
            </a:r>
            <a:r>
              <a:rPr lang="en-US" spc="-400" dirty="0"/>
              <a:t>D L </a:t>
            </a:r>
            <a:r>
              <a:rPr lang="en-US" dirty="0"/>
              <a:t>C) at pin 9</a:t>
            </a:r>
          </a:p>
        </p:txBody>
      </p:sp>
      <p:pic>
        <p:nvPicPr>
          <p:cNvPr id="6146" name="Picture 2" descr="An illustration shows a D L C with pin 1, 8,9,16 marked, pin 9 is marked as U A R T. It also shows a wave with discreet 0 and 1 levels where 1 represents 5v and width of each discreet unit is 128m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60748" y="1930401"/>
            <a:ext cx="3768554" cy="4384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928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58" y="141406"/>
            <a:ext cx="8226242" cy="1661993"/>
          </a:xfrm>
        </p:spPr>
        <p:txBody>
          <a:bodyPr wrap="square">
            <a:spAutoFit/>
          </a:bodyPr>
          <a:lstStyle/>
          <a:p>
            <a:r>
              <a:rPr lang="en-US" dirty="0"/>
              <a:t>Figure 9.7 The E &amp; C serial data is connected to the data link connector at pin 14</a:t>
            </a:r>
          </a:p>
        </p:txBody>
      </p:sp>
      <p:pic>
        <p:nvPicPr>
          <p:cNvPr id="7170" name="Picture 2" descr="An illustration shows a D L C with pin 1, 8,9,16 marked, pin 14 is marked as E and C. It also shows a wave with discreet 0 and 1 levels where 1 represents 12 V and width of each discreet unit is 128m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92665" y="2053442"/>
            <a:ext cx="3158668" cy="4262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883265"/>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23693</TotalTime>
  <Words>1185</Words>
  <Application>Microsoft Office PowerPoint</Application>
  <PresentationFormat>On-screen Show (4:3)</PresentationFormat>
  <Paragraphs>79</Paragraphs>
  <Slides>39</Slides>
  <Notes>34</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Arial(Body)</vt:lpstr>
      <vt:lpstr>Noto Sans Symbols</vt:lpstr>
      <vt:lpstr>Times New Roman</vt:lpstr>
      <vt:lpstr>Verdana</vt:lpstr>
      <vt:lpstr>Wingdings</vt:lpstr>
      <vt:lpstr>508 Lecture</vt:lpstr>
      <vt:lpstr>Advanced Engine Performance Diagnosis</vt:lpstr>
      <vt:lpstr>Figure 9.1 Module communications makes controlling multiple electrical devices and accessories easier by utilizing simple low-current switches to signal another module, which does the actual switching of the current to the device</vt:lpstr>
      <vt:lpstr>Figure 9.2 A network allows all modules to communicate with other modules</vt:lpstr>
      <vt:lpstr>Figure 9.3 A ring link network reduces the number of wires it takes to interconnect all of the modules</vt:lpstr>
      <vt:lpstr>Figure 9.4 In a star link network, all of the modules are connected using splice packs</vt:lpstr>
      <vt:lpstr>Figure 9.5 A typical B U S system showing module C A N communications and twisted pairs of wire</vt:lpstr>
      <vt:lpstr>Animation: Controller Area Network, CAN ((Animation will automatically start in a few seconds)he animation will automatically start in a few seconds)</vt:lpstr>
      <vt:lpstr>Figure 9.6 U A R T serial data master control module is connected to the data link connector (D L C) at pin 9</vt:lpstr>
      <vt:lpstr>Figure 9.7 The E &amp; C serial data is connected to the data link connector at pin 14</vt:lpstr>
      <vt:lpstr>Figure 9.8 Class 2 serial data communication is accessible at the data link connector at pin 2</vt:lpstr>
      <vt:lpstr>Figure 9.9 Keyword 82 operates at a rate of 8,192 bps, similar to U A R T, and keyword 2000 operates at a baud rate of 10,400 bps (the same as a Class 2 communicator)</vt:lpstr>
      <vt:lpstr>Animation: CAN Signal ((Animation will automatically start in a few seconds)he animation will automatically start in a few seconds)</vt:lpstr>
      <vt:lpstr>Figure 9.10 G M L A N uses pins at terminals 6 and 14. Pin 1 is used for low-speed G M L A N on 2006 and newer G M vehicles</vt:lpstr>
      <vt:lpstr>Figure 9.11 A twisted pair is used by several different network communications protocols to reduce interference that can be induced in the wiring from nearby electromagnetic sources</vt:lpstr>
      <vt:lpstr>Animation: CAN Circuit Check ((Animation will automatically start in a few seconds)he animation will automatically start in a few seconds)</vt:lpstr>
      <vt:lpstr>Animation: Meter Usage, Check CAN Circuit ((Animation will automatically start in a few seconds)he animation will automatically start in a few seconds)</vt:lpstr>
      <vt:lpstr>Figure 9.12 A CANDi module will flash the green L E D rapidly if communication is detected</vt:lpstr>
      <vt:lpstr>Figure 9.13 A Ford O B D-I diagnostic link connector showing that S C P communication uses terminals in cavities 1 (upper left) and 3 (lower left)</vt:lpstr>
      <vt:lpstr>Figure 9.14 A scan tool can be used to check communications with the S C P B U S through terminals 2 and 10 and to the other modules connected to terminal 7 of the data link connector</vt:lpstr>
      <vt:lpstr>Figure 9.15 Many Fords use U B P module communications along with  C A N</vt:lpstr>
      <vt:lpstr>Figure 9.16 C C D signals are labeled plus (+) and minus (−) and use a twisted pair of wires. Notice that terminals 3 and 11 of the data link connector are used to access the C C D B U S from a scan tool. Pin 16 is used to supply 12 volts to the scan tool</vt:lpstr>
      <vt:lpstr>Figure 9.17 The differential voltage for the C C D B U S is created by using resistors in a module</vt:lpstr>
      <vt:lpstr>Figure 9.18 Many Chrysler vehicles use both S C I and C C D for module communication</vt:lpstr>
      <vt:lpstr>Figure 9.19 C A N uses a differential type of module communication where the voltage on one wire is the equal, but opposite voltage on the other wire. When no communication is occurring, both wires have 2.5 volts applied. When communication is occurring, C A N H goes up 1 to 3.5 volts and C A N L goes down 1 to 1.5 volts</vt:lpstr>
      <vt:lpstr>Figure 9.20 A typical (generic) system showing how the C A N B U S is connected to various electrical accessories and systems in the vehicle</vt:lpstr>
      <vt:lpstr>Figure 9.21 A D L C from a pre-C A N Acura. It shows terminals in cavities 4, 5 (grounds), 7, 10, 14, and 16 (B+)</vt:lpstr>
      <vt:lpstr>Figure 9.22 A Chrysler scan display showing a B and two U codes, all indicating a B U S-related problem(s)</vt:lpstr>
      <vt:lpstr>Figure 9.23 A typical 38-cavity diagnostic connector as found on many B M W and Mercedes vehicles under the hood. The use of a breakout box (B O B) connected to this connector can help gain access to module B U S information</vt:lpstr>
      <vt:lpstr>Figure 9.24 A breakout box (B O B) used to access the BUS terminals while using a scan tool to activate the modules. This breakout box is equipped with L E Ds that light when circuits are active</vt:lpstr>
      <vt:lpstr>Figure 9.25 A 16 pin O B D-I I D L C with terminals identified. Scan tools use the power pin (16) and ground pin (4) for power so that a separate cigarette lighter plug is not necessary on O B D-I I vehicles</vt:lpstr>
      <vt:lpstr>Figure 9.26 This schematic of a Chevrolet Equinox shows that the vehicle uses a G M L A N B U S (D L C pins 6 and 14), plus a Class 2 (pin 2) and U A R T. Pin 1 connects to the low-speed G M L A N network</vt:lpstr>
      <vt:lpstr>Figure 9.27 This Honda scan tool allows the technician to turn on individual lights and operate individual power windows and other accessories that are connected to the B U S system</vt:lpstr>
      <vt:lpstr>Figure 9.28 Modules used in a General Motors vehicle can be “pinged” using a Tech 2 scan tool</vt:lpstr>
      <vt:lpstr>Figure 9.29 Checking the terminating resistors using an ohmmeter at the    D L C</vt:lpstr>
      <vt:lpstr>Figure 9.30 Use front-probe terminals to access the data link connector. Always follow the specified back-probe and front-probe procedures as found in service information</vt:lpstr>
      <vt:lpstr>Figure 9.31 (a) Data is sent in packets, so it is normal to see activity and then a flat line between messages</vt:lpstr>
      <vt:lpstr>Figure 9.32 (b) A C A N B U S should show voltages that are opposite when there is normal communications. C A N H circuit should go from 2.5 volts at rest to 3.5 volts when active. The C A N L circuit goes from 2.5 volts at rest to 1.5 volts when active</vt:lpstr>
      <vt:lpstr>Video Links  (Internet Access Required)</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Engine Performance Diagnosis, Seventh Edition</dc:title>
  <dc:subject>Automotive - Core</dc:subject>
  <dc:creator>James D. Halderman / Curt Ward</dc:creator>
  <cp:keywords>Automotive </cp:keywords>
  <cp:lastModifiedBy>Glen Plants</cp:lastModifiedBy>
  <cp:revision>4529</cp:revision>
  <dcterms:created xsi:type="dcterms:W3CDTF">2014-07-14T20:04:21Z</dcterms:created>
  <dcterms:modified xsi:type="dcterms:W3CDTF">2020-07-28T18:06:52Z</dcterms:modified>
</cp:coreProperties>
</file>