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1104" r:id="rId2"/>
    <p:sldId id="1041" r:id="rId3"/>
    <p:sldId id="393" r:id="rId4"/>
    <p:sldId id="1105" r:id="rId5"/>
    <p:sldId id="1078" r:id="rId6"/>
    <p:sldId id="1079" r:id="rId7"/>
    <p:sldId id="1080" r:id="rId8"/>
    <p:sldId id="1081" r:id="rId9"/>
    <p:sldId id="1082" r:id="rId10"/>
    <p:sldId id="1083" r:id="rId11"/>
    <p:sldId id="1084" r:id="rId12"/>
    <p:sldId id="1085" r:id="rId13"/>
    <p:sldId id="1086" r:id="rId14"/>
    <p:sldId id="1087" r:id="rId15"/>
    <p:sldId id="1088" r:id="rId16"/>
    <p:sldId id="1089" r:id="rId17"/>
    <p:sldId id="1106" r:id="rId18"/>
    <p:sldId id="1090" r:id="rId19"/>
    <p:sldId id="1091" r:id="rId20"/>
    <p:sldId id="1092" r:id="rId21"/>
    <p:sldId id="1093" r:id="rId22"/>
    <p:sldId id="1094" r:id="rId23"/>
    <p:sldId id="1095" r:id="rId24"/>
    <p:sldId id="1096" r:id="rId25"/>
    <p:sldId id="1097" r:id="rId26"/>
    <p:sldId id="1098" r:id="rId27"/>
    <p:sldId id="1107" r:id="rId28"/>
    <p:sldId id="1099" r:id="rId29"/>
    <p:sldId id="1100" r:id="rId30"/>
    <p:sldId id="1101" r:id="rId31"/>
    <p:sldId id="1102" r:id="rId32"/>
    <p:sldId id="1108" r:id="rId33"/>
    <p:sldId id="107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816">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55" autoAdjust="0"/>
    <p:restoredTop sz="91648" autoAdjust="0"/>
  </p:normalViewPr>
  <p:slideViewPr>
    <p:cSldViewPr>
      <p:cViewPr varScale="1">
        <p:scale>
          <a:sx n="114" d="100"/>
          <a:sy n="114" d="100"/>
        </p:scale>
        <p:origin x="1122" y="114"/>
      </p:cViewPr>
      <p:guideLst>
        <p:guide orient="horz" pos="2160"/>
        <p:guide pos="2880"/>
        <p:guide orient="horz" pos="816"/>
        <p:guide orient="horz" pos="3984"/>
        <p:guide orient="horz" pos="384"/>
        <p:guide orient="horz" pos="144"/>
        <p:guide orient="horz" pos="1056"/>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7/23/2020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7/23/2020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7/23/2020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7/23/2020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pic>
        <p:nvPicPr>
          <p:cNvPr id="10" name="Picture 9" descr="Pearson Logo"/>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glUXDMuQ3Bs" TargetMode="External"/><Relationship Id="rId3" Type="http://schemas.openxmlformats.org/officeDocument/2006/relationships/hyperlink" Target="https://www.youtube.com/watch?v=dQNAvoQ4-T8" TargetMode="External"/><Relationship Id="rId7" Type="http://schemas.openxmlformats.org/officeDocument/2006/relationships/hyperlink" Target="https://www.youtube.com/watch?v=r0NlsaRMaZ8" TargetMode="External"/><Relationship Id="rId2" Type="http://schemas.openxmlformats.org/officeDocument/2006/relationships/hyperlink" Target="https://www.youtube.com/watch?v=jwCDWJZZrGM" TargetMode="External"/><Relationship Id="rId1" Type="http://schemas.openxmlformats.org/officeDocument/2006/relationships/slideLayout" Target="../slideLayouts/slideLayout4.xml"/><Relationship Id="rId6" Type="http://schemas.openxmlformats.org/officeDocument/2006/relationships/hyperlink" Target="https://www.youtube.com/watch?v=ypIEfSIyZDQ" TargetMode="External"/><Relationship Id="rId11" Type="http://schemas.openxmlformats.org/officeDocument/2006/relationships/hyperlink" Target="https://www.youtube.com/watch?v=juJ02ZCX9rw" TargetMode="External"/><Relationship Id="rId5" Type="http://schemas.openxmlformats.org/officeDocument/2006/relationships/hyperlink" Target="https://www.youtube.com/watch?v=GvG22YMOzUI" TargetMode="External"/><Relationship Id="rId10" Type="http://schemas.openxmlformats.org/officeDocument/2006/relationships/hyperlink" Target="https://www.youtube.com/watch?v=9-7gbD4q_-I" TargetMode="External"/><Relationship Id="rId4" Type="http://schemas.openxmlformats.org/officeDocument/2006/relationships/hyperlink" Target="https://www.youtube.com/watch?v=4uN6up30otU" TargetMode="External"/><Relationship Id="rId9" Type="http://schemas.openxmlformats.org/officeDocument/2006/relationships/hyperlink" Target="https://www.youtube.com/watch?v=R9AEG4jPDc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Advanced Engine Performance Diagnosis</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a:t>Seventh Edition</a:t>
            </a:r>
            <a:endParaRPr lang="en-IN" dirty="0"/>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2133597" cy="492443"/>
          </a:xfrm>
        </p:spPr>
        <p:txBody>
          <a:bodyPr wrap="square">
            <a:sp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07</a:t>
            </a:r>
          </a:p>
        </p:txBody>
      </p:sp>
      <p:sp>
        <p:nvSpPr>
          <p:cNvPr id="4" name="Text Placeholder 3"/>
          <p:cNvSpPr>
            <a:spLocks noGrp="1"/>
          </p:cNvSpPr>
          <p:nvPr>
            <p:ph type="body" sz="quarter" idx="14"/>
          </p:nvPr>
        </p:nvSpPr>
        <p:spPr>
          <a:xfrm>
            <a:off x="4569209" y="3432572"/>
            <a:ext cx="2817004" cy="615553"/>
          </a:xfrm>
        </p:spPr>
        <p:txBody>
          <a:bodyPr vert="horz" wrap="square" lIns="0" tIns="0" rIns="0" bIns="0" rtlCol="0" anchor="b">
            <a:spAutoFit/>
          </a:bodyPr>
          <a:lstStyle/>
          <a:p>
            <a:r>
              <a:rPr lang="en-US" sz="2000" dirty="0"/>
              <a:t>Valve Train and Variable Valve Timing Diagnosis</a:t>
            </a:r>
          </a:p>
        </p:txBody>
      </p:sp>
      <p:pic>
        <p:nvPicPr>
          <p:cNvPr id="1026" name="Picture 2" descr="Front Cover: Advanced Engine Performance Diagnosis, Seventh Edition by Halderman and W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822" y="1770141"/>
            <a:ext cx="3554438" cy="4546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5"/>
          </p:nvPr>
        </p:nvSpPr>
        <p:spPr>
          <a:xfrm>
            <a:off x="3429012" y="6418608"/>
            <a:ext cx="5266267"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3831616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39375"/>
            <a:ext cx="8206680" cy="1107996"/>
          </a:xfrm>
        </p:spPr>
        <p:txBody>
          <a:bodyPr wrap="square">
            <a:spAutoFit/>
          </a:bodyPr>
          <a:lstStyle/>
          <a:p>
            <a:r>
              <a:rPr lang="en-IN" altLang="en-US" dirty="0">
                <a:ea typeface="ヒラギノ角ゴ Pro W3" charset="-128"/>
              </a:rPr>
              <a:t>Figure 7.7 </a:t>
            </a:r>
            <a:r>
              <a:rPr lang="en-US" altLang="en-US" dirty="0">
                <a:ea typeface="ヒラギノ角ゴ Pro W3" charset="-128"/>
              </a:rPr>
              <a:t>Camshaft rotation during advance and retard</a:t>
            </a:r>
            <a:endParaRPr lang="en-US" dirty="0"/>
          </a:p>
        </p:txBody>
      </p:sp>
      <p:pic>
        <p:nvPicPr>
          <p:cNvPr id="7170" name="Picture 2" descr="Two figures show five paddles housed inside a sprocket. The figure on the left shows the paddles in the anti-clockwise direction and the figure on the right shows the paddles in the clockwise direction. A section A-A of the sprocket shows a paddle cavity installed above the camshaft and a sprocket with two oil passages through 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996" y="1676400"/>
            <a:ext cx="8206009" cy="340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10919"/>
            <a:ext cx="8218475" cy="1384995"/>
          </a:xfrm>
        </p:spPr>
        <p:txBody>
          <a:bodyPr wrap="square">
            <a:spAutoFit/>
          </a:bodyPr>
          <a:lstStyle/>
          <a:p>
            <a:r>
              <a:rPr lang="en-IN" altLang="en-US" sz="3000" dirty="0">
                <a:ea typeface="ヒラギノ角ゴ Pro W3" charset="-128"/>
              </a:rPr>
              <a:t>Figure 7.8 </a:t>
            </a:r>
            <a:r>
              <a:rPr lang="en-US" altLang="en-US" sz="3000" dirty="0">
                <a:ea typeface="ヒラギノ角ゴ Pro W3" charset="-128"/>
              </a:rPr>
              <a:t>(a) At engine start, the camshaft timing has little valve overlap, which improves idle quality</a:t>
            </a:r>
            <a:endParaRPr lang="en-US" sz="3000" dirty="0"/>
          </a:p>
        </p:txBody>
      </p:sp>
      <p:pic>
        <p:nvPicPr>
          <p:cNvPr id="8194" name="Picture 2" descr="The figure illustrates the following:&#10;• The curve for exhaust follows an inverted U-curve from B D C to T D C during power and exhaust stroke.&#10;• The curve for intake follows an inverted U-curve from T D C to B D C during exhaust and compression stroke.&#10;• Both the curves have a very low overlap during idle quality mod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5606" y="1698653"/>
            <a:ext cx="5512786" cy="4612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521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15205"/>
            <a:ext cx="8218475" cy="1384995"/>
          </a:xfrm>
        </p:spPr>
        <p:txBody>
          <a:bodyPr wrap="square">
            <a:spAutoFit/>
          </a:bodyPr>
          <a:lstStyle/>
          <a:p>
            <a:r>
              <a:rPr lang="en-IN" altLang="en-US" sz="3000" dirty="0">
                <a:ea typeface="ヒラギノ角ゴ Pro W3" charset="-128"/>
              </a:rPr>
              <a:t>Figure 7.8 </a:t>
            </a:r>
            <a:r>
              <a:rPr lang="en-US" altLang="en-US" sz="3000" dirty="0">
                <a:ea typeface="ヒラギノ角ゴ Pro W3" charset="-128"/>
              </a:rPr>
              <a:t>(b) During acceleration, the valve overlap is increased to improve engine performance</a:t>
            </a:r>
            <a:endParaRPr lang="en-US" sz="3000" dirty="0"/>
          </a:p>
        </p:txBody>
      </p:sp>
      <p:pic>
        <p:nvPicPr>
          <p:cNvPr id="9218" name="Picture 2" descr="The figure illustrates the following:&#10;• The curve for exhaust follows an inverted U-curve from B D C to T D C during power and exhaust stroke.&#10;• The curve for intake follows an inverted U-curve from T D C to B D C during exhaust and compression stroke.&#10;• Both the curves have a moderate overlap with the overlap labeled as retarded&#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5047" y="1696500"/>
            <a:ext cx="5984381" cy="461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558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82123"/>
            <a:ext cx="8218475" cy="1477328"/>
          </a:xfrm>
        </p:spPr>
        <p:txBody>
          <a:bodyPr wrap="square">
            <a:spAutoFit/>
          </a:bodyPr>
          <a:lstStyle/>
          <a:p>
            <a:r>
              <a:rPr lang="en-IN" altLang="en-US" sz="2400" dirty="0">
                <a:ea typeface="ヒラギノ角ゴ Pro W3" charset="-128"/>
              </a:rPr>
              <a:t>Figure 7.8 (c) </a:t>
            </a:r>
            <a:r>
              <a:rPr lang="en-US" altLang="en-US" sz="2400" dirty="0">
                <a:ea typeface="ヒラギノ角ゴ Pro W3" charset="-128"/>
              </a:rPr>
              <a:t>To reduce </a:t>
            </a:r>
            <a:r>
              <a:rPr lang="en-US" altLang="en-US" sz="2400" spc="-300" dirty="0">
                <a:ea typeface="ヒラギノ角ゴ Pro W3" charset="-128"/>
              </a:rPr>
              <a:t>N O </a:t>
            </a:r>
            <a:r>
              <a:rPr lang="en-US" altLang="en-US" sz="2400" dirty="0">
                <a:ea typeface="ヒラギノ角ゴ Pro W3" charset="-128"/>
              </a:rPr>
              <a:t>x emissions, the valve timing is changed to trap some of the exhaust gases in the combustion chamber, thereby eliminating the needs for an </a:t>
            </a:r>
            <a:r>
              <a:rPr lang="en-US" altLang="en-US" sz="2400" spc="-300" dirty="0">
                <a:ea typeface="ヒラギノ角ゴ Pro W3" charset="-128"/>
              </a:rPr>
              <a:t>E G </a:t>
            </a:r>
            <a:r>
              <a:rPr lang="en-US" altLang="en-US" sz="2400" dirty="0">
                <a:ea typeface="ヒラギノ角ゴ Pro W3" charset="-128"/>
              </a:rPr>
              <a:t>R valve</a:t>
            </a:r>
            <a:endParaRPr lang="en-US" sz="2400" dirty="0"/>
          </a:p>
        </p:txBody>
      </p:sp>
      <p:pic>
        <p:nvPicPr>
          <p:cNvPr id="10242" name="Picture 2" descr="The figure illustrates the following:&#10;• The curve for exhaust follows an inverted U-curve from B D C to T D C during power and exhaust stroke.&#10;• The curve for intake follows an inverted U-curve from T D C to B D C during exhaust and compression stroke.&#10;• Both the curves have a high overlap with the overlap labeled as retarded.&#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1108" y="1936425"/>
            <a:ext cx="5257721" cy="4380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760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49304"/>
            <a:ext cx="8218475" cy="1107996"/>
          </a:xfrm>
        </p:spPr>
        <p:txBody>
          <a:bodyPr wrap="square">
            <a:spAutoFit/>
          </a:bodyPr>
          <a:lstStyle/>
          <a:p>
            <a:r>
              <a:rPr lang="en-IN" altLang="en-US" dirty="0">
                <a:ea typeface="ヒラギノ角ゴ Pro W3" charset="-128"/>
              </a:rPr>
              <a:t>Figure 7.9 </a:t>
            </a:r>
            <a:r>
              <a:rPr lang="en-US" altLang="en-US" dirty="0">
                <a:ea typeface="ヒラギノ角ゴ Pro W3" charset="-128"/>
              </a:rPr>
              <a:t>Spline cam phaser assembly</a:t>
            </a:r>
            <a:endParaRPr lang="en-US" dirty="0"/>
          </a:p>
        </p:txBody>
      </p:sp>
      <p:pic>
        <p:nvPicPr>
          <p:cNvPr id="11266" name="Picture 2" descr="The figure shows an exhaust camshaft connected to a drive sprocket from the crankshaft. The drive sprocket has helical splines cut on it and a floating piston with straight-cut splines slides over it. A reflector is housed over the floating piston. The figure also shows the following positions:&#10;Advance position:&#10;• A cutaway view of the spline cam phaser assembly shows the camshaft rotating in anticlockwise direction.&#10;• Oil is applied to a port that exerts pressure on the reflector, which in turn pushes the floating piston against a spring and engages the floating piston to the drive sprocket.&#10;Retard position:&#10;• A cutaway view of the spline cam phaser assembly shows the camshaft rotating in clockwise direction.&#10;• Oil is applied to a port that exerts pressure on the floating piston that causes the floating piston to disengage from the drive sprocket.&#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6960" y="1357234"/>
            <a:ext cx="6531028" cy="4954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60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332541"/>
            <a:ext cx="8218475" cy="1538883"/>
          </a:xfrm>
        </p:spPr>
        <p:txBody>
          <a:bodyPr wrap="square">
            <a:spAutoFit/>
          </a:bodyPr>
          <a:lstStyle/>
          <a:p>
            <a:r>
              <a:rPr lang="en-IN" altLang="en-US" sz="2000" dirty="0">
                <a:ea typeface="ヒラギノ角ゴ Pro W3" charset="-128"/>
              </a:rPr>
              <a:t>Figure 7.10 </a:t>
            </a:r>
            <a:r>
              <a:rPr lang="en-US" altLang="en-US" sz="2000" dirty="0">
                <a:ea typeface="ヒラギノ角ゴ Pro W3" charset="-128"/>
              </a:rPr>
              <a:t>A spline phaser showing the control valve and how it works internally. Note that the </a:t>
            </a:r>
            <a:r>
              <a:rPr lang="en-US" altLang="en-US" sz="2000" spc="-200" dirty="0">
                <a:ea typeface="ヒラギノ角ゴ Pro W3" charset="-128"/>
              </a:rPr>
              <a:t>P C </a:t>
            </a:r>
            <a:r>
              <a:rPr lang="en-US" altLang="en-US" sz="2000" dirty="0">
                <a:ea typeface="ヒラギノ角ゴ Pro W3" charset="-128"/>
              </a:rPr>
              <a:t>M uses the engine speed (</a:t>
            </a:r>
            <a:r>
              <a:rPr lang="en-US" altLang="en-US" sz="2000" spc="-200" dirty="0">
                <a:ea typeface="ヒラギノ角ゴ Pro W3" charset="-128"/>
              </a:rPr>
              <a:t>R P </a:t>
            </a:r>
            <a:r>
              <a:rPr lang="en-US" altLang="en-US" sz="2000" dirty="0">
                <a:ea typeface="ヒラギノ角ゴ Pro W3" charset="-128"/>
              </a:rPr>
              <a:t>M), crankshaft position sensor (</a:t>
            </a:r>
            <a:r>
              <a:rPr lang="en-US" altLang="en-US" sz="2000" spc="-200" dirty="0">
                <a:ea typeface="ヒラギノ角ゴ Pro W3" charset="-128"/>
              </a:rPr>
              <a:t>C K </a:t>
            </a:r>
            <a:r>
              <a:rPr lang="en-US" altLang="en-US" sz="2000" dirty="0">
                <a:ea typeface="ヒラギノ角ゴ Pro W3" charset="-128"/>
              </a:rPr>
              <a:t>P) and the camshaft position sensor (</a:t>
            </a:r>
            <a:r>
              <a:rPr lang="en-US" altLang="en-US" sz="2000" spc="-200" dirty="0">
                <a:ea typeface="ヒラギノ角ゴ Pro W3" charset="-128"/>
              </a:rPr>
              <a:t>C M </a:t>
            </a:r>
            <a:r>
              <a:rPr lang="en-US" altLang="en-US" sz="2000" dirty="0">
                <a:ea typeface="ヒラギノ角ゴ Pro W3" charset="-128"/>
              </a:rPr>
              <a:t>P) to monitor and command the camshaft for maximum power and lowest possible exhaust emissions</a:t>
            </a:r>
            <a:endParaRPr lang="en-US" sz="2000" dirty="0"/>
          </a:p>
        </p:txBody>
      </p:sp>
      <p:pic>
        <p:nvPicPr>
          <p:cNvPr id="12290" name="Picture 2" descr="The figure shows the following details:&#10;• A P W M control valve is connected to the phaser, which in turn in connected to a camshaft.&#10;• The phaser houses a piston connected to a spring, a helical spline that is part of cam, and a sprocket that is connected to the camshaft.&#10;• A reluctor wheel tooth is installed below the helical spline&#10;• The P W M control valve has three ports that operate with engine oil pressure.&#10;• The control valve is controlled by a P C M that receives inputs from camshaft position sensor, crankshaft position sensor, M A P sensor, and rpm of the engin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2437" y="1924898"/>
            <a:ext cx="4722973" cy="438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90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33231"/>
            <a:ext cx="8218475" cy="1661993"/>
          </a:xfrm>
        </p:spPr>
        <p:txBody>
          <a:bodyPr wrap="square">
            <a:spAutoFit/>
          </a:bodyPr>
          <a:lstStyle/>
          <a:p>
            <a:r>
              <a:rPr lang="en-IN" altLang="en-US" dirty="0">
                <a:ea typeface="ヒラギノ角ゴ Pro W3" charset="-128"/>
              </a:rPr>
              <a:t>Figure 7.11 </a:t>
            </a:r>
            <a:r>
              <a:rPr lang="en-US" altLang="en-US" dirty="0">
                <a:ea typeface="ヒラギノ角ゴ Pro W3" charset="-128"/>
              </a:rPr>
              <a:t>A vane phaser is used to move the camshaft using changes of oil pressure from the oil control valve</a:t>
            </a:r>
            <a:endParaRPr lang="en-US" dirty="0"/>
          </a:p>
        </p:txBody>
      </p:sp>
      <p:pic>
        <p:nvPicPr>
          <p:cNvPr id="13314" name="Picture 2" descr="A cutaway of the phaser shows the following:&#10;• A paddle cavity is installed above the camshaft and has a port for retard and advance that are connected to the oil control valve.&#10;• The oil control vale is operated by engine oil pressure.&#10;• Engine oil flows through the advance port into the paddle cavity.&#10;• The sprocket is connected to the camshaft.&#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495" y="1879540"/>
            <a:ext cx="7843961" cy="443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8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Vane Phaser</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vane_phaser">
            <a:hlinkClick r:id="" action="ppaction://media"/>
            <a:extLst>
              <a:ext uri="{FF2B5EF4-FFF2-40B4-BE49-F238E27FC236}">
                <a16:creationId xmlns:a16="http://schemas.microsoft.com/office/drawing/2014/main" id="{B8DDF7C0-6A53-450A-890C-11FAD20CA7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2493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49304"/>
            <a:ext cx="8218475" cy="1107996"/>
          </a:xfrm>
        </p:spPr>
        <p:txBody>
          <a:bodyPr wrap="square">
            <a:spAutoFit/>
          </a:bodyPr>
          <a:lstStyle/>
          <a:p>
            <a:r>
              <a:rPr lang="en-IN" altLang="en-US" dirty="0">
                <a:ea typeface="ヒラギノ角ゴ Pro W3" charset="-128"/>
              </a:rPr>
              <a:t>Figure 7.12 </a:t>
            </a:r>
            <a:r>
              <a:rPr lang="en-US" altLang="en-US" dirty="0">
                <a:ea typeface="ヒラギノ角ゴ Pro W3" charset="-128"/>
              </a:rPr>
              <a:t>A magnetically controlled vane phaser</a:t>
            </a:r>
            <a:endParaRPr lang="en-US" dirty="0"/>
          </a:p>
        </p:txBody>
      </p:sp>
      <p:pic>
        <p:nvPicPr>
          <p:cNvPr id="14338" name="Picture 2" descr="The figure shows a drive socket with a return spring and a vane attached to it. The vane has an electromagnet installed around a control valve. A drive chain drives the sprocket and has a variable range camshaft attached to 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1027" y="1486325"/>
            <a:ext cx="6061947" cy="482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898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69129"/>
            <a:ext cx="8218475" cy="1569660"/>
          </a:xfrm>
        </p:spPr>
        <p:txBody>
          <a:bodyPr wrap="square">
            <a:spAutoFit/>
          </a:bodyPr>
          <a:lstStyle/>
          <a:p>
            <a:r>
              <a:rPr lang="en-IN" altLang="en-US" sz="3400" dirty="0">
                <a:ea typeface="ヒラギノ角ゴ Pro W3" charset="-128"/>
              </a:rPr>
              <a:t>Figure 7.13 </a:t>
            </a:r>
            <a:r>
              <a:rPr lang="en-US" altLang="en-US" sz="3400" dirty="0">
                <a:ea typeface="ヒラギノ角ゴ Pro W3" charset="-128"/>
              </a:rPr>
              <a:t>When the </a:t>
            </a:r>
            <a:r>
              <a:rPr lang="en-US" altLang="en-US" sz="3400" spc="-400" dirty="0">
                <a:ea typeface="ヒラギノ角ゴ Pro W3" charset="-128"/>
              </a:rPr>
              <a:t>P C </a:t>
            </a:r>
            <a:r>
              <a:rPr lang="en-US" altLang="en-US" sz="3400" dirty="0">
                <a:ea typeface="ヒラギノ角ゴ Pro W3" charset="-128"/>
              </a:rPr>
              <a:t>M commands 50% duty cycle, the oil flow through the phaser drops to zero</a:t>
            </a:r>
            <a:endParaRPr lang="en-US" sz="3400" dirty="0"/>
          </a:p>
        </p:txBody>
      </p:sp>
      <p:pic>
        <p:nvPicPr>
          <p:cNvPr id="15362" name="Picture 2" descr="The graph illustrates the following:&#10;• Duty cycle in percentage with intervals of 20 on the x axis and oil flow in liters per minute with Intervals of 1 on the y axis.&#10;• The curve for oil flows start at 6 liters per minute at 0 percent duty cycle, falls down to 0 liters per minute at 50 percent, remains stable approximately from 50 to 55 percent, and rises gradually to 6 liters per minute at 100 percent duty cycl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1513" y="1828800"/>
            <a:ext cx="6100974"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310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8125"/>
            <a:ext cx="8200841" cy="1723549"/>
          </a:xfrm>
        </p:spPr>
        <p:txBody>
          <a:bodyPr wrap="square">
            <a:spAutoFit/>
          </a:bodyPr>
          <a:lstStyle/>
          <a:p>
            <a:r>
              <a:rPr lang="en-IN" altLang="en-US" sz="2800" dirty="0">
                <a:ea typeface="ヒラギノ角ゴ Pro W3" charset="-128"/>
              </a:rPr>
              <a:t>Figure 7.1 </a:t>
            </a:r>
            <a:r>
              <a:rPr lang="en-US" altLang="en-US" sz="2800" dirty="0">
                <a:ea typeface="ヒラギノ角ゴ Pro W3" charset="-128"/>
              </a:rPr>
              <a:t>A camshaft uses lobes to open the valves and is timed to the crankshaft so that the opening and closing of the valves occur at the proper time</a:t>
            </a:r>
            <a:endParaRPr lang="en-US" sz="2800" dirty="0"/>
          </a:p>
        </p:txBody>
      </p:sp>
      <p:pic>
        <p:nvPicPr>
          <p:cNvPr id="1026" name="Picture 2" descr="The figure shows the following:&#10;Camshafts having lobes representing eccentric shape that opens the valve against the force of the valve springs. The valve spring closes the valve when the camshaft rotates off the lobe and the valve spring opens the valve when the camshaft rotates towards the lobe. The camshaft rotates in the clockwise direction with advance occurring in opposite direction of retard. The opening and closing  position of intake and exhaust valves are marked on the profile of the cam lob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0773" y="2095500"/>
            <a:ext cx="6242454" cy="422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38232"/>
            <a:ext cx="8218475" cy="1661993"/>
          </a:xfrm>
        </p:spPr>
        <p:txBody>
          <a:bodyPr wrap="square">
            <a:spAutoFit/>
          </a:bodyPr>
          <a:lstStyle/>
          <a:p>
            <a:r>
              <a:rPr lang="en-IN" altLang="en-US" dirty="0">
                <a:ea typeface="ヒラギノ角ゴ Pro W3" charset="-128"/>
              </a:rPr>
              <a:t>Figure 7.14 </a:t>
            </a:r>
            <a:r>
              <a:rPr lang="en-US" altLang="en-US" dirty="0">
                <a:ea typeface="ヒラギノ角ゴ Pro W3" charset="-128"/>
              </a:rPr>
              <a:t>A camshaft position actuator used in a cam-in-block engine</a:t>
            </a:r>
            <a:endParaRPr lang="en-US" dirty="0"/>
          </a:p>
        </p:txBody>
      </p:sp>
      <p:pic>
        <p:nvPicPr>
          <p:cNvPr id="16386" name="Picture 2" descr="The figure shows the following:&#10;• The camshaft position actuator solenoid valve has a spool valve connected to a spool spring on one end.&#10;• The other end of the solenoid valve has a filter and a spring attached to a check ball.&#10;• The entire solenoid valve slides inside the camshaft.&#10;• The camshaft has four oil feed holes that lubricate the valv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185" y="2286000"/>
            <a:ext cx="8163531" cy="265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28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96929"/>
            <a:ext cx="4103675" cy="6032421"/>
          </a:xfrm>
        </p:spPr>
        <p:txBody>
          <a:bodyPr wrap="square">
            <a:spAutoFit/>
          </a:bodyPr>
          <a:lstStyle/>
          <a:p>
            <a:r>
              <a:rPr lang="en-IN" altLang="en-US" sz="2800" dirty="0">
                <a:ea typeface="ヒラギノ角ゴ Pro W3" charset="-128"/>
              </a:rPr>
              <a:t>Figure 7.15 </a:t>
            </a:r>
            <a:r>
              <a:rPr lang="en-US" altLang="en-US" sz="2800" dirty="0">
                <a:ea typeface="ヒラギノ角ゴ Pro W3" charset="-128"/>
              </a:rPr>
              <a:t>An Atkinson cycle engine valve timing diagram showing the intake valve remaining open well into the compression stroke. This delaying of the closing of the intake valve effectively reduces engine compression and displacement while keeping the expansion ratio high</a:t>
            </a:r>
            <a:endParaRPr lang="en-US" sz="2800" dirty="0"/>
          </a:p>
        </p:txBody>
      </p:sp>
      <p:pic>
        <p:nvPicPr>
          <p:cNvPr id="17410" name="Picture 2" descr="The Atkinson cycle engine valve timing diagram illustrates the following:&#10;• The intake valve opens at 18 degrees before the top dead center. &#10;• The intake valve closes at 72 degrees after bottom dead center. The exhaust valve opens at 34 degrees before bottom dead center&#10;• The exhaust valve closes at 2 degrees after top dead center perpendicular to top dead center and bottom dead center&#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7354" y="390525"/>
            <a:ext cx="3981821" cy="426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30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82774"/>
            <a:ext cx="8218475" cy="1846659"/>
          </a:xfrm>
        </p:spPr>
        <p:txBody>
          <a:bodyPr wrap="square">
            <a:spAutoFit/>
          </a:bodyPr>
          <a:lstStyle/>
          <a:p>
            <a:r>
              <a:rPr lang="en-IN" altLang="en-US" sz="2400" dirty="0">
                <a:ea typeface="ヒラギノ角ゴ Pro W3" charset="-128"/>
              </a:rPr>
              <a:t>Figure 7.16 </a:t>
            </a:r>
            <a:r>
              <a:rPr lang="en-US" altLang="en-US" sz="2400" dirty="0">
                <a:ea typeface="ヒラギノ角ゴ Pro W3" charset="-128"/>
              </a:rPr>
              <a:t>In a Multiair engine design, the exhaust valves are opened by the exhaust camshaft lobes. Intake valves are opened by the high-pressure engine oil, with the high pressure being produced by a lobe-actuated piston and controlled by </a:t>
            </a:r>
            <a:r>
              <a:rPr lang="en-US" altLang="en-US" sz="2400" spc="-250" dirty="0">
                <a:ea typeface="ヒラギノ角ゴ Pro W3" charset="-128"/>
              </a:rPr>
              <a:t>P C </a:t>
            </a:r>
            <a:r>
              <a:rPr lang="en-US" altLang="en-US" sz="2400" dirty="0">
                <a:ea typeface="ヒラギノ角ゴ Pro W3" charset="-128"/>
              </a:rPr>
              <a:t>M-controlled solenoids</a:t>
            </a:r>
            <a:endParaRPr lang="en-US" sz="2400" dirty="0"/>
          </a:p>
        </p:txBody>
      </p:sp>
      <p:pic>
        <p:nvPicPr>
          <p:cNvPr id="18434" name="Picture 2" descr="The multiair engine design consists of the following parts:&#10;• Three control solenoids&#10;• Finger follower&#10;• Camshaft&#10;• Fuel rail&#10;• Fuel injector&#10;• Intake valv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1037" y="2231003"/>
            <a:ext cx="4517392" cy="408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4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06276"/>
            <a:ext cx="8218475" cy="2308324"/>
          </a:xfrm>
        </p:spPr>
        <p:txBody>
          <a:bodyPr wrap="square">
            <a:spAutoFit/>
          </a:bodyPr>
          <a:lstStyle/>
          <a:p>
            <a:r>
              <a:rPr lang="en-IN" altLang="en-US" sz="3000" dirty="0">
                <a:ea typeface="ヒラギノ角ゴ Pro W3" charset="-128"/>
              </a:rPr>
              <a:t>Figure 7.17 </a:t>
            </a:r>
            <a:r>
              <a:rPr lang="en-US" altLang="en-US" sz="3000" dirty="0">
                <a:ea typeface="ヒラギノ角ゴ Pro W3" charset="-128"/>
              </a:rPr>
              <a:t>A plastic mock-up of a Honda VTEC system that uses two different camshaft profiles: one for low-speed engine operation and the other for high-speed operation</a:t>
            </a:r>
            <a:endParaRPr lang="en-US" sz="3000" dirty="0"/>
          </a:p>
        </p:txBody>
      </p:sp>
      <p:pic>
        <p:nvPicPr>
          <p:cNvPr id="19458" name="Picture 2" descr="A photo shows a mockup of a Honda VTEC system that uses two different camshaft profiles to open the valv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4254" y="2586028"/>
            <a:ext cx="4349676" cy="373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71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38232"/>
            <a:ext cx="8218475" cy="1661993"/>
          </a:xfrm>
        </p:spPr>
        <p:txBody>
          <a:bodyPr wrap="square">
            <a:spAutoFit/>
          </a:bodyPr>
          <a:lstStyle/>
          <a:p>
            <a:r>
              <a:rPr lang="en-IN" altLang="en-US" dirty="0">
                <a:ea typeface="ヒラギノ角ゴ Pro W3" charset="-128"/>
              </a:rPr>
              <a:t>Figure 7.18 </a:t>
            </a:r>
            <a:r>
              <a:rPr lang="en-US" altLang="en-US" dirty="0">
                <a:ea typeface="ヒラギノ角ゴ Pro W3" charset="-128"/>
              </a:rPr>
              <a:t>Engine oil pressure is used to switch cam lobes on a </a:t>
            </a:r>
            <a:r>
              <a:rPr lang="en-US" altLang="en-US" spc="-300" dirty="0">
                <a:ea typeface="ヒラギノ角ゴ Pro W3" charset="-128"/>
              </a:rPr>
              <a:t>V T E </a:t>
            </a:r>
            <a:r>
              <a:rPr lang="en-US" altLang="en-US" dirty="0">
                <a:ea typeface="ヒラギノ角ゴ Pro W3" charset="-128"/>
              </a:rPr>
              <a:t>C system</a:t>
            </a:r>
            <a:endParaRPr lang="en-US" dirty="0"/>
          </a:p>
        </p:txBody>
      </p:sp>
      <p:pic>
        <p:nvPicPr>
          <p:cNvPr id="20482" name="Picture 2" descr="The figure shows the following:&#10;• Two intake valves are operated by an intake camshaft that has a center cam lobe placed between two outer cam lobes.&#10;• The center follower is connected to the center cam lobe and outer followers are connected to the outer cam lobes.&#10;• A locking pin assembly is installed on the center cam lobe.&#10;• Two exhaust valves are operated by an exhaust camshaft and has the same setup as the intake camshaft.&#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4099" y="1920623"/>
            <a:ext cx="5560857" cy="439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325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56937"/>
            <a:ext cx="8218475" cy="1600438"/>
          </a:xfrm>
        </p:spPr>
        <p:txBody>
          <a:bodyPr wrap="square">
            <a:spAutoFit/>
          </a:bodyPr>
          <a:lstStyle/>
          <a:p>
            <a:r>
              <a:rPr lang="en-IN" altLang="en-US" sz="2600" dirty="0">
                <a:ea typeface="ヒラギノ角ゴ Pro W3" charset="-128"/>
              </a:rPr>
              <a:t>Figure 7.19 </a:t>
            </a:r>
            <a:r>
              <a:rPr lang="en-US" altLang="en-US" sz="2600" dirty="0">
                <a:ea typeface="ヒラギノ角ゴ Pro W3" charset="-128"/>
              </a:rPr>
              <a:t>The schematic of a variable valve timing control circuit, showing that battery power (+), is being applied to the variable valve timing (</a:t>
            </a:r>
            <a:r>
              <a:rPr lang="en-US" altLang="en-US" sz="2600" spc="-300" dirty="0">
                <a:ea typeface="ヒラギノ角ゴ Pro W3" charset="-128"/>
              </a:rPr>
              <a:t>VV </a:t>
            </a:r>
            <a:r>
              <a:rPr lang="en-US" altLang="en-US" sz="2600" dirty="0">
                <a:ea typeface="ヒラギノ角ゴ Pro W3" charset="-128"/>
              </a:rPr>
              <a:t>T) solenoid and pulsed to ground by the </a:t>
            </a:r>
            <a:r>
              <a:rPr lang="en-US" altLang="en-US" sz="2600" spc="-300" dirty="0">
                <a:ea typeface="ヒラギノ角ゴ Pro W3" charset="-128"/>
              </a:rPr>
              <a:t>P C </a:t>
            </a:r>
            <a:r>
              <a:rPr lang="en-US" altLang="en-US" sz="2600" dirty="0">
                <a:ea typeface="ヒラギノ角ゴ Pro W3" charset="-128"/>
              </a:rPr>
              <a:t>M</a:t>
            </a:r>
            <a:endParaRPr lang="en-US" sz="2600" dirty="0"/>
          </a:p>
        </p:txBody>
      </p:sp>
      <p:pic>
        <p:nvPicPr>
          <p:cNvPr id="21506" name="Picture 2" descr="The schema shows the following:&#10;P C M with V V T control connects variable valve timing control solenoid which in turn connects B+ of P C M power relay in series.&#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2446" y="2035296"/>
            <a:ext cx="7386422" cy="428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6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38232"/>
            <a:ext cx="8218475" cy="1661993"/>
          </a:xfrm>
        </p:spPr>
        <p:txBody>
          <a:bodyPr wrap="square">
            <a:spAutoFit/>
          </a:bodyPr>
          <a:lstStyle/>
          <a:p>
            <a:r>
              <a:rPr lang="en-IN" altLang="en-US" dirty="0">
                <a:ea typeface="ヒラギノ角ゴ Pro W3" charset="-128"/>
              </a:rPr>
              <a:t>Figure 7.20 </a:t>
            </a:r>
            <a:r>
              <a:rPr lang="en-US" altLang="en-US" dirty="0">
                <a:ea typeface="ヒラギノ角ゴ Pro W3" charset="-128"/>
              </a:rPr>
              <a:t>A variable valve timing solenoid being controlled by applying voltage from the </a:t>
            </a:r>
            <a:r>
              <a:rPr lang="en-US" altLang="en-US" spc="-400" dirty="0">
                <a:ea typeface="ヒラギノ角ゴ Pro W3" charset="-128"/>
              </a:rPr>
              <a:t>P C </a:t>
            </a:r>
            <a:r>
              <a:rPr lang="en-US" altLang="en-US" dirty="0">
                <a:ea typeface="ヒラギノ角ゴ Pro W3" charset="-128"/>
              </a:rPr>
              <a:t>M</a:t>
            </a:r>
            <a:endParaRPr lang="en-US" dirty="0"/>
          </a:p>
        </p:txBody>
      </p:sp>
      <p:pic>
        <p:nvPicPr>
          <p:cNvPr id="22530" name="Picture 2" descr="An illustration shows P C M with V V T control of 12 volts high side switching cycle connecting B positive of the battery. The C2 39 and C2 62 of P C M connects the variable valve timing control solenoid in seri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5433" y="1955896"/>
            <a:ext cx="5417492" cy="435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258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VVT Operation</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vvt_operation">
            <a:hlinkClick r:id="" action="ppaction://media"/>
            <a:extLst>
              <a:ext uri="{FF2B5EF4-FFF2-40B4-BE49-F238E27FC236}">
                <a16:creationId xmlns:a16="http://schemas.microsoft.com/office/drawing/2014/main" id="{88DBC9CD-ECAD-44F4-9E0B-0440B600DD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4806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35148"/>
            <a:ext cx="8218475" cy="2154436"/>
          </a:xfrm>
        </p:spPr>
        <p:txBody>
          <a:bodyPr wrap="square">
            <a:spAutoFit/>
          </a:bodyPr>
          <a:lstStyle/>
          <a:p>
            <a:r>
              <a:rPr lang="en-IN" altLang="en-US" sz="2800" dirty="0">
                <a:ea typeface="ヒラギノ角ゴ Pro W3" charset="-128"/>
              </a:rPr>
              <a:t>Figure 7.21 </a:t>
            </a:r>
            <a:r>
              <a:rPr lang="en-US" altLang="en-US" sz="2800" dirty="0">
                <a:ea typeface="ヒラギノ角ゴ Pro W3" charset="-128"/>
              </a:rPr>
              <a:t>The screen(s) protects the solenoid valve from dirt and debris that can cause the valve to stick. This fault can set a P0017 diagnostic trouble code (crankshaft position– camshaft position correlation error)</a:t>
            </a:r>
            <a:endParaRPr lang="en-US" sz="2800" dirty="0"/>
          </a:p>
        </p:txBody>
      </p:sp>
      <p:pic>
        <p:nvPicPr>
          <p:cNvPr id="23554" name="Picture 2" descr="A photo shows solenoid valve protected by the scree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1831" y="2477543"/>
            <a:ext cx="5100338" cy="383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29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61925"/>
            <a:ext cx="3646475" cy="4924425"/>
          </a:xfrm>
        </p:spPr>
        <p:txBody>
          <a:bodyPr wrap="square">
            <a:spAutoFit/>
          </a:bodyPr>
          <a:lstStyle/>
          <a:p>
            <a:r>
              <a:rPr lang="en-IN" altLang="en-US" sz="3200" dirty="0">
                <a:ea typeface="ヒラギノ角ゴ Pro W3" charset="-128"/>
              </a:rPr>
              <a:t>Figure 7.22 </a:t>
            </a:r>
            <a:r>
              <a:rPr lang="en-US" altLang="en-US" sz="3200" dirty="0">
                <a:ea typeface="ヒラギノ角ゴ Pro W3" charset="-128"/>
              </a:rPr>
              <a:t>Oil pressure applied to the locking pin causes the inside of the lifter to freely move inside the outer shell of the lifter, thereby keeping the valve closed</a:t>
            </a:r>
            <a:endParaRPr lang="en-US" sz="3200" dirty="0"/>
          </a:p>
        </p:txBody>
      </p:sp>
      <p:pic>
        <p:nvPicPr>
          <p:cNvPr id="24578" name="Picture 2" descr="The figure shows an engine with a hydraulic valve lifter operated by a cam. The figure shows the operation of the valve lifter under two positions:&#10;Lifter enabled:&#10;• In this position, oil pressure is not applied to a passage in the valve lifter. The inner and outer lifter sleeves are held together by the locking pin and operate as an assembly.&#10;Lifter disabled:&#10;• In this position, oil pressure is applied to a passage in the valve lifter. This depresses the pin and the inner sleeve remains stationary while the outer sleeve moves along with the cam.&#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6804" y="241424"/>
            <a:ext cx="2647131" cy="601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9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Camshaft and Roller Lifter</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amshaft_and_roller_lifter">
            <a:hlinkClick r:id="" action="ppaction://media"/>
            <a:extLst>
              <a:ext uri="{FF2B5EF4-FFF2-40B4-BE49-F238E27FC236}">
                <a16:creationId xmlns:a16="http://schemas.microsoft.com/office/drawing/2014/main" id="{A3F2D0CA-D542-486C-80B5-60178E74C0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322"/>
            <a:ext cx="8218475" cy="1477328"/>
          </a:xfrm>
        </p:spPr>
        <p:txBody>
          <a:bodyPr wrap="square">
            <a:spAutoFit/>
          </a:bodyPr>
          <a:lstStyle/>
          <a:p>
            <a:r>
              <a:rPr lang="en-IN" altLang="en-US" sz="2400" dirty="0">
                <a:ea typeface="ヒラギノ角ゴ Pro W3" charset="-128"/>
              </a:rPr>
              <a:t>Figure 7.23 </a:t>
            </a:r>
            <a:r>
              <a:rPr lang="en-US" altLang="en-US" sz="2400" dirty="0">
                <a:ea typeface="ヒラギノ角ゴ Pro W3" charset="-128"/>
              </a:rPr>
              <a:t>Active fuel management includes many different components and changes to the oiling system, which makes routine oil changes even more important on engines equipped with this system</a:t>
            </a:r>
            <a:endParaRPr lang="en-US" sz="2400" dirty="0"/>
          </a:p>
        </p:txBody>
      </p:sp>
      <p:pic>
        <p:nvPicPr>
          <p:cNvPr id="25602" name="Picture 2" descr="A figure illustrates an active fuel management in which a high-capacity gerotor pump pumps oil to the lifter manifold assembly, which in turn transfers the oil to a two-stage lifter. The two-stage lifter operates the valve of an eng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6447" y="1954100"/>
            <a:ext cx="3871106" cy="436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92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037"/>
            <a:ext cx="8218475" cy="1846659"/>
          </a:xfrm>
        </p:spPr>
        <p:txBody>
          <a:bodyPr wrap="square">
            <a:spAutoFit/>
          </a:bodyPr>
          <a:lstStyle/>
          <a:p>
            <a:r>
              <a:rPr lang="en-IN" altLang="en-US" sz="2400" dirty="0">
                <a:ea typeface="ヒラギノ角ゴ Pro W3" charset="-128"/>
              </a:rPr>
              <a:t>Figure 7.24 </a:t>
            </a:r>
            <a:r>
              <a:rPr lang="en-US" altLang="en-US" sz="2400" dirty="0">
                <a:ea typeface="ヒラギノ角ゴ Pro W3" charset="-128"/>
              </a:rPr>
              <a:t>The driver information display on a Chevrolet Impala with a 5.3 liter V-8 equipped with active fuel management. The transition between four-cylinder mode and eight-cylinder mode is so smooth that most drivers are not aware that the switch is occurring</a:t>
            </a:r>
            <a:endParaRPr lang="en-US" sz="2400" dirty="0"/>
          </a:p>
        </p:txBody>
      </p:sp>
      <p:pic>
        <p:nvPicPr>
          <p:cNvPr id="26626" name="Picture 2" descr="A photo shows driver information display indicating 70 kilometers per hou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107" y="2220243"/>
            <a:ext cx="5905786" cy="409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76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371600" y="1524000"/>
            <a:ext cx="6172200" cy="3394472"/>
          </a:xfrm>
        </p:spPr>
        <p:txBody>
          <a:bodyPr/>
          <a:lstStyle/>
          <a:p>
            <a:pPr fontAlgn="base"/>
            <a:r>
              <a:rPr lang="en-US" dirty="0">
                <a:hlinkClick r:id="rId2"/>
              </a:rPr>
              <a:t>How to diagnose a burnt valve (time 4:29)</a:t>
            </a:r>
            <a:endParaRPr lang="en-US" dirty="0"/>
          </a:p>
          <a:p>
            <a:pPr fontAlgn="base"/>
            <a:r>
              <a:rPr lang="en-US" dirty="0">
                <a:hlinkClick r:id="rId3"/>
              </a:rPr>
              <a:t>How to diagnose a bad engine lifer, Chevy Tahoe, pt 1 (time 2:03)</a:t>
            </a:r>
            <a:endParaRPr lang="en-US" dirty="0"/>
          </a:p>
          <a:p>
            <a:pPr fontAlgn="base"/>
            <a:r>
              <a:rPr lang="en-US" dirty="0">
                <a:hlinkClick r:id="rId4"/>
              </a:rPr>
              <a:t>How to diagnose if you have valve float using HP Tuners 3.X scanner (time 6:36)</a:t>
            </a:r>
            <a:endParaRPr lang="en-US" dirty="0"/>
          </a:p>
          <a:p>
            <a:pPr fontAlgn="base"/>
            <a:r>
              <a:rPr lang="en-US" dirty="0">
                <a:hlinkClick r:id="rId5"/>
              </a:rPr>
              <a:t>Cylinder head 105 – Valve job basics (time 14:56)</a:t>
            </a:r>
            <a:endParaRPr lang="en-US" dirty="0"/>
          </a:p>
          <a:p>
            <a:pPr fontAlgn="base"/>
            <a:r>
              <a:rPr lang="en-US" dirty="0">
                <a:hlinkClick r:id="rId6"/>
              </a:rPr>
              <a:t>Diagnosing a bad cylinder head (time 3:01)</a:t>
            </a:r>
            <a:endParaRPr lang="en-US" dirty="0"/>
          </a:p>
          <a:p>
            <a:pPr fontAlgn="base"/>
            <a:r>
              <a:rPr lang="en-US" dirty="0">
                <a:hlinkClick r:id="rId7"/>
              </a:rPr>
              <a:t>Variable Valve Timing Diagnostics (time 27:52)</a:t>
            </a:r>
            <a:endParaRPr lang="en-US" dirty="0"/>
          </a:p>
          <a:p>
            <a:pPr fontAlgn="base"/>
            <a:r>
              <a:rPr lang="en-US" dirty="0">
                <a:hlinkClick r:id="rId8"/>
              </a:rPr>
              <a:t>Variable valve timing explained (time 3:52)</a:t>
            </a:r>
            <a:endParaRPr lang="en-US" dirty="0"/>
          </a:p>
          <a:p>
            <a:pPr fontAlgn="base"/>
            <a:r>
              <a:rPr lang="en-US" dirty="0">
                <a:hlinkClick r:id="rId9"/>
              </a:rPr>
              <a:t>VVT Valve Diagnosis (time 0:56)</a:t>
            </a:r>
            <a:endParaRPr lang="en-US" dirty="0"/>
          </a:p>
          <a:p>
            <a:pPr fontAlgn="base"/>
            <a:r>
              <a:rPr lang="en-US" dirty="0">
                <a:hlinkClick r:id="rId10"/>
              </a:rPr>
              <a:t>Variable valve timing oil control valve malfunction (time 7:25)</a:t>
            </a:r>
            <a:endParaRPr lang="en-US" dirty="0"/>
          </a:p>
          <a:p>
            <a:pPr fontAlgn="base"/>
            <a:r>
              <a:rPr lang="en-US" dirty="0">
                <a:hlinkClick r:id="rId11"/>
              </a:rPr>
              <a:t>VW/Audi Variable Valve Timing Made Easy (time 9:16)</a:t>
            </a:r>
            <a:endParaRPr lang="en-US" dirty="0"/>
          </a:p>
        </p:txBody>
      </p:sp>
    </p:spTree>
    <p:extLst>
      <p:ext uri="{BB962C8B-B14F-4D97-AF65-F5344CB8AC3E}">
        <p14:creationId xmlns:p14="http://schemas.microsoft.com/office/powerpoint/2010/main" val="64570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Camshaft and Flat Tappet</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amshaft_and_flat_lifter">
            <a:hlinkClick r:id="" action="ppaction://media"/>
            <a:extLst>
              <a:ext uri="{FF2B5EF4-FFF2-40B4-BE49-F238E27FC236}">
                <a16:creationId xmlns:a16="http://schemas.microsoft.com/office/drawing/2014/main" id="{355FE9C3-01F9-4C98-A2E9-06E24E96B6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883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74320"/>
            <a:ext cx="4256075" cy="2954655"/>
          </a:xfrm>
        </p:spPr>
        <p:txBody>
          <a:bodyPr wrap="square">
            <a:spAutoFit/>
          </a:bodyPr>
          <a:lstStyle/>
          <a:p>
            <a:r>
              <a:rPr lang="en-IN" altLang="en-US" sz="2400" dirty="0">
                <a:ea typeface="ヒラギノ角ゴ Pro W3" charset="-128"/>
              </a:rPr>
              <a:t>Figure 7.2 </a:t>
            </a:r>
            <a:r>
              <a:rPr lang="en-US" altLang="en-US" sz="2400" dirty="0">
                <a:ea typeface="ヒラギノ角ゴ Pro W3" charset="-128"/>
              </a:rPr>
              <a:t>(a) A typical overhead valve (</a:t>
            </a:r>
            <a:r>
              <a:rPr lang="en-US" altLang="en-US" sz="2400" spc="-300" dirty="0">
                <a:ea typeface="ヒラギノ角ゴ Pro W3" charset="-128"/>
              </a:rPr>
              <a:t>O H </a:t>
            </a:r>
            <a:r>
              <a:rPr lang="en-US" altLang="en-US" sz="2400" dirty="0">
                <a:ea typeface="ヒラギノ角ゴ Pro W3" charset="-128"/>
              </a:rPr>
              <a:t>V) cam-in-block engine timing chain showing the timing marks. (b) An overhead camshaft    (</a:t>
            </a:r>
            <a:r>
              <a:rPr lang="en-US" altLang="en-US" sz="2400" spc="-300" dirty="0">
                <a:ea typeface="ヒラギノ角ゴ Pro W3" charset="-128"/>
              </a:rPr>
              <a:t>O H </a:t>
            </a:r>
            <a:r>
              <a:rPr lang="en-US" altLang="en-US" sz="2400" dirty="0">
                <a:ea typeface="ヒラギノ角ゴ Pro W3" charset="-128"/>
              </a:rPr>
              <a:t>C) engine showing the water pump sprocket and hydraulic chain tensioners</a:t>
            </a:r>
            <a:endParaRPr lang="en-US" sz="2400" dirty="0"/>
          </a:p>
        </p:txBody>
      </p:sp>
      <p:pic>
        <p:nvPicPr>
          <p:cNvPr id="2051" name="Picture 3" descr="The figure shows the following:&#10;Overhead valve cam-in-block engine has the following components connected to each other:&#10;• Tensioner&#10;• Clip&#10;• Camshaft sprocket&#10;• Camshaft timing mark&#10;• Guide rail&#10;• Crankshaft timing mark&#10;Overhead camshaft engine shows the following parts connected to each other:&#10;• Camshaft timing mark on the right and left&#10;• Camshaft sprockets over the camshaft timing mark&#10;• Chain guides over the chain&#10;• Water pump sprocket in the middle, with the teeth wound over the water pump sprocket&#10;• Chain tensioner arm&#10;• Chain tensioner on the top left of the chain tensioner arm&#10;• Chin guide on the left&#10;• Crankshaft sprocket at the bottom with crankshaft timing mark&#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199096"/>
            <a:ext cx="3532272" cy="611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11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94322"/>
            <a:ext cx="8218475" cy="1477328"/>
          </a:xfrm>
        </p:spPr>
        <p:txBody>
          <a:bodyPr wrap="square">
            <a:spAutoFit/>
          </a:bodyPr>
          <a:lstStyle/>
          <a:p>
            <a:r>
              <a:rPr lang="en-IN" altLang="en-US" sz="2400" dirty="0">
                <a:ea typeface="ヒラギノ角ゴ Pro W3" charset="-128"/>
              </a:rPr>
              <a:t>Figure 7.3 </a:t>
            </a:r>
            <a:r>
              <a:rPr lang="en-US" altLang="en-US" sz="2400" dirty="0">
                <a:ea typeface="ヒラギノ角ゴ Pro W3" charset="-128"/>
              </a:rPr>
              <a:t>The crankshaft–camshaft relationship can be viewed using a scope connected to the crankshaft position (</a:t>
            </a:r>
            <a:r>
              <a:rPr lang="en-US" altLang="en-US" sz="2400" spc="-300" dirty="0">
                <a:ea typeface="ヒラギノ角ゴ Pro W3" charset="-128"/>
              </a:rPr>
              <a:t>C K </a:t>
            </a:r>
            <a:r>
              <a:rPr lang="en-US" altLang="en-US" sz="2400" dirty="0">
                <a:ea typeface="ヒラギノ角ゴ Pro W3" charset="-128"/>
              </a:rPr>
              <a:t>P), bottom trace, sensor and the camshaft (</a:t>
            </a:r>
            <a:r>
              <a:rPr lang="en-US" altLang="en-US" sz="2400" spc="-300" dirty="0">
                <a:ea typeface="ヒラギノ角ゴ Pro W3" charset="-128"/>
              </a:rPr>
              <a:t>C M </a:t>
            </a:r>
            <a:r>
              <a:rPr lang="en-US" altLang="en-US" sz="2400" dirty="0">
                <a:ea typeface="ヒラギノ角ゴ Pro W3" charset="-128"/>
              </a:rPr>
              <a:t>P) position sensor</a:t>
            </a:r>
            <a:endParaRPr lang="en-US" sz="2400" dirty="0"/>
          </a:p>
        </p:txBody>
      </p:sp>
      <p:pic>
        <p:nvPicPr>
          <p:cNvPr id="3074" name="Picture 2" descr="The figure shows the following:&#10;• The illustration on the left shows an exhaust sprocket and an intake sprocket connected to a crankshaft. The exhaust crankshaft has a C M P sensor on the left. The sprockets connect the C K P sensor at the bottom using a scope.&#10;• The illustration on the right shows a square and rectangular wave of a C A M sensor at the top and a sharp longitudinal wave of the crank sensor at the bottom.&#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5890" y="1934798"/>
            <a:ext cx="6952221" cy="438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4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26920"/>
            <a:ext cx="8218475" cy="2769989"/>
          </a:xfrm>
        </p:spPr>
        <p:txBody>
          <a:bodyPr wrap="square">
            <a:spAutoFit/>
          </a:bodyPr>
          <a:lstStyle/>
          <a:p>
            <a:r>
              <a:rPr lang="en-IN" altLang="en-US" dirty="0">
                <a:ea typeface="ヒラギノ角ゴ Pro W3" charset="-128"/>
              </a:rPr>
              <a:t>Figure 7.4 </a:t>
            </a:r>
            <a:r>
              <a:rPr lang="en-US" altLang="en-US" dirty="0">
                <a:ea typeface="ヒラギノ角ゴ Pro W3" charset="-128"/>
              </a:rPr>
              <a:t>Graphic representation of a typical camshaft showing the relationship between the intake and exhaust valves. The shaded area represents the overlap period of 100</a:t>
            </a:r>
            <a:r>
              <a:rPr lang="en-IN" b="0" dirty="0"/>
              <a:t>°</a:t>
            </a:r>
            <a:endParaRPr lang="en-US" dirty="0"/>
          </a:p>
        </p:txBody>
      </p:sp>
      <p:pic>
        <p:nvPicPr>
          <p:cNvPr id="4098" name="Picture 2" descr="The graph shows the following details:&#10;• Exhaust valve starts to open close to B D C near 180 degrees of crankshaft rotation.&#10;• The exhaust stroke occurs between 180 to 360 degrees from B D C to T D C, is open from 200 to 300 degrees, and starts to close from 300 degrees.&#10;• The intake stroke occurs between 360 to 540 degrees from T D C to B D C, is open from 380 to 500 degrees, and closes around 630 degrees.&#10;• The exhaust and intake stroke overlap from 270 to 450 degrees.&#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411" y="3429000"/>
            <a:ext cx="8162002" cy="265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480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38601"/>
            <a:ext cx="8218475" cy="1723549"/>
          </a:xfrm>
        </p:spPr>
        <p:txBody>
          <a:bodyPr wrap="square">
            <a:spAutoFit/>
          </a:bodyPr>
          <a:lstStyle/>
          <a:p>
            <a:r>
              <a:rPr lang="en-IN" altLang="en-US" sz="2800" dirty="0">
                <a:ea typeface="ヒラギノ角ゴ Pro W3" charset="-128"/>
              </a:rPr>
              <a:t>Figure 7.5 </a:t>
            </a:r>
            <a:r>
              <a:rPr lang="en-US" altLang="en-US" sz="2800" dirty="0">
                <a:ea typeface="ヒラギノ角ゴ Pro W3" charset="-128"/>
              </a:rPr>
              <a:t>The cause of a misfire diagnostic trouble code was discovered to be a pushrod that had worn through the rocker arm on a General Motors 3.4 liter V-6 engine</a:t>
            </a:r>
            <a:endParaRPr lang="en-US" sz="2800" dirty="0"/>
          </a:p>
        </p:txBody>
      </p:sp>
      <p:pic>
        <p:nvPicPr>
          <p:cNvPr id="5122" name="Picture 2" descr="A photo shows the cylinder head of an engine with a pushrod punched through the rocker ar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6968" y="2081029"/>
            <a:ext cx="5619153" cy="423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340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86941"/>
            <a:ext cx="8218475" cy="1846659"/>
          </a:xfrm>
        </p:spPr>
        <p:txBody>
          <a:bodyPr wrap="square">
            <a:spAutoFit/>
          </a:bodyPr>
          <a:lstStyle/>
          <a:p>
            <a:r>
              <a:rPr lang="en-IN" altLang="en-US" sz="2400" dirty="0">
                <a:ea typeface="ヒラギノ角ゴ Pro W3" charset="-128"/>
              </a:rPr>
              <a:t>Figure 7.6 </a:t>
            </a:r>
            <a:r>
              <a:rPr lang="en-US" altLang="en-US" sz="2400" dirty="0">
                <a:ea typeface="ヒラギノ角ゴ Pro W3" charset="-128"/>
              </a:rPr>
              <a:t>The exhaust only variable cam timing systems allow the overlap period where both valves are open to be changed. The at-rest position provides little valve overlap, whereas the maximum overlap allows for internal </a:t>
            </a:r>
            <a:r>
              <a:rPr lang="en-US" altLang="en-US" sz="2400" spc="-300" dirty="0">
                <a:ea typeface="ヒラギノ角ゴ Pro W3" charset="-128"/>
              </a:rPr>
              <a:t>E G </a:t>
            </a:r>
            <a:r>
              <a:rPr lang="en-US" altLang="en-US" sz="2400" dirty="0">
                <a:ea typeface="ヒラギノ角ゴ Pro W3" charset="-128"/>
              </a:rPr>
              <a:t>R needed to reduce </a:t>
            </a:r>
            <a:r>
              <a:rPr lang="en-US" altLang="en-US" sz="2400" spc="-300" dirty="0">
                <a:ea typeface="ヒラギノ角ゴ Pro W3" charset="-128"/>
              </a:rPr>
              <a:t>N O </a:t>
            </a:r>
            <a:r>
              <a:rPr lang="en-US" altLang="en-US" sz="2400" baseline="-25000" dirty="0">
                <a:ea typeface="ヒラギノ角ゴ Pro W3" charset="-128"/>
              </a:rPr>
              <a:t>x</a:t>
            </a:r>
            <a:r>
              <a:rPr lang="en-US" altLang="en-US" sz="2400" dirty="0">
                <a:ea typeface="ヒラギノ角ゴ Pro W3" charset="-128"/>
              </a:rPr>
              <a:t> exhaust emissions</a:t>
            </a:r>
            <a:endParaRPr lang="en-US" sz="2400" dirty="0"/>
          </a:p>
        </p:txBody>
      </p:sp>
      <p:pic>
        <p:nvPicPr>
          <p:cNvPr id="6146" name="Picture 2" descr="The graph shows crank angle in degrees on the x axis ranging from minus 360 degrees to positive 360 degrees and valve lift in mm on the y axis from 0 to 1 with intervals of 1.&#10;• The sinusoidal wave of the exhaust gas forms a crest of 9 mm in the default position from negative 260 degrees to 0 degrees with a minimum overlap and a crest fully retarded with a crank angle of minus 90 degrees with a wave lift of 9 mm from negative 180 degrees to 45 degrees.&#10;• The sinusoidal wave of intake gas forms a crest at 90-degree crank angle with a wave lift of 9 mm from negative 10 degrees to 230 degrees.&#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3706" y="2261591"/>
            <a:ext cx="6690970" cy="405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33407"/>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23586</TotalTime>
  <Words>1045</Words>
  <Application>Microsoft Office PowerPoint</Application>
  <PresentationFormat>On-screen Show (4:3)</PresentationFormat>
  <Paragraphs>74</Paragraphs>
  <Slides>33</Slides>
  <Notes>28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Arial(Body)</vt:lpstr>
      <vt:lpstr>Noto Sans Symbols</vt:lpstr>
      <vt:lpstr>Times New Roman</vt:lpstr>
      <vt:lpstr>Verdana</vt:lpstr>
      <vt:lpstr>Wingdings</vt:lpstr>
      <vt:lpstr>508 Lecture</vt:lpstr>
      <vt:lpstr>Advanced Engine Performance Diagnosis</vt:lpstr>
      <vt:lpstr>Figure 7.1 A camshaft uses lobes to open the valves and is timed to the crankshaft so that the opening and closing of the valves occur at the proper time</vt:lpstr>
      <vt:lpstr>Animation: Camshaft and Roller Lifter ((Animation will automatically start in a few seconds)he animation will automatically start in a few seconds)</vt:lpstr>
      <vt:lpstr>Animation: Camshaft and Flat Tappet ((Animation will automatically start in a few seconds)he animation will automatically start in a few seconds)</vt:lpstr>
      <vt:lpstr>Figure 7.2 (a) A typical overhead valve (O H V) cam-in-block engine timing chain showing the timing marks. (b) An overhead camshaft    (O H C) engine showing the water pump sprocket and hydraulic chain tensioners</vt:lpstr>
      <vt:lpstr>Figure 7.3 The crankshaft–camshaft relationship can be viewed using a scope connected to the crankshaft position (C K P), bottom trace, sensor and the camshaft (C M P) position sensor</vt:lpstr>
      <vt:lpstr>Figure 7.4 Graphic representation of a typical camshaft showing the relationship between the intake and exhaust valves. The shaded area represents the overlap period of 100°</vt:lpstr>
      <vt:lpstr>Figure 7.5 The cause of a misfire diagnostic trouble code was discovered to be a pushrod that had worn through the rocker arm on a General Motors 3.4 liter V-6 engine</vt:lpstr>
      <vt:lpstr>Figure 7.6 The exhaust only variable cam timing systems allow the overlap period where both valves are open to be changed. The at-rest position provides little valve overlap, whereas the maximum overlap allows for internal E G R needed to reduce N O x exhaust emissions</vt:lpstr>
      <vt:lpstr>Figure 7.7 Camshaft rotation during advance and retard</vt:lpstr>
      <vt:lpstr>Figure 7.8 (a) At engine start, the camshaft timing has little valve overlap, which improves idle quality</vt:lpstr>
      <vt:lpstr>Figure 7.8 (b) During acceleration, the valve overlap is increased to improve engine performance</vt:lpstr>
      <vt:lpstr>Figure 7.8 (c) To reduce N O x emissions, the valve timing is changed to trap some of the exhaust gases in the combustion chamber, thereby eliminating the needs for an E G R valve</vt:lpstr>
      <vt:lpstr>Figure 7.9 Spline cam phaser assembly</vt:lpstr>
      <vt:lpstr>Figure 7.10 A spline phaser showing the control valve and how it works internally. Note that the P C M uses the engine speed (R P M), crankshaft position sensor (C K P) and the camshaft position sensor (C M P) to monitor and command the camshaft for maximum power and lowest possible exhaust emissions</vt:lpstr>
      <vt:lpstr>Figure 7.11 A vane phaser is used to move the camshaft using changes of oil pressure from the oil control valve</vt:lpstr>
      <vt:lpstr>Animation: Vane Phaser ((Animation will automatically start in a few seconds)he animation will automatically start in a few seconds)</vt:lpstr>
      <vt:lpstr>Figure 7.12 A magnetically controlled vane phaser</vt:lpstr>
      <vt:lpstr>Figure 7.13 When the P C M commands 50% duty cycle, the oil flow through the phaser drops to zero</vt:lpstr>
      <vt:lpstr>Figure 7.14 A camshaft position actuator used in a cam-in-block engine</vt:lpstr>
      <vt:lpstr>Figure 7.15 An Atkinson cycle engine valve timing diagram showing the intake valve remaining open well into the compression stroke. This delaying of the closing of the intake valve effectively reduces engine compression and displacement while keeping the expansion ratio high</vt:lpstr>
      <vt:lpstr>Figure 7.16 In a Multiair engine design, the exhaust valves are opened by the exhaust camshaft lobes. Intake valves are opened by the high-pressure engine oil, with the high pressure being produced by a lobe-actuated piston and controlled by P C M-controlled solenoids</vt:lpstr>
      <vt:lpstr>Figure 7.17 A plastic mock-up of a Honda VTEC system that uses two different camshaft profiles: one for low-speed engine operation and the other for high-speed operation</vt:lpstr>
      <vt:lpstr>Figure 7.18 Engine oil pressure is used to switch cam lobes on a V T E C system</vt:lpstr>
      <vt:lpstr>Figure 7.19 The schematic of a variable valve timing control circuit, showing that battery power (+), is being applied to the variable valve timing (VV T) solenoid and pulsed to ground by the P C M</vt:lpstr>
      <vt:lpstr>Figure 7.20 A variable valve timing solenoid being controlled by applying voltage from the P C M</vt:lpstr>
      <vt:lpstr>Animation: VVT Operation ((Animation will automatically start in a few seconds)he animation will automatically start in a few seconds)</vt:lpstr>
      <vt:lpstr>Figure 7.21 The screen(s) protects the solenoid valve from dirt and debris that can cause the valve to stick. This fault can set a P0017 diagnostic trouble code (crankshaft position– camshaft position correlation error)</vt:lpstr>
      <vt:lpstr>Figure 7.22 Oil pressure applied to the locking pin causes the inside of the lifter to freely move inside the outer shell of the lifter, thereby keeping the valve closed</vt:lpstr>
      <vt:lpstr>Figure 7.23 Active fuel management includes many different components and changes to the oiling system, which makes routine oil changes even more important on engines equipped with this system</vt:lpstr>
      <vt:lpstr>Figure 7.24 The driver information display on a Chevrolet Impala with a 5.3 liter V-8 equipped with active fuel management. The transition between four-cylinder mode and eight-cylinder mode is so smooth that most drivers are not aware that the switch is occurring</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Seventh Edition</dc:title>
  <dc:subject>Automotive - Core</dc:subject>
  <dc:creator>James D. Halderman / Curt Ward</dc:creator>
  <cp:keywords>Automotive </cp:keywords>
  <cp:lastModifiedBy>Glen Plants</cp:lastModifiedBy>
  <cp:revision>4487</cp:revision>
  <dcterms:created xsi:type="dcterms:W3CDTF">2014-07-14T20:04:21Z</dcterms:created>
  <dcterms:modified xsi:type="dcterms:W3CDTF">2020-07-23T18:05:59Z</dcterms:modified>
</cp:coreProperties>
</file>