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1121" r:id="rId2"/>
    <p:sldId id="1041" r:id="rId3"/>
    <p:sldId id="1078" r:id="rId4"/>
    <p:sldId id="1126" r:id="rId5"/>
    <p:sldId id="1079" r:id="rId6"/>
    <p:sldId id="393" r:id="rId7"/>
    <p:sldId id="1080" r:id="rId8"/>
    <p:sldId id="1081" r:id="rId9"/>
    <p:sldId id="1082" r:id="rId10"/>
    <p:sldId id="1083" r:id="rId11"/>
    <p:sldId id="1084" r:id="rId12"/>
    <p:sldId id="1086" r:id="rId13"/>
    <p:sldId id="1123" r:id="rId14"/>
    <p:sldId id="1125" r:id="rId15"/>
    <p:sldId id="1131" r:id="rId16"/>
    <p:sldId id="1087" r:id="rId17"/>
    <p:sldId id="1088" r:id="rId18"/>
    <p:sldId id="1124" r:id="rId19"/>
    <p:sldId id="1089" r:id="rId20"/>
    <p:sldId id="1090" r:id="rId21"/>
    <p:sldId id="1091" r:id="rId22"/>
    <p:sldId id="1092" r:id="rId23"/>
    <p:sldId id="1093" r:id="rId24"/>
    <p:sldId id="1094" r:id="rId25"/>
    <p:sldId id="1095" r:id="rId26"/>
    <p:sldId id="1096" r:id="rId27"/>
    <p:sldId id="1097" r:id="rId28"/>
    <p:sldId id="1128" r:id="rId29"/>
    <p:sldId id="1129" r:id="rId30"/>
    <p:sldId id="1127" r:id="rId31"/>
    <p:sldId id="1130" r:id="rId32"/>
    <p:sldId id="1098" r:id="rId33"/>
    <p:sldId id="1099" r:id="rId34"/>
    <p:sldId id="1100" r:id="rId35"/>
    <p:sldId id="1101" r:id="rId36"/>
    <p:sldId id="1102" r:id="rId37"/>
    <p:sldId id="1103" r:id="rId38"/>
    <p:sldId id="1104" r:id="rId39"/>
    <p:sldId id="1105" r:id="rId40"/>
    <p:sldId id="1106" r:id="rId41"/>
    <p:sldId id="1107" r:id="rId42"/>
    <p:sldId id="1108" r:id="rId43"/>
    <p:sldId id="1109" r:id="rId44"/>
    <p:sldId id="1110" r:id="rId45"/>
    <p:sldId id="1111" r:id="rId46"/>
    <p:sldId id="1112" r:id="rId47"/>
    <p:sldId id="1113" r:id="rId48"/>
    <p:sldId id="1114" r:id="rId49"/>
    <p:sldId id="1115" r:id="rId50"/>
    <p:sldId id="1116" r:id="rId51"/>
    <p:sldId id="1122" r:id="rId52"/>
    <p:sldId id="1118" r:id="rId53"/>
    <p:sldId id="1119" r:id="rId54"/>
    <p:sldId id="1120" r:id="rId55"/>
    <p:sldId id="1132" r:id="rId56"/>
    <p:sldId id="107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816">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1056">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88" autoAdjust="0"/>
    <p:restoredTop sz="86453" autoAdjust="0"/>
  </p:normalViewPr>
  <p:slideViewPr>
    <p:cSldViewPr>
      <p:cViewPr varScale="1">
        <p:scale>
          <a:sx n="99" d="100"/>
          <a:sy n="99" d="100"/>
        </p:scale>
        <p:origin x="1542" y="78"/>
      </p:cViewPr>
      <p:guideLst>
        <p:guide orient="horz" pos="2160"/>
        <p:guide pos="2880"/>
        <p:guide orient="horz" pos="816"/>
        <p:guide orient="horz" pos="3984"/>
        <p:guide orient="horz" pos="384"/>
        <p:guide orient="horz" pos="144"/>
        <p:guide orient="horz" pos="1056"/>
        <p:guide pos="288"/>
        <p:guide pos="5472"/>
      </p:guideLst>
    </p:cSldViewPr>
  </p:slideViewPr>
  <p:outlineViewPr>
    <p:cViewPr>
      <p:scale>
        <a:sx n="25" d="100"/>
        <a:sy n="25"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7/23/2020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7/23/2020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2017, 2014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7/23/2020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7/23/2020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7/23/2020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pic>
        <p:nvPicPr>
          <p:cNvPr id="10" name="Picture 9" descr="Pearson Logo"/>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watch?v=3LEMfgiAH0c" TargetMode="External"/><Relationship Id="rId3" Type="http://schemas.openxmlformats.org/officeDocument/2006/relationships/hyperlink" Target="https://www.youtube.com/watch?v=clRzsuHLYuk" TargetMode="External"/><Relationship Id="rId7" Type="http://schemas.openxmlformats.org/officeDocument/2006/relationships/hyperlink" Target="https://www.youtube.com/watch?v=JfWRWuqlUEg" TargetMode="External"/><Relationship Id="rId2" Type="http://schemas.openxmlformats.org/officeDocument/2006/relationships/hyperlink" Target="https://www.youtube.com/watch?v=ufVuWznmJLA" TargetMode="External"/><Relationship Id="rId1" Type="http://schemas.openxmlformats.org/officeDocument/2006/relationships/slideLayout" Target="../slideLayouts/slideLayout4.xml"/><Relationship Id="rId6" Type="http://schemas.openxmlformats.org/officeDocument/2006/relationships/hyperlink" Target="https://www.youtube.com/watch?v=-VqK2JILyWE" TargetMode="External"/><Relationship Id="rId5" Type="http://schemas.openxmlformats.org/officeDocument/2006/relationships/hyperlink" Target="https://www.youtube.com/watch?v=pKwcMDZFn5A" TargetMode="External"/><Relationship Id="rId4" Type="http://schemas.openxmlformats.org/officeDocument/2006/relationships/hyperlink" Target="https://www.youtube.com/watch?v=zb7WHaL_dz8"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0"/>
            <a:ext cx="8229600" cy="1107996"/>
          </a:xfrm>
        </p:spPr>
        <p:txBody>
          <a:bodyPr>
            <a:spAutoFit/>
          </a:bodyPr>
          <a:lstStyle/>
          <a:p>
            <a:r>
              <a:rPr lang="en-IN" sz="3600" dirty="0">
                <a:latin typeface="+mj-lt"/>
              </a:rPr>
              <a:t>Advanced Engine Performance Diagnosis</a:t>
            </a:r>
          </a:p>
        </p:txBody>
      </p:sp>
      <p:sp>
        <p:nvSpPr>
          <p:cNvPr id="3" name="Text Placeholder 2"/>
          <p:cNvSpPr>
            <a:spLocks noGrp="1"/>
          </p:cNvSpPr>
          <p:nvPr>
            <p:ph type="body" sz="quarter" idx="13"/>
          </p:nvPr>
        </p:nvSpPr>
        <p:spPr>
          <a:xfrm>
            <a:off x="457200" y="1382036"/>
            <a:ext cx="8229600" cy="317335"/>
          </a:xfrm>
        </p:spPr>
        <p:txBody>
          <a:bodyPr>
            <a:spAutoFit/>
          </a:bodyPr>
          <a:lstStyle/>
          <a:p>
            <a:r>
              <a:rPr lang="en-US" dirty="0"/>
              <a:t>Seventh Edition</a:t>
            </a:r>
            <a:endParaRPr lang="en-IN" dirty="0"/>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2133597" cy="492443"/>
          </a:xfrm>
        </p:spPr>
        <p:txBody>
          <a:bodyPr wrap="square">
            <a:spAutoFit/>
          </a:bodyPr>
          <a:lstStyle/>
          <a:p>
            <a:r>
              <a:rPr lang="en-IN" altLang="en-US" sz="3200" dirty="0">
                <a:solidFill>
                  <a:schemeClr val="tx1"/>
                </a:solidFill>
                <a:latin typeface="+mj-lt"/>
                <a:ea typeface="Verdana" panose="020B0604030504040204" pitchFamily="34" charset="0"/>
                <a:cs typeface="Verdana" panose="020B0604030504040204" pitchFamily="34" charset="0"/>
              </a:rPr>
              <a:t>Chapter 03</a:t>
            </a:r>
          </a:p>
        </p:txBody>
      </p:sp>
      <p:sp>
        <p:nvSpPr>
          <p:cNvPr id="4" name="Text Placeholder 3"/>
          <p:cNvSpPr>
            <a:spLocks noGrp="1"/>
          </p:cNvSpPr>
          <p:nvPr>
            <p:ph type="body" sz="quarter" idx="14"/>
          </p:nvPr>
        </p:nvSpPr>
        <p:spPr>
          <a:xfrm>
            <a:off x="4569208" y="3428019"/>
            <a:ext cx="3279391" cy="615553"/>
          </a:xfrm>
        </p:spPr>
        <p:txBody>
          <a:bodyPr vert="horz" wrap="square" lIns="0" tIns="0" rIns="0" bIns="0" rtlCol="0" anchor="b">
            <a:spAutoFit/>
          </a:bodyPr>
          <a:lstStyle/>
          <a:p>
            <a:r>
              <a:rPr lang="en-IN" sz="2000" dirty="0"/>
              <a:t>Circuit Testers and Digital Meters</a:t>
            </a:r>
          </a:p>
        </p:txBody>
      </p:sp>
      <p:pic>
        <p:nvPicPr>
          <p:cNvPr id="1026" name="Picture 2" descr="Front Cover: Advanced Engine Performance Diagnosis, Seventh Edition by Halderman and W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4822" y="1770141"/>
            <a:ext cx="3554438" cy="4546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5"/>
          </p:nvPr>
        </p:nvSpPr>
        <p:spPr>
          <a:xfrm>
            <a:off x="3429012" y="6418608"/>
            <a:ext cx="5266267"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403435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7995"/>
            <a:ext cx="8200841" cy="1107996"/>
          </a:xfrm>
        </p:spPr>
        <p:txBody>
          <a:bodyPr wrap="square">
            <a:spAutoFit/>
          </a:bodyPr>
          <a:lstStyle/>
          <a:p>
            <a:r>
              <a:rPr lang="en-IN" altLang="en-US" dirty="0">
                <a:ea typeface="ヒラギノ角ゴ Pro W3" charset="-128"/>
              </a:rPr>
              <a:t>Figure 3.7 Typical digital multimeter (</a:t>
            </a:r>
            <a:r>
              <a:rPr lang="en-IN" altLang="en-US" spc="-450" dirty="0">
                <a:ea typeface="ヒラギノ角ゴ Pro W3" charset="-128"/>
              </a:rPr>
              <a:t>D M </a:t>
            </a:r>
            <a:r>
              <a:rPr lang="en-IN" altLang="en-US" dirty="0">
                <a:ea typeface="ヒラギノ角ゴ Pro W3" charset="-128"/>
              </a:rPr>
              <a:t>M) set to read </a:t>
            </a:r>
            <a:r>
              <a:rPr lang="en-IN" altLang="en-US" spc="-450" dirty="0">
                <a:ea typeface="ヒラギノ角ゴ Pro W3" charset="-128"/>
              </a:rPr>
              <a:t>D </a:t>
            </a:r>
            <a:r>
              <a:rPr lang="en-IN" altLang="en-US" dirty="0">
                <a:ea typeface="ヒラギノ角ゴ Pro W3" charset="-128"/>
              </a:rPr>
              <a:t>C volts</a:t>
            </a:r>
            <a:endParaRPr lang="en-US" dirty="0"/>
          </a:p>
        </p:txBody>
      </p:sp>
      <p:pic>
        <p:nvPicPr>
          <p:cNvPr id="7170" name="Picture 2" descr="A photo shows a digital multimeter. The multimeter screen reads a D C voltage of 12.28 vol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0546" y="1429673"/>
            <a:ext cx="6922909" cy="488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92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304800"/>
            <a:ext cx="4941875" cy="4616648"/>
          </a:xfrm>
        </p:spPr>
        <p:txBody>
          <a:bodyPr wrap="square">
            <a:spAutoFit/>
          </a:bodyPr>
          <a:lstStyle/>
          <a:p>
            <a:r>
              <a:rPr lang="en-IN" altLang="en-US" sz="2000" dirty="0">
                <a:ea typeface="ヒラギノ角ゴ Pro W3" charset="-128"/>
              </a:rPr>
              <a:t>Figure 3.8 A typical autoranging digital multimeter automatically selects the proper scale to read the voltage being tested. The scale selected is usually displayed on the meter face. (a) Note that the display indicates “4,” meaning that this range can read up to 4 volts. (b) The range is now set to the 40 volt scale, meaning that the meter can read up to 40 volts on the scale. Any reading above this level will cause the meter to reset to a higher scale. If not set on autoranging, the meter display would indicate </a:t>
            </a:r>
            <a:r>
              <a:rPr lang="en-IN" altLang="en-US" sz="2000" spc="-300" dirty="0">
                <a:ea typeface="ヒラギノ角ゴ Pro W3" charset="-128"/>
              </a:rPr>
              <a:t>O </a:t>
            </a:r>
            <a:r>
              <a:rPr lang="en-IN" altLang="en-US" sz="2000" dirty="0">
                <a:ea typeface="ヒラギノ角ゴ Pro W3" charset="-128"/>
              </a:rPr>
              <a:t>L if a reading exceeds the limit of the scale selected</a:t>
            </a:r>
            <a:endParaRPr lang="en-US" sz="2000" dirty="0"/>
          </a:p>
        </p:txBody>
      </p:sp>
      <p:pic>
        <p:nvPicPr>
          <p:cNvPr id="8194" name="Picture 2" descr="The measured voltage is 3.865 volts and as the signal reading is below 4 volts, the meter auto ranges to 4-volt scale and displays the value up to three decimal places."/>
          <p:cNvPicPr>
            <a:picLocks noChangeAspect="1" noChangeArrowheads="1"/>
          </p:cNvPicPr>
          <p:nvPr/>
        </p:nvPicPr>
        <p:blipFill rotWithShape="1">
          <a:blip r:embed="rId3" cstate="email">
            <a:extLst>
              <a:ext uri="{28A0092B-C50C-407E-A947-70E740481C1C}">
                <a14:useLocalDpi xmlns:a14="http://schemas.microsoft.com/office/drawing/2010/main"/>
              </a:ext>
            </a:extLst>
          </a:blip>
          <a:stretch/>
        </p:blipFill>
        <p:spPr bwMode="auto">
          <a:xfrm>
            <a:off x="5496736" y="469961"/>
            <a:ext cx="3169061" cy="555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03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8075"/>
            <a:ext cx="8200841" cy="2215991"/>
          </a:xfrm>
        </p:spPr>
        <p:txBody>
          <a:bodyPr wrap="square">
            <a:spAutoFit/>
          </a:bodyPr>
          <a:lstStyle/>
          <a:p>
            <a:r>
              <a:rPr lang="en-IN" altLang="en-US" dirty="0">
                <a:ea typeface="ヒラギノ角ゴ Pro W3" charset="-128"/>
              </a:rPr>
              <a:t>Figure 3.9 Using a digital multimeter set to read ohms Ω to test this lightbulb. The meter reads the resistance of the filament</a:t>
            </a:r>
            <a:endParaRPr lang="en-US" dirty="0"/>
          </a:p>
        </p:txBody>
      </p:sp>
      <p:pic>
        <p:nvPicPr>
          <p:cNvPr id="9218" name="Picture 2" descr="A photo shows a digital multi-meter being used to measure the resistance of the filament of a light bulb. The display reads 1.3 ohm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9658" y="2396136"/>
            <a:ext cx="7044684" cy="390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407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Bulb Test, Meter</a:t>
            </a:r>
            <a:br>
              <a:rPr lang="en-US" sz="760" dirty="0"/>
            </a:b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bulb_check_ohmmeter">
            <a:hlinkClick r:id="" action="ppaction://media"/>
            <a:extLst>
              <a:ext uri="{FF2B5EF4-FFF2-40B4-BE49-F238E27FC236}">
                <a16:creationId xmlns:a16="http://schemas.microsoft.com/office/drawing/2014/main" id="{95D7931C-525B-43AA-940D-5F497D390E8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50180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Test Bulb</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test_bulb_ch56">
            <a:hlinkClick r:id="" action="ppaction://media"/>
            <a:extLst>
              <a:ext uri="{FF2B5EF4-FFF2-40B4-BE49-F238E27FC236}">
                <a16:creationId xmlns:a16="http://schemas.microsoft.com/office/drawing/2014/main" id="{F0F9E34B-E1BE-4333-BAD8-85DDA313EF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9802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Meter Usage, Testing a Diode</a:t>
            </a:r>
            <a:br>
              <a:rPr lang="en-US" sz="760" dirty="0"/>
            </a:br>
            <a:r>
              <a:rPr lang="en-US" sz="1200" dirty="0">
                <a:solidFill>
                  <a:prstClr val="white"/>
                </a:solidFill>
              </a:rPr>
              <a:t>(</a:t>
            </a:r>
            <a:r>
              <a:rPr lang="en-US" sz="1200" dirty="0"/>
              <a:t>(Animation will automatically start in a few seconds)</a:t>
            </a:r>
            <a:r>
              <a:rPr lang="en-US" sz="900" dirty="0">
                <a:solidFill>
                  <a:prstClr val="white"/>
                </a:solidFill>
              </a:rPr>
              <a:t>he </a:t>
            </a:r>
            <a:r>
              <a:rPr lang="en-US" sz="760" dirty="0">
                <a:solidFill>
                  <a:prstClr val="white"/>
                </a:solidFill>
              </a:rPr>
              <a:t>animation will automatically start in a few seconds)</a:t>
            </a:r>
            <a:endParaRPr lang="en-US" sz="760" dirty="0"/>
          </a:p>
        </p:txBody>
      </p:sp>
      <p:pic>
        <p:nvPicPr>
          <p:cNvPr id="6" name="meter_usage_testing_diode_ch48">
            <a:hlinkClick r:id="" action="ppaction://media"/>
            <a:extLst>
              <a:ext uri="{FF2B5EF4-FFF2-40B4-BE49-F238E27FC236}">
                <a16:creationId xmlns:a16="http://schemas.microsoft.com/office/drawing/2014/main" id="{8BF94F33-7CB1-4D36-BA87-7116AE6953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65902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78537"/>
            <a:ext cx="8200841" cy="2585323"/>
          </a:xfrm>
        </p:spPr>
        <p:txBody>
          <a:bodyPr wrap="square">
            <a:spAutoFit/>
          </a:bodyPr>
          <a:lstStyle/>
          <a:p>
            <a:r>
              <a:rPr lang="en-IN" altLang="en-US" sz="2400" dirty="0">
                <a:ea typeface="ヒラギノ角ゴ Pro W3" charset="-128"/>
              </a:rPr>
              <a:t>Figure 3.10 Many digital multimeters can have the display indicate zero to compensate for test lead resistance. (1) Connect leads in the Ω and </a:t>
            </a:r>
            <a:r>
              <a:rPr lang="en-IN" altLang="en-US" sz="2400" spc="-300" dirty="0">
                <a:ea typeface="ヒラギノ角ゴ Pro W3" charset="-128"/>
              </a:rPr>
              <a:t>C O </a:t>
            </a:r>
            <a:r>
              <a:rPr lang="en-IN" altLang="en-US" sz="2400" dirty="0">
                <a:ea typeface="ヒラギノ角ゴ Pro W3" charset="-128"/>
              </a:rPr>
              <a:t>M meter terminals. (2) Select the Ω scale. (3) Touch the two meter leads together. (4) Push the “zero” or “relative” button on the meter. (5) The meter display will now indicate zero ohms of resistance</a:t>
            </a:r>
            <a:endParaRPr lang="en-US" sz="2400" dirty="0"/>
          </a:p>
        </p:txBody>
      </p:sp>
      <p:pic>
        <p:nvPicPr>
          <p:cNvPr id="10242" name="Picture 2" descr="Following steps are indicated in the figure to display zero resistance for test lead resistance.&#10;1) Connect the test leads in volt-ohm and C O M meter terminals. &#10;2) Select the Ohm scale using the test selector knob. &#10;3) Touch the two meter leads together. &#10;4) Push the “zero” or “relative” button on the meter. &#10;5) The meter display will now indicate zero ohms of resistanc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95802" y="2945408"/>
            <a:ext cx="3552397" cy="337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23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1809"/>
            <a:ext cx="8200841" cy="1723549"/>
          </a:xfrm>
        </p:spPr>
        <p:txBody>
          <a:bodyPr wrap="square">
            <a:spAutoFit/>
          </a:bodyPr>
          <a:lstStyle/>
          <a:p>
            <a:r>
              <a:rPr lang="en-IN" altLang="en-US" sz="2800" dirty="0">
                <a:ea typeface="ヒラギノ角ゴ Pro W3" charset="-128"/>
              </a:rPr>
              <a:t>Figure 3.11 Measuring the current flow required by a horn requires that the ammeter be connected to the circuit in series and the horn button be depressed by an assistant</a:t>
            </a:r>
            <a:endParaRPr lang="en-US" sz="2800" dirty="0"/>
          </a:p>
        </p:txBody>
      </p:sp>
      <p:pic>
        <p:nvPicPr>
          <p:cNvPr id="11266" name="Picture 2" descr="A depressed horn is connected to the ammeter in series with the horn circuit for the measurement of current flow. The black lead of the ammeter is connected to the horn and the red lead is connected to the horn wire. The ammeter shows a reading of 5.60 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84491" y="2051083"/>
            <a:ext cx="2994069" cy="426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041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Meter Usage, Measure Amps</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meter_usage_measure_amps_ch42">
            <a:hlinkClick r:id="" action="ppaction://media"/>
            <a:extLst>
              <a:ext uri="{FF2B5EF4-FFF2-40B4-BE49-F238E27FC236}">
                <a16:creationId xmlns:a16="http://schemas.microsoft.com/office/drawing/2014/main" id="{D0978591-1AE3-41B6-B523-47499E5F0F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96300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90150"/>
            <a:ext cx="8200841" cy="1846659"/>
          </a:xfrm>
        </p:spPr>
        <p:txBody>
          <a:bodyPr wrap="square">
            <a:spAutoFit/>
          </a:bodyPr>
          <a:lstStyle/>
          <a:p>
            <a:r>
              <a:rPr lang="en-IN" altLang="en-US" sz="2400" dirty="0">
                <a:ea typeface="ヒラギノ角ゴ Pro W3" charset="-128"/>
              </a:rPr>
              <a:t>Figure 3.12 Note the blade-type fuse holder soldered in series with one of the meter leads. A 10 ampere fuse helps protect the internal meter fuse (if equipped) and the meter itself from damage that may result from excessive current flow if accidentally used incorrectly</a:t>
            </a:r>
            <a:endParaRPr lang="en-US" sz="2400" dirty="0"/>
          </a:p>
        </p:txBody>
      </p:sp>
      <p:pic>
        <p:nvPicPr>
          <p:cNvPr id="12290" name="Picture 2" descr="A photo shows a blade-type fuse holder soldered in series with on meter lead of an ammeter. The holder has a 10-amps fuse in pl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6193" y="2216230"/>
            <a:ext cx="4811615" cy="409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382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4815"/>
            <a:ext cx="8200841" cy="2616101"/>
          </a:xfrm>
        </p:spPr>
        <p:txBody>
          <a:bodyPr wrap="square">
            <a:spAutoFit/>
          </a:bodyPr>
          <a:lstStyle/>
          <a:p>
            <a:r>
              <a:rPr lang="en-IN" altLang="en-US" sz="3400" dirty="0">
                <a:ea typeface="ヒラギノ角ゴ Pro W3" charset="-128"/>
              </a:rPr>
              <a:t>Figure 3.1 A technician-made fused jumper lead, which is equipped with a red 10 ampere fuse. This fused jumper wire uses terminals for testing circuits at a connector instead of alligator clips</a:t>
            </a:r>
            <a:endParaRPr lang="en-US" sz="3400" dirty="0"/>
          </a:p>
        </p:txBody>
      </p:sp>
      <p:pic>
        <p:nvPicPr>
          <p:cNvPr id="1026" name="Picture 2" descr="A photo shows a technician-made fused jumper lead. It has a 10-ampere fuse on one end and two wired terminals on the other end instead of alligator clip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9090" y="2828438"/>
            <a:ext cx="3704869" cy="3488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13950"/>
            <a:ext cx="8200841" cy="1846659"/>
          </a:xfrm>
        </p:spPr>
        <p:txBody>
          <a:bodyPr wrap="square">
            <a:spAutoFit/>
          </a:bodyPr>
          <a:lstStyle/>
          <a:p>
            <a:r>
              <a:rPr lang="en-IN" altLang="en-US" sz="3000" dirty="0">
                <a:ea typeface="ヒラギノ角ゴ Pro W3" charset="-128"/>
              </a:rPr>
              <a:t>Figure 3.13 An inductive ammeter clamp is used with all starting and charging testers to measure the current flow through the battery cables</a:t>
            </a:r>
            <a:endParaRPr lang="en-US" sz="3000" dirty="0"/>
          </a:p>
        </p:txBody>
      </p:sp>
      <p:pic>
        <p:nvPicPr>
          <p:cNvPr id="13314" name="Picture 2" descr="A photo shows an inductive ammeter clamp connected to a battery cable.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8158" y="2167292"/>
            <a:ext cx="5507684" cy="414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245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85869"/>
            <a:ext cx="8200841" cy="2215991"/>
          </a:xfrm>
        </p:spPr>
        <p:txBody>
          <a:bodyPr wrap="square">
            <a:spAutoFit/>
          </a:bodyPr>
          <a:lstStyle/>
          <a:p>
            <a:r>
              <a:rPr lang="en-IN" altLang="en-US" sz="2400" dirty="0">
                <a:ea typeface="ヒラギノ角ゴ Pro W3" charset="-128"/>
              </a:rPr>
              <a:t>Figure 3.14 A typical mini clamp-on-type digital multimeter. This meter is capable of measuring alternating current (</a:t>
            </a:r>
            <a:r>
              <a:rPr lang="en-IN" altLang="en-US" sz="2400" spc="-300" dirty="0">
                <a:ea typeface="ヒラギノ角ゴ Pro W3" charset="-128"/>
              </a:rPr>
              <a:t>A </a:t>
            </a:r>
            <a:r>
              <a:rPr lang="en-IN" altLang="en-US" sz="2400" dirty="0">
                <a:ea typeface="ヒラギノ角ゴ Pro W3" charset="-128"/>
              </a:rPr>
              <a:t>C) and direct current (</a:t>
            </a:r>
            <a:r>
              <a:rPr lang="en-IN" altLang="en-US" sz="2400" spc="-300" dirty="0">
                <a:ea typeface="ヒラギノ角ゴ Pro W3" charset="-128"/>
              </a:rPr>
              <a:t>D </a:t>
            </a:r>
            <a:r>
              <a:rPr lang="en-IN" altLang="en-US" sz="2400" dirty="0">
                <a:ea typeface="ヒラギノ角ゴ Pro W3" charset="-128"/>
              </a:rPr>
              <a:t>C) without requiring that the circuit be disconnected to install the meter in series. The jaws are simply placed over the wire and current flow through the circuit is displayed</a:t>
            </a:r>
            <a:endParaRPr lang="en-US" sz="2400" dirty="0"/>
          </a:p>
        </p:txBody>
      </p:sp>
      <p:pic>
        <p:nvPicPr>
          <p:cNvPr id="14338" name="Picture 2" descr="A photo shows a typical mini clamp-on-type digital multimeter connected to a wi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7837" y="2621354"/>
            <a:ext cx="4908327" cy="369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41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3662"/>
            <a:ext cx="8200841" cy="2000548"/>
          </a:xfrm>
        </p:spPr>
        <p:txBody>
          <a:bodyPr wrap="square">
            <a:spAutoFit/>
          </a:bodyPr>
          <a:lstStyle/>
          <a:p>
            <a:r>
              <a:rPr lang="en-IN" altLang="en-US" sz="2600" dirty="0">
                <a:ea typeface="ヒラギノ角ゴ Pro W3" charset="-128"/>
              </a:rPr>
              <a:t>Figure 3.15 Typical digital multimeter showing </a:t>
            </a:r>
            <a:r>
              <a:rPr lang="en-IN" altLang="en-US" sz="2600" spc="-350" dirty="0">
                <a:ea typeface="ヒラギノ角ゴ Pro W3" charset="-128"/>
              </a:rPr>
              <a:t>O </a:t>
            </a:r>
            <a:r>
              <a:rPr lang="en-IN" altLang="en-US" sz="2600" dirty="0">
                <a:ea typeface="ヒラギノ角ゴ Pro W3" charset="-128"/>
              </a:rPr>
              <a:t>L (over limit) on the readout with the ohms (Ω) unit selected. This usually means that the unit being measured is open (infinite resistance) and has no continuity</a:t>
            </a:r>
            <a:endParaRPr lang="en-US" sz="2600" dirty="0"/>
          </a:p>
        </p:txBody>
      </p:sp>
      <p:pic>
        <p:nvPicPr>
          <p:cNvPr id="15362" name="Picture 2" descr="A figure shows a digital multi-meter with its display indicating O L (over limit).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70972" y="2417985"/>
            <a:ext cx="1802056" cy="390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75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65402"/>
            <a:ext cx="8200841" cy="1200329"/>
          </a:xfrm>
        </p:spPr>
        <p:txBody>
          <a:bodyPr wrap="square">
            <a:spAutoFit/>
          </a:bodyPr>
          <a:lstStyle/>
          <a:p>
            <a:r>
              <a:rPr lang="en-IN" altLang="en-US" sz="2600" dirty="0">
                <a:ea typeface="ヒラギノ角ゴ Pro W3" charset="-128"/>
              </a:rPr>
              <a:t>Figure 3.16 Always look at the meter display when a measurement is being made, especially if using an autoranging meter</a:t>
            </a:r>
            <a:endParaRPr lang="en-US" sz="2600" dirty="0"/>
          </a:p>
        </p:txBody>
      </p:sp>
      <p:pic>
        <p:nvPicPr>
          <p:cNvPr id="16386" name="Picture 2" descr="The digital multi-meter shows a value of 3.124 kilohm on the screen.&#10;The following text is displayed in the figure:&#10;The symbol on the right side of the display indicates the range of meter that has been set to read. Following are the other electrical unit symbols and their measurement indication. &#10;• Ohms symbol on the display indicates that the reading is exactly the resistance in ohms. &#10;• Kilohms or 1,000 ohms symbol on the display indicates that the reading is in kilohms and to obtain the resistance in ohms, one needs to multiply the reading on display by 1,000. &#10;• Megaohms or 1,000,000 ohms symbol on the display indicates that the reading is in megaohms and to obtain the resistance in ohms, one needs to multiply the reading on display by 1,000,000.&#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4563" y="1518279"/>
            <a:ext cx="3354875" cy="479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536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85822"/>
            <a:ext cx="8200841" cy="1846659"/>
          </a:xfrm>
        </p:spPr>
        <p:txBody>
          <a:bodyPr wrap="square">
            <a:spAutoFit/>
          </a:bodyPr>
          <a:lstStyle/>
          <a:p>
            <a:r>
              <a:rPr lang="en-IN" altLang="en-US" sz="2400" dirty="0">
                <a:ea typeface="ヒラギノ角ゴ Pro W3" charset="-128"/>
              </a:rPr>
              <a:t>Figure 3.17 When reading </a:t>
            </a:r>
            <a:r>
              <a:rPr lang="en-IN" altLang="en-US" sz="2400" spc="-300" dirty="0">
                <a:ea typeface="ヒラギノ角ゴ Pro W3" charset="-128"/>
              </a:rPr>
              <a:t>A </a:t>
            </a:r>
            <a:r>
              <a:rPr lang="en-IN" altLang="en-US" sz="2400" dirty="0">
                <a:ea typeface="ヒラギノ角ゴ Pro W3" charset="-128"/>
              </a:rPr>
              <a:t>C voltage signals, a true       </a:t>
            </a:r>
            <a:r>
              <a:rPr lang="en-IN" altLang="en-US" sz="2400" spc="-300" dirty="0">
                <a:ea typeface="ヒラギノ角ゴ Pro W3" charset="-128"/>
              </a:rPr>
              <a:t>R M </a:t>
            </a:r>
            <a:r>
              <a:rPr lang="en-IN" altLang="en-US" sz="2400" dirty="0">
                <a:ea typeface="ヒラギノ角ゴ Pro W3" charset="-128"/>
              </a:rPr>
              <a:t>S meter (such as a Fluke 87) provides a different reading than an average responding meter (such as a Fluke 88). The only place this difference is important is when a reading is to be compared with a specification</a:t>
            </a:r>
            <a:endParaRPr lang="en-US" sz="2400" dirty="0"/>
          </a:p>
        </p:txBody>
      </p:sp>
      <p:pic>
        <p:nvPicPr>
          <p:cNvPr id="17410" name="Picture 2" descr="The first A C waveform resembles a sine wave and the second A C waveform resembles a curve that fluctuates rapidly above and below the horizontal axis. For the first A C waveform, the R M S meter and the average-responding meter both show the same reading of 6.54V A C. For the second A C waveform, the R M S meter shows a reading of 6.54V A C but the average-responding meter shows a reading of 4.25V A C.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238" y="2248155"/>
            <a:ext cx="7905524" cy="4066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315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5819"/>
            <a:ext cx="8200841" cy="1600438"/>
          </a:xfrm>
        </p:spPr>
        <p:txBody>
          <a:bodyPr wrap="square">
            <a:spAutoFit/>
          </a:bodyPr>
          <a:lstStyle/>
          <a:p>
            <a:r>
              <a:rPr lang="en-IN" altLang="en-US" sz="2600" dirty="0">
                <a:ea typeface="ヒラギノ角ゴ Pro W3" charset="-128"/>
              </a:rPr>
              <a:t>Figure 3.18 This meter display shows 050.7 </a:t>
            </a:r>
            <a:r>
              <a:rPr lang="en-IN" altLang="en-US" sz="2600" spc="-300" dirty="0">
                <a:ea typeface="ヒラギノ角ゴ Pro W3" charset="-128"/>
              </a:rPr>
              <a:t>A </a:t>
            </a:r>
            <a:r>
              <a:rPr lang="en-IN" altLang="en-US" sz="2600" dirty="0">
                <a:ea typeface="ヒラギノ角ゴ Pro W3" charset="-128"/>
              </a:rPr>
              <a:t>C volts. Notice that the zero beside the 5 indicates that the meter can read over 100 volts </a:t>
            </a:r>
            <a:r>
              <a:rPr lang="en-IN" altLang="en-US" sz="2600" spc="-350" dirty="0">
                <a:ea typeface="ヒラギノ角ゴ Pro W3" charset="-128"/>
              </a:rPr>
              <a:t>A </a:t>
            </a:r>
            <a:r>
              <a:rPr lang="en-IN" altLang="en-US" sz="2600" dirty="0">
                <a:ea typeface="ヒラギノ角ゴ Pro W3" charset="-128"/>
              </a:rPr>
              <a:t>C with a resolution of 0.1 volt</a:t>
            </a:r>
            <a:endParaRPr lang="en-US" sz="2600" dirty="0"/>
          </a:p>
        </p:txBody>
      </p:sp>
      <p:pic>
        <p:nvPicPr>
          <p:cNvPr id="18434" name="Picture 2" descr="A photo shows a digital multimeter connected to a vehicle with a reading of 050.7 A C vol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9252" y="1934051"/>
            <a:ext cx="3625496" cy="438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995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7338"/>
            <a:ext cx="8200841" cy="2215991"/>
          </a:xfrm>
        </p:spPr>
        <p:txBody>
          <a:bodyPr wrap="square">
            <a:spAutoFit/>
          </a:bodyPr>
          <a:lstStyle/>
          <a:p>
            <a:r>
              <a:rPr lang="en-IN" altLang="en-US" dirty="0">
                <a:ea typeface="ヒラギノ角ゴ Pro W3" charset="-128"/>
              </a:rPr>
              <a:t>Figure 3.19 Be sure to use only a meter that is </a:t>
            </a:r>
            <a:r>
              <a:rPr lang="en-IN" altLang="en-US" spc="-400" dirty="0">
                <a:ea typeface="ヒラギノ角ゴ Pro W3" charset="-128"/>
              </a:rPr>
              <a:t>C A </a:t>
            </a:r>
            <a:r>
              <a:rPr lang="en-IN" altLang="en-US" dirty="0">
                <a:ea typeface="ヒラギノ角ゴ Pro W3" charset="-128"/>
              </a:rPr>
              <a:t>T III rated when taking electrical voltage measurements on a hybrid vehicle</a:t>
            </a:r>
            <a:endParaRPr lang="en-US" dirty="0"/>
          </a:p>
        </p:txBody>
      </p:sp>
      <p:pic>
        <p:nvPicPr>
          <p:cNvPr id="19458" name="Picture 2" descr="A photo shows a C A T III-rated meter used for measuring electrical voltage on a hybrid vehic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3697" y="2403389"/>
            <a:ext cx="5196606" cy="391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037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5790"/>
            <a:ext cx="8200841" cy="2769989"/>
          </a:xfrm>
        </p:spPr>
        <p:txBody>
          <a:bodyPr wrap="square">
            <a:spAutoFit/>
          </a:bodyPr>
          <a:lstStyle/>
          <a:p>
            <a:r>
              <a:rPr lang="en-IN" altLang="en-US" dirty="0">
                <a:ea typeface="ヒラギノ角ゴ Pro W3" charset="-128"/>
              </a:rPr>
              <a:t>Figure 3.20 Always use meter leads that are </a:t>
            </a:r>
            <a:r>
              <a:rPr lang="en-IN" altLang="en-US" spc="-400" dirty="0">
                <a:ea typeface="ヒラギノ角ゴ Pro W3" charset="-128"/>
              </a:rPr>
              <a:t>C A </a:t>
            </a:r>
            <a:r>
              <a:rPr lang="en-IN" altLang="en-US" dirty="0">
                <a:ea typeface="ヒラギノ角ゴ Pro W3" charset="-128"/>
              </a:rPr>
              <a:t>T III rated on a meter that is also </a:t>
            </a:r>
            <a:r>
              <a:rPr lang="en-IN" altLang="en-US" spc="-400" dirty="0">
                <a:ea typeface="ヒラギノ角ゴ Pro W3" charset="-128"/>
              </a:rPr>
              <a:t>C A </a:t>
            </a:r>
            <a:r>
              <a:rPr lang="en-IN" altLang="en-US" dirty="0">
                <a:ea typeface="ヒラギノ角ゴ Pro W3" charset="-128"/>
              </a:rPr>
              <a:t>T III rated, to maintain the protection needed when working on hybrid vehicles</a:t>
            </a:r>
            <a:endParaRPr lang="en-US" dirty="0"/>
          </a:p>
        </p:txBody>
      </p:sp>
      <p:pic>
        <p:nvPicPr>
          <p:cNvPr id="20482" name="Picture 2" descr="A photo shows a C A T III-rated meter lead used for measuring electrical voltage on a hybrid vehicl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8158" y="2985895"/>
            <a:ext cx="5507684" cy="332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614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Meter Usage, Measure Frequency, Hz</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meter_usage_measure_frequency_hz_ch75">
            <a:hlinkClick r:id="" action="ppaction://media"/>
            <a:extLst>
              <a:ext uri="{FF2B5EF4-FFF2-40B4-BE49-F238E27FC236}">
                <a16:creationId xmlns:a16="http://schemas.microsoft.com/office/drawing/2014/main" id="{F7CEAA2E-ED72-4DE0-AE05-D5B9BD1063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3581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Meter Usage, Measure Ohms</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meter_usage_measure_ohms_ch42">
            <a:hlinkClick r:id="" action="ppaction://media"/>
            <a:extLst>
              <a:ext uri="{FF2B5EF4-FFF2-40B4-BE49-F238E27FC236}">
                <a16:creationId xmlns:a16="http://schemas.microsoft.com/office/drawing/2014/main" id="{7174EE9A-4D13-486D-B7BB-2871D8506F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48850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3350"/>
            <a:ext cx="8200841" cy="1661993"/>
          </a:xfrm>
        </p:spPr>
        <p:txBody>
          <a:bodyPr wrap="square">
            <a:spAutoFit/>
          </a:bodyPr>
          <a:lstStyle/>
          <a:p>
            <a:r>
              <a:rPr lang="en-IN" altLang="en-US" dirty="0">
                <a:ea typeface="ヒラギノ角ゴ Pro W3" charset="-128"/>
              </a:rPr>
              <a:t>Figure 3.2 A 12 volt test light is attached to a good ground while probing for power</a:t>
            </a:r>
            <a:endParaRPr lang="en-US" dirty="0"/>
          </a:p>
        </p:txBody>
      </p:sp>
      <p:pic>
        <p:nvPicPr>
          <p:cNvPr id="2050" name="Picture 2" descr="A figure illustrates a test light used to detect electricity. The probe of the test light is placed at the connector and a ground wire from the probe is attached to the body to detect electricity.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3974" y="1936002"/>
            <a:ext cx="5836052" cy="4382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055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Circuit Test, Meter</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circuit_test_meter">
            <a:hlinkClick r:id="" action="ppaction://media"/>
            <a:extLst>
              <a:ext uri="{FF2B5EF4-FFF2-40B4-BE49-F238E27FC236}">
                <a16:creationId xmlns:a16="http://schemas.microsoft.com/office/drawing/2014/main" id="{C089F153-8FA7-4B75-A247-20D1F196498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65337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Circuit Test Amps, Meter</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circuit_test_amps_meter">
            <a:hlinkClick r:id="" action="ppaction://media"/>
            <a:extLst>
              <a:ext uri="{FF2B5EF4-FFF2-40B4-BE49-F238E27FC236}">
                <a16:creationId xmlns:a16="http://schemas.microsoft.com/office/drawing/2014/main" id="{611182A5-ABE1-4A87-AAE5-9F0F5304F0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50630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a:t>
            </a:r>
            <a:endParaRPr lang="en-US" dirty="0"/>
          </a:p>
        </p:txBody>
      </p:sp>
      <p:pic>
        <p:nvPicPr>
          <p:cNvPr id="21506" name="Picture 2" descr="A photo shows a technician inserting the black meter lead in the terminal labelled “C O M” and the red meter lead into the terminal labelled “V”.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3007" y="856174"/>
            <a:ext cx="7257987" cy="545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400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2</a:t>
            </a:r>
            <a:endParaRPr lang="en-US" dirty="0"/>
          </a:p>
        </p:txBody>
      </p:sp>
      <p:pic>
        <p:nvPicPr>
          <p:cNvPr id="22530" name="Picture 2" descr="A photo shows a technician turning the rotary knob of a digital meter to select D C volts 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84" y="813212"/>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085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3</a:t>
            </a:r>
            <a:endParaRPr lang="en-US" dirty="0"/>
          </a:p>
        </p:txBody>
      </p:sp>
      <p:pic>
        <p:nvPicPr>
          <p:cNvPr id="23554" name="Picture 2" descr="A photo shows the rotary knob of a digital meter at D C volts position.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9625" y="835231"/>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43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4</a:t>
            </a:r>
            <a:endParaRPr lang="en-US" dirty="0"/>
          </a:p>
        </p:txBody>
      </p:sp>
      <p:pic>
        <p:nvPicPr>
          <p:cNvPr id="24578" name="Picture 2" descr="The red meter lead is connected to the positive terminal of the battery and the black meter lead is connected to the negative terminal. The meter display shows the value of voltage difference between the lead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82856"/>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640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5</a:t>
            </a:r>
            <a:endParaRPr lang="en-US" dirty="0"/>
          </a:p>
        </p:txBody>
      </p:sp>
      <p:pic>
        <p:nvPicPr>
          <p:cNvPr id="25602" name="Picture 2" descr="A photo shows a digital meter set on auto ranging on the D C voltage scale. The meter shows a reading of 13.151 volt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82856"/>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957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6</a:t>
            </a:r>
            <a:endParaRPr lang="en-US" dirty="0"/>
          </a:p>
        </p:txBody>
      </p:sp>
      <p:pic>
        <p:nvPicPr>
          <p:cNvPr id="26626" name="Picture 2" descr="A photo shows a Fluke 87 III meter that reads 13.15V.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82856"/>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289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7</a:t>
            </a:r>
            <a:endParaRPr lang="en-US" dirty="0"/>
          </a:p>
        </p:txBody>
      </p:sp>
      <p:pic>
        <p:nvPicPr>
          <p:cNvPr id="27650" name="Picture 2" descr="A photo shows the rotary knob of a meter pointed at ohms. The meter display reads O L (over limit) as the meter leads are separated.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82856"/>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365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8</a:t>
            </a:r>
            <a:endParaRPr lang="en-US" dirty="0"/>
          </a:p>
        </p:txBody>
      </p:sp>
      <p:pic>
        <p:nvPicPr>
          <p:cNvPr id="28674" name="Picture 2" descr="A photo shows a digital meter that reads the body resistance as the meter leads are grasped with fingers. The reading on the display indicates 196.35 kilohm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82856"/>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151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8-Step Diagnostic Procedure</a:t>
            </a:r>
            <a:br>
              <a:rPr lang="en-US" sz="760" dirty="0"/>
            </a:br>
            <a:r>
              <a:rPr lang="en-US" sz="1200" dirty="0">
                <a:solidFill>
                  <a:prstClr val="white"/>
                </a:solidFill>
              </a:rPr>
              <a:t>(</a:t>
            </a:r>
            <a:r>
              <a:rPr lang="en-US" sz="1200" dirty="0"/>
              <a:t>(Animation will automatically start in a few seconds)</a:t>
            </a:r>
            <a:r>
              <a:rPr lang="en-US" sz="900" dirty="0">
                <a:solidFill>
                  <a:prstClr val="white"/>
                </a:solidFill>
              </a:rPr>
              <a:t>he </a:t>
            </a:r>
            <a:r>
              <a:rPr lang="en-US" sz="760" dirty="0">
                <a:solidFill>
                  <a:prstClr val="white"/>
                </a:solidFill>
              </a:rPr>
              <a:t>animation will automatically start in a few seconds)</a:t>
            </a:r>
            <a:endParaRPr lang="en-US" sz="760" dirty="0"/>
          </a:p>
        </p:txBody>
      </p:sp>
      <p:pic>
        <p:nvPicPr>
          <p:cNvPr id="6" name="Tone_Generator_A6_Chapter_45">
            <a:hlinkClick r:id="" action="ppaction://media"/>
            <a:extLst>
              <a:ext uri="{FF2B5EF4-FFF2-40B4-BE49-F238E27FC236}">
                <a16:creationId xmlns:a16="http://schemas.microsoft.com/office/drawing/2014/main" id="{C705B358-B554-47FA-887D-78BE885BFB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73610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9</a:t>
            </a:r>
            <a:endParaRPr lang="en-US" dirty="0"/>
          </a:p>
        </p:txBody>
      </p:sp>
      <p:pic>
        <p:nvPicPr>
          <p:cNvPr id="29698" name="Picture 2" descr="A photo shows the display of a meter that reads 291.10 with kilohm symbol on the meter face.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82856"/>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9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10</a:t>
            </a:r>
            <a:endParaRPr lang="en-US" dirty="0"/>
          </a:p>
        </p:txBody>
      </p:sp>
      <p:pic>
        <p:nvPicPr>
          <p:cNvPr id="30722" name="Picture 2" descr="A photo shows a digital multi-meter being used to measure the resistance of the filament of a light bulb. The meter reads 3.15 ohm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4" y="882856"/>
            <a:ext cx="7514150"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36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11</a:t>
            </a:r>
            <a:endParaRPr lang="en-US" dirty="0"/>
          </a:p>
        </p:txBody>
      </p:sp>
      <p:pic>
        <p:nvPicPr>
          <p:cNvPr id="31746" name="Picture 2" descr="A photo shows a meter that reads 0.00 ohms as the two meter leads are touched together.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9454" y="882856"/>
            <a:ext cx="7505092"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180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12</a:t>
            </a:r>
            <a:endParaRPr lang="en-US" dirty="0"/>
          </a:p>
        </p:txBody>
      </p:sp>
      <p:pic>
        <p:nvPicPr>
          <p:cNvPr id="32770" name="Picture 2" descr="A photo shows the rotary knob of a digital meter at the alternating-current (A C) voltage positon.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79887"/>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711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13</a:t>
            </a:r>
            <a:endParaRPr lang="en-US" dirty="0"/>
          </a:p>
        </p:txBody>
      </p:sp>
      <p:pic>
        <p:nvPicPr>
          <p:cNvPr id="33794" name="Picture 2" descr="A photo shows the rotary knob of a digital meter at the direct-current (D C) voltage positon.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76300"/>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445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14</a:t>
            </a:r>
            <a:endParaRPr lang="en-US" dirty="0"/>
          </a:p>
        </p:txBody>
      </p:sp>
      <p:pic>
        <p:nvPicPr>
          <p:cNvPr id="34818" name="Picture 2" descr="A photo shows the rotary knob of a digital meter at the mV positon.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76300"/>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94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15</a:t>
            </a:r>
            <a:endParaRPr lang="en-US" dirty="0"/>
          </a:p>
        </p:txBody>
      </p:sp>
      <p:pic>
        <p:nvPicPr>
          <p:cNvPr id="35842" name="Picture 2" descr="A photo shows a digital meter usage with the rotary knob at ohm position.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487" y="879887"/>
            <a:ext cx="772702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678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16</a:t>
            </a:r>
            <a:endParaRPr lang="en-US" dirty="0"/>
          </a:p>
        </p:txBody>
      </p:sp>
      <p:pic>
        <p:nvPicPr>
          <p:cNvPr id="36866" name="Picture 2" descr="A photo shows a digital meter with A U T O indicated on the upper left of the display screen and megaohms in the lower right.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487" y="879887"/>
            <a:ext cx="772702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462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17</a:t>
            </a:r>
            <a:endParaRPr lang="en-US" dirty="0"/>
          </a:p>
        </p:txBody>
      </p:sp>
      <p:pic>
        <p:nvPicPr>
          <p:cNvPr id="37890" name="Picture 2" descr="A photo a digital meter usage with the rotary knob in the position indicating a symbol of a diode.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0706" y="822737"/>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95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18</a:t>
            </a:r>
            <a:endParaRPr lang="en-US" dirty="0"/>
          </a:p>
        </p:txBody>
      </p:sp>
      <p:pic>
        <p:nvPicPr>
          <p:cNvPr id="38914" name="Picture 2" descr="A photo shows a technician pushing the M I N/M A X button of a digital meter.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79887"/>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108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3825"/>
            <a:ext cx="8200841" cy="2769989"/>
          </a:xfrm>
        </p:spPr>
        <p:txBody>
          <a:bodyPr wrap="square">
            <a:spAutoFit/>
          </a:bodyPr>
          <a:lstStyle/>
          <a:p>
            <a:r>
              <a:rPr lang="en-IN" altLang="en-US" dirty="0">
                <a:ea typeface="ヒラギノ角ゴ Pro W3" charset="-128"/>
              </a:rPr>
              <a:t>Figure 3.3 A test light can be used to locate an open in a circuit. Note that the test light is grounded at a different location than the circuit itself</a:t>
            </a:r>
            <a:endParaRPr lang="en-US" dirty="0"/>
          </a:p>
        </p:txBody>
      </p:sp>
      <p:pic>
        <p:nvPicPr>
          <p:cNvPr id="3074" name="Picture 2" descr="The figure shows a set of bulbs connected to the battery via ignition switch. All the bulbs are shorted to chassis ground. The test light’s ground clip is connected to a clean metal part of the body or the negative terminal of the battery. The test probe touches the terminals or the components to check for voltage or an accidental open in case of continuity. &#10;&#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19338" y="2959135"/>
            <a:ext cx="6292625" cy="336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138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19</a:t>
            </a:r>
            <a:endParaRPr lang="en-US" dirty="0"/>
          </a:p>
        </p:txBody>
      </p:sp>
      <p:pic>
        <p:nvPicPr>
          <p:cNvPr id="39938" name="Picture 2" descr="A photo shows the display of a digital meter that reads 100ms and “rec” and a reading of 0.000V on the display with numbers up to three decimal poin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76300"/>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7000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DIGITAL METER USAGE 20</a:t>
            </a:r>
          </a:p>
        </p:txBody>
      </p:sp>
      <p:pic>
        <p:nvPicPr>
          <p:cNvPr id="4" name="Picture 2" descr="A photo shows a technician pushing the range button of a digital meter. The meter is in 40-volts range.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79887"/>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61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21</a:t>
            </a:r>
            <a:endParaRPr lang="en-US" dirty="0"/>
          </a:p>
        </p:txBody>
      </p:sp>
      <p:pic>
        <p:nvPicPr>
          <p:cNvPr id="41986" name="Picture 2" descr="A photo shows a technician pushing the range button of a digital meter. The display reads 000.0V with numbers up to one decimal point. The meter is in 400-volts ran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2223" y="883095"/>
            <a:ext cx="7519554" cy="543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945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22</a:t>
            </a:r>
            <a:endParaRPr lang="en-US" dirty="0"/>
          </a:p>
        </p:txBody>
      </p:sp>
      <p:pic>
        <p:nvPicPr>
          <p:cNvPr id="43010" name="Picture 2" descr="A photo shows a technician pushing the range button of a digital meter to increase the range of the meter. The display reads 0000V with no decimal point. The meter is in 4000-volts ran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76300"/>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10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875"/>
            <a:ext cx="8200841" cy="553998"/>
          </a:xfrm>
        </p:spPr>
        <p:txBody>
          <a:bodyPr wrap="square">
            <a:spAutoFit/>
          </a:bodyPr>
          <a:lstStyle/>
          <a:p>
            <a:r>
              <a:rPr lang="en-IN" altLang="en-US" dirty="0">
                <a:ea typeface="ヒラギノ角ゴ Pro W3" charset="-128"/>
              </a:rPr>
              <a:t>DIGITAL METER USAGE 23</a:t>
            </a:r>
            <a:endParaRPr lang="en-US" dirty="0"/>
          </a:p>
        </p:txBody>
      </p:sp>
      <p:pic>
        <p:nvPicPr>
          <p:cNvPr id="44034" name="Picture 2" descr="A photo shows a technician pushing the range button of a digital meter. The range button is pushed and held to reset the display to auto range. The display on the meter reads 0.000V.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928" y="882856"/>
            <a:ext cx="7514144" cy="543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465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828800"/>
            <a:ext cx="6172200" cy="3394472"/>
          </a:xfrm>
        </p:spPr>
        <p:txBody>
          <a:bodyPr/>
          <a:lstStyle/>
          <a:p>
            <a:pPr fontAlgn="base"/>
            <a:r>
              <a:rPr lang="en-US" dirty="0">
                <a:hlinkClick r:id="rId2"/>
              </a:rPr>
              <a:t>Electrical shorts (time 2:44)</a:t>
            </a:r>
            <a:endParaRPr lang="en-US" dirty="0"/>
          </a:p>
          <a:p>
            <a:pPr fontAlgn="base"/>
            <a:r>
              <a:rPr lang="en-US" dirty="0">
                <a:hlinkClick r:id="rId3"/>
              </a:rPr>
              <a:t>Electrical diagnosis (time 3:37)</a:t>
            </a:r>
            <a:endParaRPr lang="en-US" dirty="0"/>
          </a:p>
          <a:p>
            <a:pPr fontAlgn="base"/>
            <a:r>
              <a:rPr lang="en-US" dirty="0">
                <a:hlinkClick r:id="rId4"/>
              </a:rPr>
              <a:t>How to use a DMM (time 9:27)</a:t>
            </a:r>
            <a:endParaRPr lang="en-US" dirty="0"/>
          </a:p>
          <a:p>
            <a:pPr fontAlgn="base"/>
            <a:r>
              <a:rPr lang="en-US" dirty="0">
                <a:hlinkClick r:id="rId5"/>
              </a:rPr>
              <a:t>Fuse testing (time 3:01)</a:t>
            </a:r>
            <a:endParaRPr lang="en-US" dirty="0"/>
          </a:p>
          <a:p>
            <a:pPr fontAlgn="base"/>
            <a:r>
              <a:rPr lang="en-US" dirty="0">
                <a:hlinkClick r:id="rId6"/>
              </a:rPr>
              <a:t>Resistance test with a DMM (time 6:26)</a:t>
            </a:r>
            <a:endParaRPr lang="en-US" dirty="0"/>
          </a:p>
          <a:p>
            <a:pPr fontAlgn="base"/>
            <a:r>
              <a:rPr lang="en-US" dirty="0">
                <a:hlinkClick r:id="rId7"/>
              </a:rPr>
              <a:t>Fused jumper wire (time 16:21)</a:t>
            </a:r>
            <a:endParaRPr lang="en-US" dirty="0"/>
          </a:p>
          <a:p>
            <a:pPr fontAlgn="base"/>
            <a:r>
              <a:rPr lang="en-US" dirty="0">
                <a:hlinkClick r:id="rId8"/>
              </a:rPr>
              <a:t>Inductive ammeter (time 1:30)</a:t>
            </a:r>
            <a:endParaRPr lang="en-US" dirty="0"/>
          </a:p>
        </p:txBody>
      </p:sp>
    </p:spTree>
    <p:extLst>
      <p:ext uri="{BB962C8B-B14F-4D97-AF65-F5344CB8AC3E}">
        <p14:creationId xmlns:p14="http://schemas.microsoft.com/office/powerpoint/2010/main" val="645708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Circuit Test, Test Light</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Circuit_Test_Test_Light">
            <a:hlinkClick r:id="" action="ppaction://media"/>
            <a:extLst>
              <a:ext uri="{FF2B5EF4-FFF2-40B4-BE49-F238E27FC236}">
                <a16:creationId xmlns:a16="http://schemas.microsoft.com/office/drawing/2014/main" id="{C3F5A64F-732D-4491-8A03-F6BB205DC8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79917"/>
            <a:ext cx="8200841" cy="2585323"/>
          </a:xfrm>
        </p:spPr>
        <p:txBody>
          <a:bodyPr wrap="square">
            <a:spAutoFit/>
          </a:bodyPr>
          <a:lstStyle/>
          <a:p>
            <a:r>
              <a:rPr lang="en-IN" altLang="en-US" sz="2400" dirty="0">
                <a:ea typeface="ヒラギノ角ゴ Pro W3" charset="-128"/>
              </a:rPr>
              <a:t>Figure 3.4 An </a:t>
            </a:r>
            <a:r>
              <a:rPr lang="en-IN" altLang="en-US" sz="2400" spc="-300" dirty="0">
                <a:ea typeface="ヒラギノ角ゴ Pro W3" charset="-128"/>
              </a:rPr>
              <a:t>L E </a:t>
            </a:r>
            <a:r>
              <a:rPr lang="en-IN" altLang="en-US" sz="2400" dirty="0">
                <a:ea typeface="ヒラギノ角ゴ Pro W3" charset="-128"/>
              </a:rPr>
              <a:t>D test light can be easily made using low cost components and an old ink pen. With the 470 ohm resistor in series with the </a:t>
            </a:r>
            <a:r>
              <a:rPr lang="en-IN" altLang="en-US" sz="2400" spc="-300" dirty="0">
                <a:ea typeface="ヒラギノ角ゴ Pro W3" charset="-128"/>
              </a:rPr>
              <a:t>L E </a:t>
            </a:r>
            <a:r>
              <a:rPr lang="en-IN" altLang="en-US" sz="2400" dirty="0">
                <a:ea typeface="ヒラギノ角ゴ Pro W3" charset="-128"/>
              </a:rPr>
              <a:t>D, this tester only draws 0.025 ampere (25 milliamperes) from the circuit being tested. This low current draw helps assure the technician that the circuit or component being tested will not be damaged by excessive current flow</a:t>
            </a:r>
            <a:endParaRPr lang="en-US" sz="2400" dirty="0"/>
          </a:p>
        </p:txBody>
      </p:sp>
      <p:pic>
        <p:nvPicPr>
          <p:cNvPr id="4098" name="Picture 2" descr="The drawing shows a L E D test light that is made up of low cost components and an old ink pen. A nail is used as the probe in the bottom. The anode is made up of a wire connected to a 470-ohm resistor in series with the L E D. The cathode is made of a 2-foot wire lead with an alligator clip in the end that connects to the ground. The housing of the test light is made of a clicker style ball-point pen. The ink insert is replaced with L E D, resistor and anode wiring. A nail is used as the probe at the bottom of the pen.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30520" y="2940897"/>
            <a:ext cx="4082961" cy="3374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787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64737"/>
            <a:ext cx="8200841" cy="1200329"/>
          </a:xfrm>
        </p:spPr>
        <p:txBody>
          <a:bodyPr wrap="square">
            <a:spAutoFit/>
          </a:bodyPr>
          <a:lstStyle/>
          <a:p>
            <a:r>
              <a:rPr lang="en-IN" altLang="en-US" sz="2600" dirty="0">
                <a:ea typeface="ヒラギノ角ゴ Pro W3" charset="-128"/>
              </a:rPr>
              <a:t>Figure 3.5 A logic probe connected to the vehicle battery. When the tip probe is connected to a circuit, it can check for power, ground, or a pulse</a:t>
            </a:r>
            <a:endParaRPr lang="en-US" sz="2600" dirty="0"/>
          </a:p>
        </p:txBody>
      </p:sp>
      <p:pic>
        <p:nvPicPr>
          <p:cNvPr id="5122" name="Picture 2" descr="The logic probe has 3 lights, red, green and amber. An auxiliary lead from the probe connected to the negative (black) and positive (red) terminals of the battery. Another lead at the top of the probe is not connect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3606" y="1561748"/>
            <a:ext cx="4196789" cy="475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890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64678"/>
            <a:ext cx="8200841" cy="1600438"/>
          </a:xfrm>
        </p:spPr>
        <p:txBody>
          <a:bodyPr wrap="square">
            <a:spAutoFit/>
          </a:bodyPr>
          <a:lstStyle/>
          <a:p>
            <a:r>
              <a:rPr lang="en-IN" altLang="en-US" sz="2600" dirty="0">
                <a:ea typeface="ヒラギノ角ゴ Pro W3" charset="-128"/>
              </a:rPr>
              <a:t>Figure 3.6 Typical digital multimeter. The black meter lead is always placed in the </a:t>
            </a:r>
            <a:r>
              <a:rPr lang="en-IN" altLang="en-US" sz="2600" spc="-350" dirty="0">
                <a:ea typeface="ヒラギノ角ゴ Pro W3" charset="-128"/>
              </a:rPr>
              <a:t>C O </a:t>
            </a:r>
            <a:r>
              <a:rPr lang="en-IN" altLang="en-US" sz="2600" dirty="0">
                <a:ea typeface="ヒラギノ角ゴ Pro W3" charset="-128"/>
              </a:rPr>
              <a:t>M terminal. The red meter test lead should be in the volt-ohm terminal except when measuring current in amperes</a:t>
            </a:r>
            <a:endParaRPr lang="en-US" sz="2600" dirty="0"/>
          </a:p>
        </p:txBody>
      </p:sp>
      <p:pic>
        <p:nvPicPr>
          <p:cNvPr id="6146" name="Picture 2" descr="The parts of a digital multi-meter are as follows: &#10;• A digital display.&#10;• Seven rectangular buttons - Toggle button, min/max recording button, manual range button, display hold button, continuity beeper button, relative reading button, frequency, duty cycle button and one circular backlight button compromise the buttons below the display screen. &#10;• A test selector knob with options for A C Volts, D C Volts, D C millivolts, ohms (resistance), diode test, A C or D C amperes milliamperes, A C or D C microamperes. &#10;• Four terminals in the bottom – Amperes input terminal (A), milliamp/microamp input terminal, common terminal (C O M) and an input terminal to check volts, ohms or diode (volt-ohm)&#10;• Two test leads, black and red. Black lead is placed in the       C O M terminal and red lead is placed in volt-ohm terminal.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7204" y="2013198"/>
            <a:ext cx="5389591" cy="4304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389472"/>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23334</TotalTime>
  <Words>1331</Words>
  <Application>Microsoft Office PowerPoint</Application>
  <PresentationFormat>On-screen Show (4:3)</PresentationFormat>
  <Paragraphs>110</Paragraphs>
  <Slides>56</Slides>
  <Notes>45</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Arial(Body)</vt:lpstr>
      <vt:lpstr>Noto Sans Symbols</vt:lpstr>
      <vt:lpstr>Times New Roman</vt:lpstr>
      <vt:lpstr>Verdana</vt:lpstr>
      <vt:lpstr>Wingdings</vt:lpstr>
      <vt:lpstr>508 Lecture</vt:lpstr>
      <vt:lpstr>Advanced Engine Performance Diagnosis</vt:lpstr>
      <vt:lpstr>Figure 3.1 A technician-made fused jumper lead, which is equipped with a red 10 ampere fuse. This fused jumper wire uses terminals for testing circuits at a connector instead of alligator clips</vt:lpstr>
      <vt:lpstr>Figure 3.2 A 12 volt test light is attached to a good ground while probing for power</vt:lpstr>
      <vt:lpstr>Animation: 8-Step Diagnostic Procedure ((Animation will automatically start in a few seconds)he animation will automatically start in a few seconds)</vt:lpstr>
      <vt:lpstr>Figure 3.3 A test light can be used to locate an open in a circuit. Note that the test light is grounded at a different location than the circuit itself</vt:lpstr>
      <vt:lpstr>Animation: Circuit Test, Test Light ((Animation will automatically start in a few seconds)he animation will automatically start in a few seconds)</vt:lpstr>
      <vt:lpstr>Figure 3.4 An L E D test light can be easily made using low cost components and an old ink pen. With the 470 ohm resistor in series with the L E D, this tester only draws 0.025 ampere (25 milliamperes) from the circuit being tested. This low current draw helps assure the technician that the circuit or component being tested will not be damaged by excessive current flow</vt:lpstr>
      <vt:lpstr>Figure 3.5 A logic probe connected to the vehicle battery. When the tip probe is connected to a circuit, it can check for power, ground, or a pulse</vt:lpstr>
      <vt:lpstr>Figure 3.6 Typical digital multimeter. The black meter lead is always placed in the C O M terminal. The red meter test lead should be in the volt-ohm terminal except when measuring current in amperes</vt:lpstr>
      <vt:lpstr>Figure 3.7 Typical digital multimeter (D M M) set to read D C volts</vt:lpstr>
      <vt:lpstr>Figure 3.8 A typical autoranging digital multimeter automatically selects the proper scale to read the voltage being tested. The scale selected is usually displayed on the meter face. (a) Note that the display indicates “4,” meaning that this range can read up to 4 volts. (b) The range is now set to the 40 volt scale, meaning that the meter can read up to 40 volts on the scale. Any reading above this level will cause the meter to reset to a higher scale. If not set on autoranging, the meter display would indicate O L if a reading exceeds the limit of the scale selected</vt:lpstr>
      <vt:lpstr>Figure 3.9 Using a digital multimeter set to read ohms Ω to test this lightbulb. The meter reads the resistance of the filament</vt:lpstr>
      <vt:lpstr>Animation: Bulb Test, Meter (Animation will automatically start in a few seconds)he animation will automatically start in a few seconds)</vt:lpstr>
      <vt:lpstr>Animation: Test Bulb ((Animation will automatically start in a few seconds)he animation will automatically start in a few seconds)</vt:lpstr>
      <vt:lpstr>Animation: Meter Usage, Testing a Diode ((Animation will automatically start in a few seconds)he animation will automatically start in a few seconds)</vt:lpstr>
      <vt:lpstr>Figure 3.10 Many digital multimeters can have the display indicate zero to compensate for test lead resistance. (1) Connect leads in the Ω and C O M meter terminals. (2) Select the Ω scale. (3) Touch the two meter leads together. (4) Push the “zero” or “relative” button on the meter. (5) The meter display will now indicate zero ohms of resistance</vt:lpstr>
      <vt:lpstr>Figure 3.11 Measuring the current flow required by a horn requires that the ammeter be connected to the circuit in series and the horn button be depressed by an assistant</vt:lpstr>
      <vt:lpstr>Animation: Meter Usage, Measure Amps ((Animation will automatically start in a few seconds)he animation will automatically start in a few seconds)</vt:lpstr>
      <vt:lpstr>Figure 3.12 Note the blade-type fuse holder soldered in series with one of the meter leads. A 10 ampere fuse helps protect the internal meter fuse (if equipped) and the meter itself from damage that may result from excessive current flow if accidentally used incorrectly</vt:lpstr>
      <vt:lpstr>Figure 3.13 An inductive ammeter clamp is used with all starting and charging testers to measure the current flow through the battery cables</vt:lpstr>
      <vt:lpstr>Figure 3.14 A typical mini clamp-on-type digital multimeter. This meter is capable of measuring alternating current (A C) and direct current (D C) without requiring that the circuit be disconnected to install the meter in series. The jaws are simply placed over the wire and current flow through the circuit is displayed</vt:lpstr>
      <vt:lpstr>Figure 3.15 Typical digital multimeter showing O L (over limit) on the readout with the ohms (Ω) unit selected. This usually means that the unit being measured is open (infinite resistance) and has no continuity</vt:lpstr>
      <vt:lpstr>Figure 3.16 Always look at the meter display when a measurement is being made, especially if using an autoranging meter</vt:lpstr>
      <vt:lpstr>Figure 3.17 When reading A C voltage signals, a true       R M S meter (such as a Fluke 87) provides a different reading than an average responding meter (such as a Fluke 88). The only place this difference is important is when a reading is to be compared with a specification</vt:lpstr>
      <vt:lpstr>Figure 3.18 This meter display shows 050.7 A C volts. Notice that the zero beside the 5 indicates that the meter can read over 100 volts A C with a resolution of 0.1 volt</vt:lpstr>
      <vt:lpstr>Figure 3.19 Be sure to use only a meter that is C A T III rated when taking electrical voltage measurements on a hybrid vehicle</vt:lpstr>
      <vt:lpstr>Figure 3.20 Always use meter leads that are C A T III rated on a meter that is also C A T III rated, to maintain the protection needed when working on hybrid vehicles</vt:lpstr>
      <vt:lpstr>Animation: Meter Usage, Measure Frequency, Hz ((Animation will automatically start in a few seconds)he animation will automatically start in a few seconds)</vt:lpstr>
      <vt:lpstr>Animation: Meter Usage, Measure Ohms ((Animation will automatically start in a few seconds)he animation will automatically start in a few seconds)</vt:lpstr>
      <vt:lpstr>Animation: Circuit Test, Meter ((Animation will automatically start in a few seconds)he animation will automatically start in a few seconds)</vt:lpstr>
      <vt:lpstr>Animation: Circuit Test Amps, Meter ((Animation will automatically start in a few seconds)he animation will automatically start in a few seconds)</vt:lpstr>
      <vt:lpstr>DIGITAL METER USAGE 1</vt:lpstr>
      <vt:lpstr>DIGITAL METER USAGE 2</vt:lpstr>
      <vt:lpstr>DIGITAL METER USAGE 3</vt:lpstr>
      <vt:lpstr>DIGITAL METER USAGE 4</vt:lpstr>
      <vt:lpstr>DIGITAL METER USAGE 5</vt:lpstr>
      <vt:lpstr>DIGITAL METER USAGE 6</vt:lpstr>
      <vt:lpstr>DIGITAL METER USAGE 7</vt:lpstr>
      <vt:lpstr>DIGITAL METER USAGE 8</vt:lpstr>
      <vt:lpstr>DIGITAL METER USAGE 9</vt:lpstr>
      <vt:lpstr>DIGITAL METER USAGE 10</vt:lpstr>
      <vt:lpstr>DIGITAL METER USAGE 11</vt:lpstr>
      <vt:lpstr>DIGITAL METER USAGE 12</vt:lpstr>
      <vt:lpstr>DIGITAL METER USAGE 13</vt:lpstr>
      <vt:lpstr>DIGITAL METER USAGE 14</vt:lpstr>
      <vt:lpstr>DIGITAL METER USAGE 15</vt:lpstr>
      <vt:lpstr>DIGITAL METER USAGE 16</vt:lpstr>
      <vt:lpstr>DIGITAL METER USAGE 17</vt:lpstr>
      <vt:lpstr>DIGITAL METER USAGE 18</vt:lpstr>
      <vt:lpstr>DIGITAL METER USAGE 19</vt:lpstr>
      <vt:lpstr>DIGITAL METER USAGE 20</vt:lpstr>
      <vt:lpstr>DIGITAL METER USAGE 21</vt:lpstr>
      <vt:lpstr>DIGITAL METER USAGE 22</vt:lpstr>
      <vt:lpstr>DIGITAL METER USAGE 23</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Seventh Edition</dc:title>
  <dc:subject>Automotive - Core</dc:subject>
  <dc:creator>James D. Halderman / Curt Ward</dc:creator>
  <cp:keywords>Automotive </cp:keywords>
  <cp:lastModifiedBy>Glen Plants</cp:lastModifiedBy>
  <cp:revision>4448</cp:revision>
  <dcterms:created xsi:type="dcterms:W3CDTF">2014-07-14T20:04:21Z</dcterms:created>
  <dcterms:modified xsi:type="dcterms:W3CDTF">2020-07-23T13:01:14Z</dcterms:modified>
</cp:coreProperties>
</file>