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1102" r:id="rId2"/>
    <p:sldId id="1041" r:id="rId3"/>
    <p:sldId id="1078" r:id="rId4"/>
    <p:sldId id="1079" r:id="rId5"/>
    <p:sldId id="1080" r:id="rId6"/>
    <p:sldId id="1081" r:id="rId7"/>
    <p:sldId id="1082" r:id="rId8"/>
    <p:sldId id="1083" r:id="rId9"/>
    <p:sldId id="1084" r:id="rId10"/>
    <p:sldId id="1085" r:id="rId11"/>
    <p:sldId id="1086" r:id="rId12"/>
    <p:sldId id="1087" r:id="rId13"/>
    <p:sldId id="1088" r:id="rId14"/>
    <p:sldId id="1089" r:id="rId15"/>
    <p:sldId id="1090" r:id="rId16"/>
    <p:sldId id="1091" r:id="rId17"/>
    <p:sldId id="1092" r:id="rId18"/>
    <p:sldId id="1100" r:id="rId19"/>
    <p:sldId id="1101" r:id="rId20"/>
    <p:sldId id="1099" r:id="rId21"/>
    <p:sldId id="1098" r:id="rId22"/>
    <p:sldId id="1097" r:id="rId23"/>
    <p:sldId id="1096" r:id="rId24"/>
    <p:sldId id="1095" r:id="rId25"/>
    <p:sldId id="1094" r:id="rId26"/>
    <p:sldId id="1103" r:id="rId27"/>
    <p:sldId id="10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0" autoAdjust="0"/>
    <p:restoredTop sz="86447" autoAdjust="0"/>
  </p:normalViewPr>
  <p:slideViewPr>
    <p:cSldViewPr>
      <p:cViewPr varScale="1">
        <p:scale>
          <a:sx n="114" d="100"/>
          <a:sy n="114" d="100"/>
        </p:scale>
        <p:origin x="1470" y="114"/>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7/29/2020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7/29/2020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Pearson Education, Inc. All Rights Reserved</a:t>
            </a:r>
          </a:p>
        </p:txBody>
      </p:sp>
      <p:pic>
        <p:nvPicPr>
          <p:cNvPr id="10" name="Picture 9" descr="Pearson Logo"/>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M9d4CA2Bxrw" TargetMode="External"/><Relationship Id="rId3" Type="http://schemas.openxmlformats.org/officeDocument/2006/relationships/hyperlink" Target="https://www.youtube.com/watch?v=Y_3hQI0VivQ" TargetMode="External"/><Relationship Id="rId7" Type="http://schemas.openxmlformats.org/officeDocument/2006/relationships/hyperlink" Target="https://www.youtube.com/watch?v=Awx2Jvw-LqE" TargetMode="External"/><Relationship Id="rId2" Type="http://schemas.openxmlformats.org/officeDocument/2006/relationships/hyperlink" Target="https://www.youtube.com/watch?v=NoB9ZbO2T0Y" TargetMode="External"/><Relationship Id="rId1" Type="http://schemas.openxmlformats.org/officeDocument/2006/relationships/slideLayout" Target="../slideLayouts/slideLayout4.xml"/><Relationship Id="rId6" Type="http://schemas.openxmlformats.org/officeDocument/2006/relationships/hyperlink" Target="https://www.youtube.com/watch?v=gfnwdqJupXU" TargetMode="External"/><Relationship Id="rId5" Type="http://schemas.openxmlformats.org/officeDocument/2006/relationships/hyperlink" Target="https://www.youtube.com/watch?v=w_zgI8okXJM" TargetMode="External"/><Relationship Id="rId4" Type="http://schemas.openxmlformats.org/officeDocument/2006/relationships/hyperlink" Target="https://www.youtube.com/watch?v=xz7SXXPIC9U" TargetMode="External"/><Relationship Id="rId9" Type="http://schemas.openxmlformats.org/officeDocument/2006/relationships/hyperlink" Target="https://www.youtube.com/watch?v=70_5IPKFIC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5"/>
            <a:ext cx="8229600" cy="1107996"/>
          </a:xfrm>
        </p:spPr>
        <p:txBody>
          <a:bodyPr>
            <a:spAutoFit/>
          </a:bodyPr>
          <a:lstStyle/>
          <a:p>
            <a:r>
              <a:rPr lang="en-IN" sz="3600" dirty="0">
                <a:latin typeface="+mj-lt"/>
              </a:rPr>
              <a:t>Advanced Engine Performance Diagnosis</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a:t>Seventh Edition</a:t>
            </a:r>
            <a:endParaRPr lang="en-IN" dirty="0"/>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2133597" cy="492443"/>
          </a:xfrm>
        </p:spPr>
        <p:txBody>
          <a:bodyPr wrap="square">
            <a:sp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28</a:t>
            </a:r>
          </a:p>
        </p:txBody>
      </p:sp>
      <p:sp>
        <p:nvSpPr>
          <p:cNvPr id="4" name="Text Placeholder 3"/>
          <p:cNvSpPr>
            <a:spLocks noGrp="1"/>
          </p:cNvSpPr>
          <p:nvPr>
            <p:ph type="body" sz="quarter" idx="14"/>
          </p:nvPr>
        </p:nvSpPr>
        <p:spPr>
          <a:xfrm>
            <a:off x="4569209" y="3429000"/>
            <a:ext cx="2817004" cy="307777"/>
          </a:xfrm>
        </p:spPr>
        <p:txBody>
          <a:bodyPr vert="horz" wrap="square" lIns="0" tIns="0" rIns="0" bIns="0" rtlCol="0" anchor="b">
            <a:spAutoFit/>
          </a:bodyPr>
          <a:lstStyle/>
          <a:p>
            <a:r>
              <a:rPr lang="en-US" sz="2000" dirty="0"/>
              <a:t>Module Reprogramming</a:t>
            </a:r>
          </a:p>
        </p:txBody>
      </p:sp>
      <p:pic>
        <p:nvPicPr>
          <p:cNvPr id="1026" name="Picture 2" descr="Front Cover: Advanced Engine Performance Diagnosis, Seventh Edition by Halderman and W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22" y="1770141"/>
            <a:ext cx="3554438" cy="454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5"/>
          </p:nvPr>
        </p:nvSpPr>
        <p:spPr>
          <a:xfrm>
            <a:off x="3429012" y="6418608"/>
            <a:ext cx="5266267"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2020 Pearson Education, Inc. All Rights Reserved</a:t>
            </a:r>
          </a:p>
        </p:txBody>
      </p:sp>
    </p:spTree>
    <p:extLst>
      <p:ext uri="{BB962C8B-B14F-4D97-AF65-F5344CB8AC3E}">
        <p14:creationId xmlns:p14="http://schemas.microsoft.com/office/powerpoint/2010/main" val="247006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7758"/>
            <a:ext cx="8200841" cy="1661993"/>
          </a:xfrm>
        </p:spPr>
        <p:txBody>
          <a:bodyPr wrap="square">
            <a:spAutoFit/>
          </a:bodyPr>
          <a:lstStyle/>
          <a:p>
            <a:r>
              <a:rPr lang="en-IN" altLang="en-US" dirty="0">
                <a:ea typeface="ヒラギノ角ゴ Pro W3" charset="-128"/>
              </a:rPr>
              <a:t>Figure 28.9 </a:t>
            </a:r>
            <a:r>
              <a:rPr lang="en-US" altLang="en-US" dirty="0">
                <a:ea typeface="ヒラギノ角ゴ Pro W3" charset="-128"/>
              </a:rPr>
              <a:t>The engine control module is being programmed at an off-board location</a:t>
            </a:r>
            <a:endParaRPr lang="en-US" dirty="0"/>
          </a:p>
        </p:txBody>
      </p:sp>
      <p:pic>
        <p:nvPicPr>
          <p:cNvPr id="9218" name="Picture 2" descr="The engine control module is being programmed at an off-board location.&#10;Remote programming is a relatively new process. The servicing facility does not perform the reprogramming of the vehicle. Instead, the shop simply plugs in the equipment and follows the instructions of someone who is at a distant location. This process still requires an Internet connection and equipment. However, it relies on a third party who has the manufacturer subscription for the software. This option has become increasingly popular for shops that perform very few reprogramming events or lack the technical expertise to complete the tas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1968" y="1900985"/>
            <a:ext cx="5868952" cy="441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3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36684"/>
            <a:ext cx="8200841" cy="2215991"/>
          </a:xfrm>
        </p:spPr>
        <p:txBody>
          <a:bodyPr wrap="square">
            <a:spAutoFit/>
          </a:bodyPr>
          <a:lstStyle/>
          <a:p>
            <a:r>
              <a:rPr lang="en-IN" altLang="en-US" dirty="0">
                <a:ea typeface="ヒラギノ角ゴ Pro W3" charset="-128"/>
              </a:rPr>
              <a:t>Figure 28.10 </a:t>
            </a:r>
            <a:r>
              <a:rPr lang="en-US" altLang="en-US" dirty="0">
                <a:ea typeface="ヒラギノ角ゴ Pro W3" charset="-128"/>
              </a:rPr>
              <a:t>The Drew Technologies remote programming tool is an example of a tool that is connected to the vehicle and used remotely</a:t>
            </a:r>
            <a:endParaRPr lang="en-US" dirty="0"/>
          </a:p>
        </p:txBody>
      </p:sp>
      <p:pic>
        <p:nvPicPr>
          <p:cNvPr id="10242" name="Picture 2" descr="A photo shows Drew Technologies remote programming tool installed inside a portable ca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6902" y="2495125"/>
            <a:ext cx="3771785" cy="381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49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36684"/>
            <a:ext cx="8200841" cy="2215991"/>
          </a:xfrm>
        </p:spPr>
        <p:txBody>
          <a:bodyPr wrap="square">
            <a:spAutoFit/>
          </a:bodyPr>
          <a:lstStyle/>
          <a:p>
            <a:r>
              <a:rPr lang="en-IN" altLang="en-US" dirty="0">
                <a:ea typeface="ヒラギノ角ゴ Pro W3" charset="-128"/>
              </a:rPr>
              <a:t>Figure 28.11 </a:t>
            </a:r>
            <a:r>
              <a:rPr lang="en-US" altLang="en-US" dirty="0">
                <a:ea typeface="ヒラギノ角ゴ Pro W3" charset="-128"/>
              </a:rPr>
              <a:t>The Midtronics </a:t>
            </a:r>
            <a:r>
              <a:rPr lang="en-US" altLang="en-US" spc="-500" dirty="0">
                <a:ea typeface="ヒラギノ角ゴ Pro W3" charset="-128"/>
              </a:rPr>
              <a:t>P S C </a:t>
            </a:r>
            <a:r>
              <a:rPr lang="en-US" altLang="en-US" dirty="0">
                <a:ea typeface="ヒラギノ角ゴ Pro W3" charset="-128"/>
              </a:rPr>
              <a:t>-550 is an example of battery maintainer that meets the voltage and current requirements for reprogramming</a:t>
            </a:r>
            <a:endParaRPr lang="en-US" dirty="0"/>
          </a:p>
        </p:txBody>
      </p:sp>
      <p:pic>
        <p:nvPicPr>
          <p:cNvPr id="1026" name="Picture 2" descr="A photo shows a Midtronics P S C - 550 battery maintainer connected to the battery of a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2831" y="2482881"/>
            <a:ext cx="5127227" cy="383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31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2875"/>
            <a:ext cx="8200841" cy="1661993"/>
          </a:xfrm>
        </p:spPr>
        <p:txBody>
          <a:bodyPr wrap="square">
            <a:spAutoFit/>
          </a:bodyPr>
          <a:lstStyle/>
          <a:p>
            <a:r>
              <a:rPr lang="en-IN" altLang="en-US" dirty="0">
                <a:ea typeface="ヒラギノ角ゴ Pro W3" charset="-128"/>
              </a:rPr>
              <a:t>Figure 28.12 </a:t>
            </a:r>
            <a:r>
              <a:rPr lang="en-US" altLang="en-US" dirty="0">
                <a:ea typeface="ヒラギノ角ゴ Pro W3" charset="-128"/>
              </a:rPr>
              <a:t>The scope patterns show stable voltage and current traces</a:t>
            </a:r>
            <a:endParaRPr lang="en-US" dirty="0"/>
          </a:p>
        </p:txBody>
      </p:sp>
      <p:pic>
        <p:nvPicPr>
          <p:cNvPr id="2050" name="Picture 2" descr="A screenshot shows a scope pattern with stable voltage and current output of a charger connected to a battery main-tai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9813" y="1925953"/>
            <a:ext cx="5800227" cy="438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1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304800"/>
            <a:ext cx="8200841" cy="1107996"/>
          </a:xfrm>
        </p:spPr>
        <p:txBody>
          <a:bodyPr wrap="square">
            <a:spAutoFit/>
          </a:bodyPr>
          <a:lstStyle/>
          <a:p>
            <a:r>
              <a:rPr lang="en-IN" altLang="en-US" sz="2400" dirty="0">
                <a:ea typeface="ヒラギノ角ゴ Pro W3" charset="-128"/>
              </a:rPr>
              <a:t>Figure 28.13 </a:t>
            </a:r>
            <a:r>
              <a:rPr lang="en-US" altLang="en-US" sz="2400" dirty="0">
                <a:ea typeface="ヒラギノ角ゴ Pro W3" charset="-128"/>
              </a:rPr>
              <a:t>The Schumacher battery charger is an example of a device that does not meet the voltage and current requirements of a reprogramming event</a:t>
            </a:r>
            <a:endParaRPr lang="en-US" sz="2400" dirty="0"/>
          </a:p>
        </p:txBody>
      </p:sp>
      <p:pic>
        <p:nvPicPr>
          <p:cNvPr id="3074" name="Picture 2" descr="A photo shows a heavy duty, 30 by 60 amp Schumacher battery charg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7156" y="1533643"/>
            <a:ext cx="3198576" cy="478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3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2875"/>
            <a:ext cx="8200841" cy="1661993"/>
          </a:xfrm>
        </p:spPr>
        <p:txBody>
          <a:bodyPr wrap="square">
            <a:spAutoFit/>
          </a:bodyPr>
          <a:lstStyle/>
          <a:p>
            <a:r>
              <a:rPr lang="en-IN" altLang="en-US" dirty="0">
                <a:ea typeface="ヒラギノ角ゴ Pro W3" charset="-128"/>
              </a:rPr>
              <a:t>Figure 28.14 </a:t>
            </a:r>
            <a:r>
              <a:rPr lang="en-US" dirty="0"/>
              <a:t>The scope trace shows unstable voltage and fluctuating current</a:t>
            </a:r>
          </a:p>
        </p:txBody>
      </p:sp>
      <p:pic>
        <p:nvPicPr>
          <p:cNvPr id="4098" name="Picture 2" descr="A photo shows a scope trace with highly fluctuating voltage and current. The scope trace has a pulsating amp output of 99 amps and the voltage ripple is 600 mV with a 17 volt lev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2185" y="1930029"/>
            <a:ext cx="5884392" cy="438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1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36684"/>
            <a:ext cx="8200841" cy="2215991"/>
          </a:xfrm>
        </p:spPr>
        <p:txBody>
          <a:bodyPr wrap="square">
            <a:spAutoFit/>
          </a:bodyPr>
          <a:lstStyle/>
          <a:p>
            <a:r>
              <a:rPr lang="en-IN" altLang="en-US" dirty="0">
                <a:ea typeface="ヒラギノ角ゴ Pro W3" charset="-128"/>
              </a:rPr>
              <a:t>Figure 28.15 </a:t>
            </a:r>
            <a:r>
              <a:rPr lang="en-US" dirty="0"/>
              <a:t>The </a:t>
            </a:r>
            <a:r>
              <a:rPr lang="en-US" spc="-500" dirty="0"/>
              <a:t>S C T</a:t>
            </a:r>
            <a:r>
              <a:rPr lang="en-US" dirty="0"/>
              <a:t> aftermarket tuner is an example of device that takes the vehicle out of compliance when reprogramming the module</a:t>
            </a:r>
          </a:p>
        </p:txBody>
      </p:sp>
      <p:pic>
        <p:nvPicPr>
          <p:cNvPr id="5122" name="Picture 2" descr="A photo shows a S C T aftermarket tuner with a display and a connec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8597" y="2429817"/>
            <a:ext cx="3166806" cy="388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8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72760"/>
            <a:ext cx="8200841" cy="1046440"/>
          </a:xfrm>
        </p:spPr>
        <p:txBody>
          <a:bodyPr wrap="square">
            <a:spAutoFit/>
          </a:bodyPr>
          <a:lstStyle/>
          <a:p>
            <a:r>
              <a:rPr lang="en-IN" altLang="en-US" sz="3400" dirty="0">
                <a:ea typeface="ヒラギノ角ゴ Pro W3" charset="-128"/>
              </a:rPr>
              <a:t>PHOTO SEQUENCE 28 - MODULE REPROGRAMMING 1</a:t>
            </a:r>
            <a:endParaRPr lang="en-US" sz="3400" dirty="0"/>
          </a:p>
        </p:txBody>
      </p:sp>
      <p:pic>
        <p:nvPicPr>
          <p:cNvPr id="1027" name="Picture 3" descr="A photo shows a J2534 device connected to the data link connector of a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392847"/>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9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2</a:t>
            </a:r>
            <a:endParaRPr lang="en-US" dirty="0"/>
          </a:p>
        </p:txBody>
      </p:sp>
      <p:pic>
        <p:nvPicPr>
          <p:cNvPr id="2050" name="Picture 2" descr="A photo shows a J2534 device connected to the data link connector of a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234" y="1385868"/>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6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3</a:t>
            </a:r>
            <a:endParaRPr lang="en-US" dirty="0"/>
          </a:p>
        </p:txBody>
      </p:sp>
      <p:pic>
        <p:nvPicPr>
          <p:cNvPr id="3074" name="Picture 2" descr="A photo shows a technician clicking on the shortcut icon of a V C I manager (Ford) on a compu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8884" y="1388706"/>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9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33350"/>
            <a:ext cx="8200841" cy="2769989"/>
          </a:xfrm>
        </p:spPr>
        <p:txBody>
          <a:bodyPr wrap="square">
            <a:spAutoFit/>
          </a:bodyPr>
          <a:lstStyle/>
          <a:p>
            <a:r>
              <a:rPr lang="en-IN" altLang="en-US" dirty="0">
                <a:ea typeface="ヒラギノ角ゴ Pro W3" charset="-128"/>
              </a:rPr>
              <a:t>Figure 28.1 </a:t>
            </a:r>
            <a:r>
              <a:rPr lang="en-US" altLang="en-US" dirty="0">
                <a:ea typeface="ヒラギノ角ゴ Pro W3" charset="-128"/>
              </a:rPr>
              <a:t>The Toyota engine control module pictured in the figure is an example of a module that must be replaced to update the programming memory</a:t>
            </a:r>
            <a:endParaRPr lang="en-US" dirty="0"/>
          </a:p>
        </p:txBody>
      </p:sp>
      <p:pic>
        <p:nvPicPr>
          <p:cNvPr id="3" name="Picture 2" descr="A photo of an engine control module with an information label stuck on 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7564" y="2984427"/>
            <a:ext cx="3788873" cy="332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4</a:t>
            </a:r>
            <a:endParaRPr lang="en-US" dirty="0"/>
          </a:p>
        </p:txBody>
      </p:sp>
      <p:pic>
        <p:nvPicPr>
          <p:cNvPr id="4098" name="Picture 2" descr="A photo shows a technician starting a new session on a V C I manag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5074" y="1432012"/>
            <a:ext cx="7237976" cy="485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9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5</a:t>
            </a:r>
            <a:endParaRPr lang="en-US" dirty="0"/>
          </a:p>
        </p:txBody>
      </p:sp>
      <p:pic>
        <p:nvPicPr>
          <p:cNvPr id="5122" name="Picture 2" descr="A photo shows a technician selecting module programming on a V C I manag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234" y="1388706"/>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7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6</a:t>
            </a:r>
            <a:endParaRPr lang="en-US" dirty="0"/>
          </a:p>
        </p:txBody>
      </p:sp>
      <p:pic>
        <p:nvPicPr>
          <p:cNvPr id="6146" name="Picture 2" descr="A photo shows a technician selecting the P C M on a V C I manag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234" y="1386170"/>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7</a:t>
            </a:r>
            <a:endParaRPr lang="en-US" dirty="0"/>
          </a:p>
        </p:txBody>
      </p:sp>
      <p:pic>
        <p:nvPicPr>
          <p:cNvPr id="7170" name="Picture 2" descr="A photo shows a progress bar in a V C I manager labeled: establishing communication to P C 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234" y="1398231"/>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3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8</a:t>
            </a:r>
            <a:endParaRPr lang="en-US" dirty="0"/>
          </a:p>
        </p:txBody>
      </p:sp>
      <p:pic>
        <p:nvPicPr>
          <p:cNvPr id="8194" name="Picture 2" descr="A photo shows a V C I manager with the vehicle and module identification details displayed on scre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234" y="1396933"/>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01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9304"/>
            <a:ext cx="8200841" cy="1107996"/>
          </a:xfrm>
        </p:spPr>
        <p:txBody>
          <a:bodyPr wrap="square">
            <a:spAutoFit/>
          </a:bodyPr>
          <a:lstStyle/>
          <a:p>
            <a:r>
              <a:rPr lang="en-IN" altLang="en-US" dirty="0">
                <a:ea typeface="ヒラギノ角ゴ Pro W3" charset="-128"/>
              </a:rPr>
              <a:t>PHOTO SEQUENCE 28 – MODULE REPROGRAMMING 9</a:t>
            </a:r>
            <a:endParaRPr lang="en-US" dirty="0"/>
          </a:p>
        </p:txBody>
      </p:sp>
      <p:pic>
        <p:nvPicPr>
          <p:cNvPr id="9218" name="Picture 2" descr="A photo shows the screen of a V C I manager with the option to start the pr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234" y="1392136"/>
            <a:ext cx="7310356" cy="489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5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304800" y="1524000"/>
            <a:ext cx="8382000" cy="3394472"/>
          </a:xfrm>
        </p:spPr>
        <p:txBody>
          <a:bodyPr/>
          <a:lstStyle/>
          <a:p>
            <a:pPr fontAlgn="base"/>
            <a:r>
              <a:rPr lang="en-US" b="1" dirty="0">
                <a:hlinkClick r:id="rId2"/>
              </a:rPr>
              <a:t>’09 Chevy Truck ECM Reprogram (time 7:38)</a:t>
            </a:r>
            <a:endParaRPr lang="en-US" b="1" dirty="0"/>
          </a:p>
          <a:p>
            <a:pPr fontAlgn="base"/>
            <a:r>
              <a:rPr lang="en-US" b="1" dirty="0">
                <a:hlinkClick r:id="rId3"/>
              </a:rPr>
              <a:t>How to Reprogram a Ford PCM (time 5:37)</a:t>
            </a:r>
            <a:endParaRPr lang="en-US" b="1" dirty="0"/>
          </a:p>
          <a:p>
            <a:pPr fontAlgn="base"/>
            <a:r>
              <a:rPr lang="en-US" b="1" dirty="0">
                <a:hlinkClick r:id="rId4"/>
              </a:rPr>
              <a:t>GM Service Repair Programming | AC DelcoTechConnect (time 5:11)</a:t>
            </a:r>
            <a:endParaRPr lang="en-US" b="1" dirty="0"/>
          </a:p>
          <a:p>
            <a:pPr fontAlgn="base"/>
            <a:r>
              <a:rPr lang="en-US" b="1" dirty="0">
                <a:hlinkClick r:id="rId5"/>
              </a:rPr>
              <a:t>How to Program and Reprogram OBD 2 Modules (Example Code P0326 Knock Sensor) (time 5:50)</a:t>
            </a:r>
            <a:endParaRPr lang="en-US" b="1" dirty="0"/>
          </a:p>
          <a:p>
            <a:pPr fontAlgn="base"/>
            <a:r>
              <a:rPr lang="en-US" b="1" dirty="0">
                <a:hlinkClick r:id="rId6"/>
              </a:rPr>
              <a:t>Ford Vehicles: ABS Module Programming Procedure (time 7:33)</a:t>
            </a:r>
            <a:endParaRPr lang="en-US" b="1" dirty="0"/>
          </a:p>
          <a:p>
            <a:pPr fontAlgn="base"/>
            <a:r>
              <a:rPr lang="en-US" b="1" dirty="0">
                <a:hlinkClick r:id="rId7"/>
              </a:rPr>
              <a:t>What is POWERTRAIN CONTROL MODULE? What does POWERTRAIN CONTROL MODULE mean? (time 2:05)</a:t>
            </a:r>
            <a:endParaRPr lang="en-US" b="1" dirty="0"/>
          </a:p>
          <a:p>
            <a:pPr fontAlgn="base"/>
            <a:r>
              <a:rPr lang="en-US" b="1" dirty="0">
                <a:hlinkClick r:id="rId8"/>
              </a:rPr>
              <a:t>ECM Reprogram (2004 VW Passat) (time 13:46)</a:t>
            </a:r>
            <a:endParaRPr lang="en-US" b="1" dirty="0"/>
          </a:p>
          <a:p>
            <a:pPr fontAlgn="base"/>
            <a:r>
              <a:rPr lang="en-US" b="1" dirty="0">
                <a:hlinkClick r:id="rId9"/>
              </a:rPr>
              <a:t>Reprogram GM PCM using a Tech 2 scan tool (time 15:03)</a:t>
            </a:r>
            <a:endParaRPr lang="en-US" b="1" dirty="0"/>
          </a:p>
        </p:txBody>
      </p:sp>
    </p:spTree>
    <p:extLst>
      <p:ext uri="{BB962C8B-B14F-4D97-AF65-F5344CB8AC3E}">
        <p14:creationId xmlns:p14="http://schemas.microsoft.com/office/powerpoint/2010/main" val="64570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829" y="2121131"/>
            <a:ext cx="8132342" cy="2615738"/>
          </a:xfrm>
          <a:prstGeom prst="rect">
            <a:avLst/>
          </a:prstGeom>
        </p:spPr>
      </p:pic>
    </p:spTree>
    <p:extLst>
      <p:ext uri="{BB962C8B-B14F-4D97-AF65-F5344CB8AC3E}">
        <p14:creationId xmlns:p14="http://schemas.microsoft.com/office/powerpoint/2010/main" val="77597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35136"/>
            <a:ext cx="8200841" cy="2769989"/>
          </a:xfrm>
        </p:spPr>
        <p:txBody>
          <a:bodyPr wrap="square">
            <a:spAutoFit/>
          </a:bodyPr>
          <a:lstStyle/>
          <a:p>
            <a:r>
              <a:rPr lang="en-IN" altLang="en-US" dirty="0">
                <a:ea typeface="ヒラギノ角ゴ Pro W3" charset="-128"/>
              </a:rPr>
              <a:t>Figure 28.</a:t>
            </a:r>
            <a:r>
              <a:rPr lang="en-US" dirty="0"/>
              <a:t>2A </a:t>
            </a:r>
            <a:r>
              <a:rPr lang="en-US" spc="-450" dirty="0"/>
              <a:t>A N </a:t>
            </a:r>
            <a:r>
              <a:rPr lang="en-US" dirty="0"/>
              <a:t>D B</a:t>
            </a:r>
            <a:r>
              <a:rPr lang="en-IN" altLang="en-US" dirty="0">
                <a:ea typeface="ヒラギノ角ゴ Pro W3" charset="-128"/>
              </a:rPr>
              <a:t> </a:t>
            </a:r>
            <a:r>
              <a:rPr lang="en-US" altLang="en-US" dirty="0">
                <a:ea typeface="ヒラギノ角ゴ Pro W3" charset="-128"/>
              </a:rPr>
              <a:t>The two General Motors engine control modules above are examples of two styles of removable </a:t>
            </a:r>
            <a:r>
              <a:rPr lang="en-US" altLang="en-US" spc="-450" dirty="0">
                <a:ea typeface="ヒラギノ角ゴ Pro W3" charset="-128"/>
              </a:rPr>
              <a:t>P R O </a:t>
            </a:r>
            <a:r>
              <a:rPr lang="en-US" altLang="en-US" dirty="0">
                <a:ea typeface="ヒラギノ角ゴ Pro W3" charset="-128"/>
              </a:rPr>
              <a:t>Ms used to update programmable memory</a:t>
            </a:r>
            <a:endParaRPr lang="en-US" dirty="0"/>
          </a:p>
        </p:txBody>
      </p:sp>
      <p:pic>
        <p:nvPicPr>
          <p:cNvPr id="3" name="Picture 2" descr="A photo of an engine control module with its P R O M removed and placed on top of the module. The P R O M is in the shape of a rectangular chi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397" y="3890245"/>
            <a:ext cx="4043380" cy="24248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photo of an engine control module with a P R O M removed and placed on top of the module. A replacement chip is being installed inside the module. The P R O M resembles a small rectangular chi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3386" y="2985304"/>
            <a:ext cx="3479328" cy="33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72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2875"/>
            <a:ext cx="8200841" cy="2215991"/>
          </a:xfrm>
        </p:spPr>
        <p:txBody>
          <a:bodyPr wrap="square">
            <a:spAutoFit/>
          </a:bodyPr>
          <a:lstStyle/>
          <a:p>
            <a:r>
              <a:rPr lang="en-IN" altLang="en-US" dirty="0">
                <a:ea typeface="ヒラギノ角ゴ Pro W3" charset="-128"/>
              </a:rPr>
              <a:t>Figure 28.3 </a:t>
            </a:r>
            <a:r>
              <a:rPr lang="en-US" altLang="en-US" dirty="0">
                <a:ea typeface="ヒラギノ角ゴ Pro W3" charset="-128"/>
              </a:rPr>
              <a:t>The manufacturer scan tool is being used to reprogram the engine control module via the data link connector</a:t>
            </a:r>
            <a:endParaRPr lang="en-US" dirty="0"/>
          </a:p>
        </p:txBody>
      </p:sp>
      <p:pic>
        <p:nvPicPr>
          <p:cNvPr id="3" name="Picture 2" descr="A photo of a manufacturer scan tool that displays the main menu with vehicle flash selec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1763" y="2456226"/>
            <a:ext cx="4684776" cy="387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5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6566"/>
            <a:ext cx="8200841" cy="1661993"/>
          </a:xfrm>
        </p:spPr>
        <p:txBody>
          <a:bodyPr wrap="square">
            <a:spAutoFit/>
          </a:bodyPr>
          <a:lstStyle/>
          <a:p>
            <a:r>
              <a:rPr lang="en-IN" altLang="en-US" dirty="0">
                <a:ea typeface="ヒラギノ角ゴ Pro W3" charset="-128"/>
              </a:rPr>
              <a:t>Figure 28.4 </a:t>
            </a:r>
            <a:r>
              <a:rPr lang="en-US" altLang="en-US" dirty="0">
                <a:ea typeface="ヒラギノ角ゴ Pro W3" charset="-128"/>
              </a:rPr>
              <a:t>The </a:t>
            </a:r>
            <a:r>
              <a:rPr lang="en-US" altLang="en-US" spc="-500" dirty="0">
                <a:ea typeface="ヒラギノ角ゴ Pro W3" charset="-128"/>
              </a:rPr>
              <a:t>G M</a:t>
            </a:r>
            <a:r>
              <a:rPr lang="en-US" altLang="en-US" dirty="0">
                <a:ea typeface="ヒラギノ角ゴ Pro W3" charset="-128"/>
              </a:rPr>
              <a:t> </a:t>
            </a:r>
            <a:r>
              <a:rPr lang="en-US" altLang="en-US" spc="-500" dirty="0">
                <a:ea typeface="ヒラギノ角ゴ Pro W3" charset="-128"/>
              </a:rPr>
              <a:t>M D I</a:t>
            </a:r>
            <a:r>
              <a:rPr lang="en-US" altLang="en-US" dirty="0">
                <a:ea typeface="ヒラギノ角ゴ Pro W3" charset="-128"/>
              </a:rPr>
              <a:t> and Ford </a:t>
            </a:r>
            <a:r>
              <a:rPr lang="en-US" altLang="en-US" spc="-500" dirty="0">
                <a:ea typeface="ヒラギノ角ゴ Pro W3" charset="-128"/>
              </a:rPr>
              <a:t>V C I</a:t>
            </a:r>
            <a:r>
              <a:rPr lang="en-US" altLang="en-US" dirty="0">
                <a:ea typeface="ヒラギノ角ゴ Pro W3" charset="-128"/>
              </a:rPr>
              <a:t> are examples of manufacturer specific pass-through devices</a:t>
            </a:r>
            <a:endParaRPr lang="en-US" dirty="0"/>
          </a:p>
        </p:txBody>
      </p:sp>
      <p:pic>
        <p:nvPicPr>
          <p:cNvPr id="3" name="Picture 2" descr="A photo shows two manufacturer-specific pass-through devices, G M  M D I and Ford V C 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7249" y="1987408"/>
            <a:ext cx="7004741" cy="432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14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8113"/>
            <a:ext cx="8200841" cy="1107996"/>
          </a:xfrm>
        </p:spPr>
        <p:txBody>
          <a:bodyPr wrap="square">
            <a:spAutoFit/>
          </a:bodyPr>
          <a:lstStyle/>
          <a:p>
            <a:r>
              <a:rPr lang="en-IN" altLang="en-US" dirty="0">
                <a:ea typeface="ヒラギノ角ゴ Pro W3" charset="-128"/>
              </a:rPr>
              <a:t>Figure 28.5 </a:t>
            </a:r>
            <a:r>
              <a:rPr lang="en-US" altLang="en-US" dirty="0">
                <a:ea typeface="ヒラギノ角ゴ Pro W3" charset="-128"/>
              </a:rPr>
              <a:t>The CarDAQ Plus is a generic pass-through device</a:t>
            </a:r>
            <a:endParaRPr lang="en-US" dirty="0">
              <a:ea typeface="ヒラギノ角ゴ Pro W3" charset="-128"/>
            </a:endParaRPr>
          </a:p>
        </p:txBody>
      </p:sp>
      <p:pic>
        <p:nvPicPr>
          <p:cNvPr id="5122" name="Picture 2" descr="A photo of a CarDAQ-Plus series of J2534 pass-through dev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8827" y="1442507"/>
            <a:ext cx="6355234" cy="486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7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303847"/>
            <a:ext cx="8200841" cy="1477328"/>
          </a:xfrm>
        </p:spPr>
        <p:txBody>
          <a:bodyPr wrap="square">
            <a:spAutoFit/>
          </a:bodyPr>
          <a:lstStyle/>
          <a:p>
            <a:r>
              <a:rPr lang="en-IN" altLang="en-US" sz="2400" dirty="0">
                <a:ea typeface="ヒラギノ角ゴ Pro W3" charset="-128"/>
              </a:rPr>
              <a:t>Figure 28.6 </a:t>
            </a:r>
            <a:r>
              <a:rPr lang="en-US" altLang="en-US" sz="2400" dirty="0">
                <a:ea typeface="ヒラギノ角ゴ Pro W3" charset="-128"/>
              </a:rPr>
              <a:t>The screenshot of the </a:t>
            </a:r>
            <a:r>
              <a:rPr lang="en-US" altLang="en-US" sz="2400" spc="-300" dirty="0">
                <a:ea typeface="ヒラギノ角ゴ Pro W3" charset="-128"/>
              </a:rPr>
              <a:t>N A S T F</a:t>
            </a:r>
            <a:r>
              <a:rPr lang="en-US" altLang="en-US" sz="2400" dirty="0">
                <a:ea typeface="ヒラギノ角ゴ Pro W3" charset="-128"/>
              </a:rPr>
              <a:t> website provides an access point for the aftermarket automotive professional to obtain the needed reprogramming information</a:t>
            </a:r>
            <a:endParaRPr lang="en-US" sz="2400" dirty="0"/>
          </a:p>
        </p:txBody>
      </p:sp>
      <p:pic>
        <p:nvPicPr>
          <p:cNvPr id="6147" name="Picture 3" descr="A screenshot shows a portal of the N A S T F to access manufacturer-specific reprogramming inform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281" y="1871315"/>
            <a:ext cx="4870756" cy="443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6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301704"/>
            <a:ext cx="8200841" cy="1107996"/>
          </a:xfrm>
        </p:spPr>
        <p:txBody>
          <a:bodyPr wrap="square">
            <a:spAutoFit/>
          </a:bodyPr>
          <a:lstStyle/>
          <a:p>
            <a:r>
              <a:rPr lang="en-IN" altLang="en-US" sz="2400" dirty="0">
                <a:ea typeface="ヒラギノ角ゴ Pro W3" charset="-128"/>
              </a:rPr>
              <a:t>Figure 28.7 </a:t>
            </a:r>
            <a:r>
              <a:rPr lang="en-US" altLang="en-US" sz="2400" dirty="0">
                <a:ea typeface="ヒラギノ角ゴ Pro W3" charset="-128"/>
              </a:rPr>
              <a:t>The screenshot from the </a:t>
            </a:r>
            <a:r>
              <a:rPr lang="en-US" altLang="en-US" sz="2400" spc="-300" dirty="0">
                <a:ea typeface="ヒラギノ角ゴ Pro W3" charset="-128"/>
              </a:rPr>
              <a:t>N A S T F</a:t>
            </a:r>
            <a:r>
              <a:rPr lang="en-US" altLang="en-US" sz="2400" dirty="0">
                <a:ea typeface="ヒラギノ角ゴ Pro W3" charset="-128"/>
              </a:rPr>
              <a:t> website provides the resources for the technician to apply for a locksmith </a:t>
            </a:r>
            <a:r>
              <a:rPr lang="en-US" altLang="en-US" sz="2400" spc="-300" dirty="0">
                <a:ea typeface="ヒラギノ角ゴ Pro W3" charset="-128"/>
              </a:rPr>
              <a:t>I D</a:t>
            </a:r>
            <a:endParaRPr lang="en-US" sz="2400" spc="-300" dirty="0">
              <a:ea typeface="ヒラギノ角ゴ Pro W3" charset="-128"/>
            </a:endParaRPr>
          </a:p>
        </p:txBody>
      </p:sp>
      <p:pic>
        <p:nvPicPr>
          <p:cNvPr id="7170" name="Picture 2" descr="A screenshot shows a N A S T F V S P registry main page of National Automotive Service Task Force portal that provides resources to apply for a locksmith I 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9405" y="1540798"/>
            <a:ext cx="5474079" cy="476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9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24" y="147757"/>
            <a:ext cx="8200841" cy="1661993"/>
          </a:xfrm>
        </p:spPr>
        <p:txBody>
          <a:bodyPr wrap="square">
            <a:spAutoFit/>
          </a:bodyPr>
          <a:lstStyle/>
          <a:p>
            <a:r>
              <a:rPr lang="en-IN" altLang="en-US" dirty="0">
                <a:ea typeface="ヒラギノ角ゴ Pro W3" charset="-128"/>
              </a:rPr>
              <a:t>Figure 28.8 </a:t>
            </a:r>
            <a:r>
              <a:rPr lang="en-US" altLang="en-US" dirty="0">
                <a:ea typeface="ヒラギノ角ゴ Pro W3" charset="-128"/>
              </a:rPr>
              <a:t>The J2534 device is being used to program the engine control module through the </a:t>
            </a:r>
            <a:r>
              <a:rPr lang="en-US" altLang="en-US" spc="-500" dirty="0">
                <a:ea typeface="ヒラギノ角ゴ Pro W3" charset="-128"/>
              </a:rPr>
              <a:t>D L C</a:t>
            </a:r>
            <a:endParaRPr lang="en-US" spc="-500" dirty="0"/>
          </a:p>
        </p:txBody>
      </p:sp>
      <p:pic>
        <p:nvPicPr>
          <p:cNvPr id="8194" name="Picture 2" descr="The J2534 device is being used to program the engine control module through the D L C.&#10;Off-Board programming of the controller is defined as having the module programmed someplace other than in the vehicle. This could be anywhere that there is a computer and the needed power, ground and communication links. The purchase and programming of a module at a local parts store is an example of off-board programm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0590" y="1879973"/>
            <a:ext cx="4348532" cy="443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5388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23383</TotalTime>
  <Words>528</Words>
  <Application>Microsoft Office PowerPoint</Application>
  <PresentationFormat>On-screen Show (4:3)</PresentationFormat>
  <Paragraphs>64</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Arial(Body)</vt:lpstr>
      <vt:lpstr>Noto Sans Symbols</vt:lpstr>
      <vt:lpstr>Times New Roman</vt:lpstr>
      <vt:lpstr>Verdana</vt:lpstr>
      <vt:lpstr>Wingdings</vt:lpstr>
      <vt:lpstr>508 Lecture</vt:lpstr>
      <vt:lpstr>Advanced Engine Performance Diagnosis</vt:lpstr>
      <vt:lpstr>Figure 28.1 The Toyota engine control module pictured in the figure is an example of a module that must be replaced to update the programming memory</vt:lpstr>
      <vt:lpstr>Figure 28.2A A N D B The two General Motors engine control modules above are examples of two styles of removable P R O Ms used to update programmable memory</vt:lpstr>
      <vt:lpstr>Figure 28.3 The manufacturer scan tool is being used to reprogram the engine control module via the data link connector</vt:lpstr>
      <vt:lpstr>Figure 28.4 The G M M D I and Ford V C I are examples of manufacturer specific pass-through devices</vt:lpstr>
      <vt:lpstr>Figure 28.5 The CarDAQ Plus is a generic pass-through device</vt:lpstr>
      <vt:lpstr>Figure 28.6 The screenshot of the N A S T F website provides an access point for the aftermarket automotive professional to obtain the needed reprogramming information</vt:lpstr>
      <vt:lpstr>Figure 28.7 The screenshot from the N A S T F website provides the resources for the technician to apply for a locksmith I D</vt:lpstr>
      <vt:lpstr>Figure 28.8 The J2534 device is being used to program the engine control module through the D L C</vt:lpstr>
      <vt:lpstr>Figure 28.9 The engine control module is being programmed at an off-board location</vt:lpstr>
      <vt:lpstr>Figure 28.10 The Drew Technologies remote programming tool is an example of a tool that is connected to the vehicle and used remotely</vt:lpstr>
      <vt:lpstr>Figure 28.11 The Midtronics P S C -550 is an example of battery maintainer that meets the voltage and current requirements for reprogramming</vt:lpstr>
      <vt:lpstr>Figure 28.12 The scope patterns show stable voltage and current traces</vt:lpstr>
      <vt:lpstr>Figure 28.13 The Schumacher battery charger is an example of a device that does not meet the voltage and current requirements of a reprogramming event</vt:lpstr>
      <vt:lpstr>Figure 28.14 The scope trace shows unstable voltage and fluctuating current</vt:lpstr>
      <vt:lpstr>Figure 28.15 The S C T aftermarket tuner is an example of device that takes the vehicle out of compliance when reprogramming the module</vt:lpstr>
      <vt:lpstr>PHOTO SEQUENCE 28 - MODULE REPROGRAMMING 1</vt:lpstr>
      <vt:lpstr>PHOTO SEQUENCE 28 – MODULE REPROGRAMMING 2</vt:lpstr>
      <vt:lpstr>PHOTO SEQUENCE 28 – MODULE REPROGRAMMING 3</vt:lpstr>
      <vt:lpstr>PHOTO SEQUENCE 28 – MODULE REPROGRAMMING 4</vt:lpstr>
      <vt:lpstr>PHOTO SEQUENCE 28 – MODULE REPROGRAMMING 5</vt:lpstr>
      <vt:lpstr>PHOTO SEQUENCE 28 – MODULE REPROGRAMMING 6</vt:lpstr>
      <vt:lpstr>PHOTO SEQUENCE 28 – MODULE REPROGRAMMING 7</vt:lpstr>
      <vt:lpstr>PHOTO SEQUENCE 28 – MODULE REPROGRAMMING 8</vt:lpstr>
      <vt:lpstr>PHOTO SEQUENCE 28 – MODULE REPROGRAMMING 9</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dc:title>
  <dc:subject>Automotive - Core</dc:subject>
  <dc:creator>James D. Halderman / Curt Ward</dc:creator>
  <cp:keywords>Automotive</cp:keywords>
  <cp:lastModifiedBy>Glen Plants</cp:lastModifiedBy>
  <cp:revision>4632</cp:revision>
  <dcterms:created xsi:type="dcterms:W3CDTF">2014-07-14T20:04:21Z</dcterms:created>
  <dcterms:modified xsi:type="dcterms:W3CDTF">2020-07-29T17:47:53Z</dcterms:modified>
</cp:coreProperties>
</file>