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1119" r:id="rId2"/>
    <p:sldId id="1041" r:id="rId3"/>
    <p:sldId id="393" r:id="rId4"/>
    <p:sldId id="1078" r:id="rId5"/>
    <p:sldId id="1120" r:id="rId6"/>
    <p:sldId id="1079" r:id="rId7"/>
    <p:sldId id="1080" r:id="rId8"/>
    <p:sldId id="1081" r:id="rId9"/>
    <p:sldId id="1082" r:id="rId10"/>
    <p:sldId id="1083" r:id="rId11"/>
    <p:sldId id="1084" r:id="rId12"/>
    <p:sldId id="1085" r:id="rId13"/>
    <p:sldId id="1086" r:id="rId14"/>
    <p:sldId id="1087" r:id="rId15"/>
    <p:sldId id="1088" r:id="rId16"/>
    <p:sldId id="1089" r:id="rId17"/>
    <p:sldId id="1090" r:id="rId18"/>
    <p:sldId id="1091" r:id="rId19"/>
    <p:sldId id="1121" r:id="rId20"/>
    <p:sldId id="1092" r:id="rId21"/>
    <p:sldId id="1093" r:id="rId22"/>
    <p:sldId id="1094" r:id="rId23"/>
    <p:sldId id="1095" r:id="rId24"/>
    <p:sldId id="1096" r:id="rId25"/>
    <p:sldId id="1118" r:id="rId26"/>
    <p:sldId id="1125" r:id="rId27"/>
    <p:sldId id="1097" r:id="rId28"/>
    <p:sldId id="1098" r:id="rId29"/>
    <p:sldId id="1123" r:id="rId30"/>
    <p:sldId id="1099" r:id="rId31"/>
    <p:sldId id="1100" r:id="rId32"/>
    <p:sldId id="1124" r:id="rId33"/>
    <p:sldId id="1101" r:id="rId34"/>
    <p:sldId id="1102" r:id="rId35"/>
    <p:sldId id="1103" r:id="rId36"/>
    <p:sldId id="1104" r:id="rId37"/>
    <p:sldId id="1105" r:id="rId38"/>
    <p:sldId id="1106" r:id="rId39"/>
    <p:sldId id="1107" r:id="rId40"/>
    <p:sldId id="1126" r:id="rId41"/>
    <p:sldId id="1108" r:id="rId42"/>
    <p:sldId id="1109" r:id="rId43"/>
    <p:sldId id="1110" r:id="rId44"/>
    <p:sldId id="1111" r:id="rId45"/>
    <p:sldId id="1112" r:id="rId46"/>
    <p:sldId id="1113" r:id="rId47"/>
    <p:sldId id="1114" r:id="rId48"/>
    <p:sldId id="1115" r:id="rId49"/>
    <p:sldId id="1116" r:id="rId50"/>
    <p:sldId id="1117" r:id="rId51"/>
    <p:sldId id="1127" r:id="rId52"/>
    <p:sldId id="1128" r:id="rId53"/>
    <p:sldId id="1129" r:id="rId54"/>
    <p:sldId id="1130" r:id="rId55"/>
    <p:sldId id="107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816">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1056">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5" autoAdjust="0"/>
    <p:restoredTop sz="91204" autoAdjust="0"/>
  </p:normalViewPr>
  <p:slideViewPr>
    <p:cSldViewPr>
      <p:cViewPr varScale="1">
        <p:scale>
          <a:sx n="104" d="100"/>
          <a:sy n="104" d="100"/>
        </p:scale>
        <p:origin x="1422" y="114"/>
      </p:cViewPr>
      <p:guideLst>
        <p:guide orient="horz" pos="2160"/>
        <p:guide pos="2880"/>
        <p:guide orient="horz" pos="816"/>
        <p:guide orient="horz" pos="3984"/>
        <p:guide orient="horz" pos="384"/>
        <p:guide orient="horz" pos="144"/>
        <p:guide orient="horz" pos="1056"/>
        <p:guide pos="288"/>
        <p:guide pos="5472"/>
      </p:guideLst>
    </p:cSldViewPr>
  </p:slideViewPr>
  <p:outlineViewPr>
    <p:cViewPr>
      <p:scale>
        <a:sx n="25" d="100"/>
        <a:sy n="25" d="100"/>
      </p:scale>
      <p:origin x="0" y="3132"/>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7/29/2020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7/29/2020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2017, 2014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p>
        </p:txBody>
      </p:sp>
    </p:spTree>
    <p:extLst>
      <p:ext uri="{BB962C8B-B14F-4D97-AF65-F5344CB8AC3E}">
        <p14:creationId xmlns:p14="http://schemas.microsoft.com/office/powerpoint/2010/main" val="121874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7/29/2020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7/29/2020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pic>
        <p:nvPicPr>
          <p:cNvPr id="10" name="Picture 9" descr="Pearson Logo"/>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hyperlink" Target="https://www.youtube.com/watch?v=KU4IBq6L3yY" TargetMode="External"/><Relationship Id="rId3" Type="http://schemas.openxmlformats.org/officeDocument/2006/relationships/hyperlink" Target="https://www.youtube.com/watch?v=Oqh-xa2UitM" TargetMode="External"/><Relationship Id="rId7" Type="http://schemas.openxmlformats.org/officeDocument/2006/relationships/hyperlink" Target="https://www.youtube.com/watch?v=8Ge-yXnq8Hk" TargetMode="External"/><Relationship Id="rId2" Type="http://schemas.openxmlformats.org/officeDocument/2006/relationships/hyperlink" Target="https://www.youtube.com/watch?v=ZSKs1WfM70I" TargetMode="External"/><Relationship Id="rId1" Type="http://schemas.openxmlformats.org/officeDocument/2006/relationships/slideLayout" Target="../slideLayouts/slideLayout4.xml"/><Relationship Id="rId6" Type="http://schemas.openxmlformats.org/officeDocument/2006/relationships/hyperlink" Target="https://www.youtube.com/watch?v=MlqmXleY1mU" TargetMode="External"/><Relationship Id="rId11" Type="http://schemas.openxmlformats.org/officeDocument/2006/relationships/hyperlink" Target="https://www.youtube.com/watch?v=9io3_pxpibM" TargetMode="External"/><Relationship Id="rId5" Type="http://schemas.openxmlformats.org/officeDocument/2006/relationships/hyperlink" Target="https://www.youtube.com/watch?v=7oolj-FlQ1s" TargetMode="External"/><Relationship Id="rId10" Type="http://schemas.openxmlformats.org/officeDocument/2006/relationships/hyperlink" Target="https://www.youtube.com/watch?v=95ZbPXQqoA8" TargetMode="External"/><Relationship Id="rId4" Type="http://schemas.openxmlformats.org/officeDocument/2006/relationships/hyperlink" Target="https://www.youtube.com/watch?v=X7_6CYf_TAo" TargetMode="External"/><Relationship Id="rId9" Type="http://schemas.openxmlformats.org/officeDocument/2006/relationships/hyperlink" Target="https://www.youtube.com/watch?v=ddWzyAI9UEc"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watch?v=UNTBkXWC2A8" TargetMode="External"/><Relationship Id="rId3" Type="http://schemas.openxmlformats.org/officeDocument/2006/relationships/hyperlink" Target="https://www.youtube.com/watch?v=sez4_yI2af4" TargetMode="External"/><Relationship Id="rId7" Type="http://schemas.openxmlformats.org/officeDocument/2006/relationships/hyperlink" Target="https://www.youtube.com/watch?v=RwFCqu5sq6s" TargetMode="External"/><Relationship Id="rId2" Type="http://schemas.openxmlformats.org/officeDocument/2006/relationships/hyperlink" Target="https://www.youtube.com/watch?v=Ops1oWbUvYA" TargetMode="External"/><Relationship Id="rId1" Type="http://schemas.openxmlformats.org/officeDocument/2006/relationships/slideLayout" Target="../slideLayouts/slideLayout4.xml"/><Relationship Id="rId6" Type="http://schemas.openxmlformats.org/officeDocument/2006/relationships/hyperlink" Target="https://www.youtube.com/watch?v=cOAZuLV0N0E" TargetMode="External"/><Relationship Id="rId11" Type="http://schemas.openxmlformats.org/officeDocument/2006/relationships/hyperlink" Target="https://www.youtube.com/watch?v=1zH22Qpe2GA" TargetMode="External"/><Relationship Id="rId5" Type="http://schemas.openxmlformats.org/officeDocument/2006/relationships/hyperlink" Target="https://www.youtube.com/watch?v=cE2_VAzhNtg" TargetMode="External"/><Relationship Id="rId10" Type="http://schemas.openxmlformats.org/officeDocument/2006/relationships/hyperlink" Target="https://www.youtube.com/watch?v=OA9Ixd_LGRo" TargetMode="External"/><Relationship Id="rId4" Type="http://schemas.openxmlformats.org/officeDocument/2006/relationships/hyperlink" Target="https://www.youtube.com/watch?v=FQFULrEY3NE" TargetMode="External"/><Relationship Id="rId9" Type="http://schemas.openxmlformats.org/officeDocument/2006/relationships/hyperlink" Target="https://www.youtube.com/watch?v=K0QAvF2PLsY"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youtube.com/watch?v=y4heTf4rz7A" TargetMode="External"/><Relationship Id="rId3" Type="http://schemas.openxmlformats.org/officeDocument/2006/relationships/hyperlink" Target="https://www.youtube.com/watch?v=0l2v6FyccCk" TargetMode="External"/><Relationship Id="rId7" Type="http://schemas.openxmlformats.org/officeDocument/2006/relationships/hyperlink" Target="https://www.youtube.com/watch?v=a-xIpNSADGM" TargetMode="External"/><Relationship Id="rId2" Type="http://schemas.openxmlformats.org/officeDocument/2006/relationships/hyperlink" Target="https://www.youtube.com/watch?v=nIZ4EGknw2Q" TargetMode="External"/><Relationship Id="rId1" Type="http://schemas.openxmlformats.org/officeDocument/2006/relationships/slideLayout" Target="../slideLayouts/slideLayout4.xml"/><Relationship Id="rId6" Type="http://schemas.openxmlformats.org/officeDocument/2006/relationships/hyperlink" Target="https://www.youtube.com/watch?v=dIrmkxj6wJE" TargetMode="External"/><Relationship Id="rId11" Type="http://schemas.openxmlformats.org/officeDocument/2006/relationships/hyperlink" Target="https://www.youtube.com/watch?v=2Kj20o5Ny2Y" TargetMode="External"/><Relationship Id="rId5" Type="http://schemas.openxmlformats.org/officeDocument/2006/relationships/hyperlink" Target="https://www.youtube.com/watch?v=I3AkZw0o5jM" TargetMode="External"/><Relationship Id="rId10" Type="http://schemas.openxmlformats.org/officeDocument/2006/relationships/hyperlink" Target="https://www.youtube.com/watch?v=68BebeqBuFw" TargetMode="External"/><Relationship Id="rId4" Type="http://schemas.openxmlformats.org/officeDocument/2006/relationships/hyperlink" Target="https://www.youtube.com/watch?v=t8WmeYQYWYM" TargetMode="External"/><Relationship Id="rId9" Type="http://schemas.openxmlformats.org/officeDocument/2006/relationships/hyperlink" Target="https://www.youtube.com/watch?v=c1Jb_sfpZsI"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youtube.com/watch?v=0RHbF2pwYbE" TargetMode="External"/><Relationship Id="rId3" Type="http://schemas.openxmlformats.org/officeDocument/2006/relationships/hyperlink" Target="https://www.youtube.com/watch?v=nIhDLnTGMAE" TargetMode="External"/><Relationship Id="rId7" Type="http://schemas.openxmlformats.org/officeDocument/2006/relationships/hyperlink" Target="https://www.youtube.com/watch?v=i0e-Uu4fXTs" TargetMode="External"/><Relationship Id="rId12" Type="http://schemas.openxmlformats.org/officeDocument/2006/relationships/hyperlink" Target="https://www.youtube.com/watch?v=q5VaQ0wLOLw" TargetMode="External"/><Relationship Id="rId2" Type="http://schemas.openxmlformats.org/officeDocument/2006/relationships/hyperlink" Target="https://www.youtube.com/watch?v=GWf60guK8gk" TargetMode="External"/><Relationship Id="rId1" Type="http://schemas.openxmlformats.org/officeDocument/2006/relationships/slideLayout" Target="../slideLayouts/slideLayout4.xml"/><Relationship Id="rId6" Type="http://schemas.openxmlformats.org/officeDocument/2006/relationships/hyperlink" Target="https://www.youtube.com/watch?v=Oqh-xa2UitM" TargetMode="External"/><Relationship Id="rId11" Type="http://schemas.openxmlformats.org/officeDocument/2006/relationships/hyperlink" Target="https://www.youtube.com/watch?v=yKVq2BjG1X0" TargetMode="External"/><Relationship Id="rId5" Type="http://schemas.openxmlformats.org/officeDocument/2006/relationships/hyperlink" Target="https://www.youtube.com/watch?v=MNjSn9AWFVw" TargetMode="External"/><Relationship Id="rId10" Type="http://schemas.openxmlformats.org/officeDocument/2006/relationships/hyperlink" Target="https://www.youtube.com/watch?v=wdESOZTdEPM" TargetMode="External"/><Relationship Id="rId4" Type="http://schemas.openxmlformats.org/officeDocument/2006/relationships/hyperlink" Target="https://www.youtube.com/watch?v=2Ru9gl6NSl0" TargetMode="External"/><Relationship Id="rId9" Type="http://schemas.openxmlformats.org/officeDocument/2006/relationships/hyperlink" Target="https://www.youtube.com/watch?v=9io3_pxpib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500"/>
            <a:ext cx="8229600" cy="1107996"/>
          </a:xfrm>
        </p:spPr>
        <p:txBody>
          <a:bodyPr>
            <a:spAutoFit/>
          </a:bodyPr>
          <a:lstStyle/>
          <a:p>
            <a:r>
              <a:rPr lang="en-IN" sz="3600" dirty="0">
                <a:latin typeface="+mj-lt"/>
              </a:rPr>
              <a:t>Advanced Engine Performance Diagnosis</a:t>
            </a:r>
          </a:p>
        </p:txBody>
      </p:sp>
      <p:sp>
        <p:nvSpPr>
          <p:cNvPr id="3" name="Text Placeholder 2"/>
          <p:cNvSpPr>
            <a:spLocks noGrp="1"/>
          </p:cNvSpPr>
          <p:nvPr>
            <p:ph type="body" sz="quarter" idx="13"/>
          </p:nvPr>
        </p:nvSpPr>
        <p:spPr>
          <a:xfrm>
            <a:off x="457200" y="1382036"/>
            <a:ext cx="8229600" cy="317335"/>
          </a:xfrm>
        </p:spPr>
        <p:txBody>
          <a:bodyPr>
            <a:spAutoFit/>
          </a:bodyPr>
          <a:lstStyle/>
          <a:p>
            <a:r>
              <a:rPr lang="en-US" dirty="0"/>
              <a:t>Seventh Edition</a:t>
            </a:r>
            <a:endParaRPr lang="en-IN" dirty="0"/>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3"/>
          </p:nvPr>
        </p:nvSpPr>
        <p:spPr>
          <a:xfrm>
            <a:off x="4572000" y="2821856"/>
            <a:ext cx="2133597" cy="492443"/>
          </a:xfrm>
        </p:spPr>
        <p:txBody>
          <a:bodyPr wrap="square">
            <a:spAutoFit/>
          </a:bodyPr>
          <a:lstStyle/>
          <a:p>
            <a:r>
              <a:rPr lang="en-IN" altLang="en-US" sz="3200" dirty="0">
                <a:solidFill>
                  <a:schemeClr val="tx1"/>
                </a:solidFill>
                <a:latin typeface="+mj-lt"/>
                <a:ea typeface="Verdana" panose="020B0604030504040204" pitchFamily="34" charset="0"/>
                <a:cs typeface="Verdana" panose="020B0604030504040204" pitchFamily="34" charset="0"/>
              </a:rPr>
              <a:t>Chapter 27</a:t>
            </a:r>
          </a:p>
        </p:txBody>
      </p:sp>
      <p:sp>
        <p:nvSpPr>
          <p:cNvPr id="4" name="Text Placeholder 3"/>
          <p:cNvSpPr>
            <a:spLocks noGrp="1"/>
          </p:cNvSpPr>
          <p:nvPr>
            <p:ph type="body" sz="quarter" idx="14"/>
          </p:nvPr>
        </p:nvSpPr>
        <p:spPr>
          <a:xfrm>
            <a:off x="4569209" y="3429000"/>
            <a:ext cx="3203192" cy="615553"/>
          </a:xfrm>
        </p:spPr>
        <p:txBody>
          <a:bodyPr vert="horz" wrap="square" lIns="0" tIns="0" rIns="0" bIns="0" rtlCol="0" anchor="b">
            <a:spAutoFit/>
          </a:bodyPr>
          <a:lstStyle/>
          <a:p>
            <a:r>
              <a:rPr lang="en-IN" sz="2000" dirty="0"/>
              <a:t>Emission Control Devices Operation and Diagnosis</a:t>
            </a:r>
          </a:p>
        </p:txBody>
      </p:sp>
      <p:pic>
        <p:nvPicPr>
          <p:cNvPr id="1026" name="Picture 2" descr="Front Cover: Advanced Engine Performance Diagnosis, Seventh Edition by Halderman and W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4822" y="1770141"/>
            <a:ext cx="3554438" cy="4546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5"/>
          </p:nvPr>
        </p:nvSpPr>
        <p:spPr>
          <a:xfrm>
            <a:off x="3429012" y="6418608"/>
            <a:ext cx="5266267" cy="184666"/>
          </a:xfrm>
        </p:spPr>
        <p:txBody>
          <a:bodyPr vert="horz" wrap="square" lIns="0" tIns="0" rIns="0" bIns="0" rtlCol="0">
            <a:spAutoFit/>
          </a:bodyPr>
          <a:lstStyle/>
          <a:p>
            <a:pPr algn="r"/>
            <a:r>
              <a:rPr lang="en-IN" sz="1200" dirty="0">
                <a:latin typeface="Verdana" panose="020B0604030504040204" pitchFamily="34" charset="0"/>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047615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14611"/>
            <a:ext cx="8200841" cy="1846659"/>
          </a:xfrm>
        </p:spPr>
        <p:txBody>
          <a:bodyPr wrap="square">
            <a:spAutoFit/>
          </a:bodyPr>
          <a:lstStyle/>
          <a:p>
            <a:r>
              <a:rPr lang="en-IN" altLang="en-US" sz="3000" dirty="0">
                <a:ea typeface="ヒラギノ角ゴ Pro W3" charset="-128"/>
              </a:rPr>
              <a:t>Figure 27.7 </a:t>
            </a:r>
            <a:r>
              <a:rPr lang="en-US" altLang="en-US" sz="3000" dirty="0">
                <a:ea typeface="ヒラギノ角ゴ Pro W3" charset="-128"/>
              </a:rPr>
              <a:t>The </a:t>
            </a:r>
            <a:r>
              <a:rPr lang="en-US" altLang="en-US" sz="3000" spc="-450" dirty="0">
                <a:ea typeface="ヒラギノ角ゴ Pro W3" charset="-128"/>
              </a:rPr>
              <a:t>E G </a:t>
            </a:r>
            <a:r>
              <a:rPr lang="en-US" altLang="en-US" sz="3000" dirty="0">
                <a:ea typeface="ヒラギノ角ゴ Pro W3" charset="-128"/>
              </a:rPr>
              <a:t>R valve pintle is pulse-width modulated and a three-wire potentiometer provides pintle-position information back to the </a:t>
            </a:r>
            <a:r>
              <a:rPr lang="en-US" altLang="en-US" sz="3000" spc="-450" dirty="0">
                <a:ea typeface="ヒラギノ角ゴ Pro W3" charset="-128"/>
              </a:rPr>
              <a:t>P C </a:t>
            </a:r>
            <a:r>
              <a:rPr lang="en-US" altLang="en-US" sz="3000" dirty="0">
                <a:ea typeface="ヒラギノ角ゴ Pro W3" charset="-128"/>
              </a:rPr>
              <a:t>M</a:t>
            </a:r>
            <a:endParaRPr lang="en-US" sz="3000" dirty="0"/>
          </a:p>
        </p:txBody>
      </p:sp>
      <p:pic>
        <p:nvPicPr>
          <p:cNvPr id="7170" name="Picture 2" descr="The schematic diagram shows the following:&#10;• Three terminals are placed in the pot. The first terminal is grounded to the pot on the left and the other end of the terminal consumes current of five volts.&#10;• The second terminal is placed between the ground and the wire carrying five volts inside the pot for directing the sensors out.&#10;• The third terminal is on the right with positive side B1 on one end and power control module on the other end. The pulse-width modulated solenoid present inside sends pintle information to the power control modu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6001" y="2125754"/>
            <a:ext cx="4685308" cy="41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33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9184"/>
            <a:ext cx="8200841" cy="1107996"/>
          </a:xfrm>
        </p:spPr>
        <p:txBody>
          <a:bodyPr wrap="square">
            <a:spAutoFit/>
          </a:bodyPr>
          <a:lstStyle/>
          <a:p>
            <a:r>
              <a:rPr lang="en-IN" altLang="en-US" dirty="0">
                <a:ea typeface="ヒラギノ角ゴ Pro W3" charset="-128"/>
              </a:rPr>
              <a:t>Figure 27.8 </a:t>
            </a:r>
            <a:r>
              <a:rPr lang="en-US" altLang="en-US" dirty="0">
                <a:ea typeface="ヒラギノ角ゴ Pro W3" charset="-128"/>
              </a:rPr>
              <a:t>A </a:t>
            </a:r>
            <a:r>
              <a:rPr lang="en-US" altLang="en-US" spc="-450" dirty="0">
                <a:ea typeface="ヒラギノ角ゴ Pro W3" charset="-128"/>
              </a:rPr>
              <a:t>D P F </a:t>
            </a:r>
            <a:r>
              <a:rPr lang="en-US" altLang="en-US" dirty="0">
                <a:ea typeface="ヒラギノ角ゴ Pro W3" charset="-128"/>
              </a:rPr>
              <a:t>E sensor and related components</a:t>
            </a:r>
            <a:endParaRPr lang="en-US" dirty="0"/>
          </a:p>
        </p:txBody>
      </p:sp>
      <p:pic>
        <p:nvPicPr>
          <p:cNvPr id="8194" name="Picture 2" descr="The figure shows the following:&#10;• Power control module on the top with four wires being connected at the bottom of it. The first wire being SIG starting from left, the second wire S I G R T N and the third wire V R E F connects D F D E sensor which is being posi-tioned on the left bottom. The fourth wire is being connected in series to one of the terminals of electronic vacuum regulator and the other terminal is grounded.&#10;• One of the E V R valve at the bottom of E V R connects the E G R valve in series present at the second right. The other E V R valve connects the air intake on the right.&#10;• The air intake on the right directs air into the canister through a hose. The other terminal of the canister sends some air to the exhaust and some to the orifice. The orifice directs air into two tubes. One tube being E G R, connects the E G R valve present at the second right on the top. The other two manifolds present on top and at the bottom orifice provides D F D E intake and exhaust side signals to the D F D E senso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5500" y="1354102"/>
            <a:ext cx="7971413" cy="495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386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85142"/>
            <a:ext cx="8200841" cy="2462213"/>
          </a:xfrm>
        </p:spPr>
        <p:txBody>
          <a:bodyPr wrap="square">
            <a:spAutoFit/>
          </a:bodyPr>
          <a:lstStyle/>
          <a:p>
            <a:r>
              <a:rPr lang="en-IN" altLang="en-US" sz="3200" dirty="0">
                <a:ea typeface="ヒラギノ角ゴ Pro W3" charset="-128"/>
              </a:rPr>
              <a:t>Figure 27.9 </a:t>
            </a:r>
            <a:r>
              <a:rPr lang="en-US" altLang="en-US" sz="3200" dirty="0">
                <a:ea typeface="ヒラギノ角ゴ Pro W3" charset="-128"/>
              </a:rPr>
              <a:t>An </a:t>
            </a:r>
            <a:r>
              <a:rPr lang="en-US" altLang="en-US" sz="3200" spc="-400" dirty="0">
                <a:ea typeface="ヒラギノ角ゴ Pro W3" charset="-128"/>
              </a:rPr>
              <a:t>O B </a:t>
            </a:r>
            <a:r>
              <a:rPr lang="en-US" altLang="en-US" sz="3200" dirty="0">
                <a:ea typeface="ヒラギノ角ゴ Pro W3" charset="-128"/>
              </a:rPr>
              <a:t>D-</a:t>
            </a:r>
            <a:r>
              <a:rPr lang="en-US" altLang="en-US" sz="3200" spc="-400" dirty="0">
                <a:ea typeface="ヒラギノ角ゴ Pro W3" charset="-128"/>
              </a:rPr>
              <a:t>I </a:t>
            </a:r>
            <a:r>
              <a:rPr lang="en-US" altLang="en-US" sz="3200" dirty="0">
                <a:ea typeface="ヒラギノ角ゴ Pro W3" charset="-128"/>
              </a:rPr>
              <a:t>I active test. The </a:t>
            </a:r>
            <a:r>
              <a:rPr lang="en-US" altLang="en-US" sz="3200" spc="-450" dirty="0">
                <a:ea typeface="ヒラギノ角ゴ Pro W3" charset="-128"/>
              </a:rPr>
              <a:t>P C </a:t>
            </a:r>
            <a:r>
              <a:rPr lang="en-US" altLang="en-US" sz="3200" dirty="0">
                <a:ea typeface="ヒラギノ角ゴ Pro W3" charset="-128"/>
              </a:rPr>
              <a:t>M opens the </a:t>
            </a:r>
            <a:r>
              <a:rPr lang="en-US" altLang="en-US" sz="3200" spc="-450" dirty="0">
                <a:ea typeface="ヒラギノ角ゴ Pro W3" charset="-128"/>
              </a:rPr>
              <a:t>E G </a:t>
            </a:r>
            <a:r>
              <a:rPr lang="en-US" altLang="en-US" sz="3200" dirty="0">
                <a:ea typeface="ヒラギノ角ゴ Pro W3" charset="-128"/>
              </a:rPr>
              <a:t>R valve and then monitors the </a:t>
            </a:r>
            <a:r>
              <a:rPr lang="en-US" altLang="en-US" sz="3200" spc="-450" dirty="0">
                <a:ea typeface="ヒラギノ角ゴ Pro W3" charset="-128"/>
              </a:rPr>
              <a:t>M A </a:t>
            </a:r>
            <a:r>
              <a:rPr lang="en-US" altLang="en-US" sz="3200" dirty="0">
                <a:ea typeface="ヒラギノ角ゴ Pro W3" charset="-128"/>
              </a:rPr>
              <a:t>P sensor and/or engine speed        (</a:t>
            </a:r>
            <a:r>
              <a:rPr lang="en-US" altLang="en-US" sz="3200" spc="-450" dirty="0">
                <a:ea typeface="ヒラギノ角ゴ Pro W3" charset="-128"/>
              </a:rPr>
              <a:t>R P </a:t>
            </a:r>
            <a:r>
              <a:rPr lang="en-US" altLang="en-US" sz="3200" dirty="0">
                <a:ea typeface="ヒラギノ角ゴ Pro W3" charset="-128"/>
              </a:rPr>
              <a:t>M) to verify that it meets acceptable values</a:t>
            </a:r>
            <a:endParaRPr lang="en-US" sz="3200" dirty="0"/>
          </a:p>
        </p:txBody>
      </p:sp>
      <p:pic>
        <p:nvPicPr>
          <p:cNvPr id="9218" name="Picture 2" descr="The figure shows the following:&#10;• E G R monitor shows “time in seconds” on the horizontal axis. E G R, M A P and R P M on the vertical axis starting from lower end of the monitor. The E G R valve is being open and closed at regular intervals by the P C M.&#10;• The P C M monitors the M A P sensors. The M A P rests flat when the valve is closed and bumps up when the valve is opened and again rests flat when the valve is closed.&#10;• The P C M also monitors the R P M of the vehicle. The R P M falls when the valve is being open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41525" y="2724502"/>
            <a:ext cx="5457628" cy="358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417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7637"/>
            <a:ext cx="8200841" cy="1661993"/>
          </a:xfrm>
        </p:spPr>
        <p:txBody>
          <a:bodyPr wrap="square">
            <a:spAutoFit/>
          </a:bodyPr>
          <a:lstStyle/>
          <a:p>
            <a:r>
              <a:rPr lang="en-IN" altLang="en-US" dirty="0">
                <a:ea typeface="ヒラギノ角ゴ Pro W3" charset="-128"/>
              </a:rPr>
              <a:t>Figure 27.10 </a:t>
            </a:r>
            <a:r>
              <a:rPr lang="en-US" altLang="en-US" dirty="0">
                <a:ea typeface="ヒラギノ角ゴ Pro W3" charset="-128"/>
              </a:rPr>
              <a:t>Removing the </a:t>
            </a:r>
            <a:r>
              <a:rPr lang="en-US" altLang="en-US" spc="-450" dirty="0">
                <a:ea typeface="ヒラギノ角ゴ Pro W3" charset="-128"/>
              </a:rPr>
              <a:t>E G </a:t>
            </a:r>
            <a:r>
              <a:rPr lang="en-US" altLang="en-US" dirty="0">
                <a:ea typeface="ヒラギノ角ゴ Pro W3" charset="-128"/>
              </a:rPr>
              <a:t>R passage plugs from the intake manifold on a Honda</a:t>
            </a:r>
            <a:endParaRPr lang="en-US" dirty="0"/>
          </a:p>
        </p:txBody>
      </p:sp>
      <p:pic>
        <p:nvPicPr>
          <p:cNvPr id="10242" name="Picture 2" descr="A photo shows E G R passage plugs being drilled out from the intake manifol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5113" y="1869613"/>
            <a:ext cx="5901712" cy="4449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317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6564"/>
            <a:ext cx="8200841" cy="2215991"/>
          </a:xfrm>
        </p:spPr>
        <p:txBody>
          <a:bodyPr wrap="square">
            <a:spAutoFit/>
          </a:bodyPr>
          <a:lstStyle/>
          <a:p>
            <a:r>
              <a:rPr lang="en-IN" altLang="en-US" dirty="0">
                <a:ea typeface="ヒラギノ角ゴ Pro W3" charset="-128"/>
              </a:rPr>
              <a:t>Figure 27.11 </a:t>
            </a:r>
            <a:r>
              <a:rPr lang="en-US" altLang="en-US" dirty="0">
                <a:ea typeface="ヒラギノ角ゴ Pro W3" charset="-128"/>
              </a:rPr>
              <a:t>A </a:t>
            </a:r>
            <a:r>
              <a:rPr lang="en-US" altLang="en-US" spc="-450" dirty="0">
                <a:ea typeface="ヒラギノ角ゴ Pro W3" charset="-128"/>
              </a:rPr>
              <a:t>P C </a:t>
            </a:r>
            <a:r>
              <a:rPr lang="en-US" altLang="en-US" dirty="0">
                <a:ea typeface="ヒラギノ角ゴ Pro W3" charset="-128"/>
              </a:rPr>
              <a:t>V valve in a cutaway valve cover, showing the baffles that prevent liquid oil from being drawn into the intake manifold</a:t>
            </a:r>
            <a:endParaRPr lang="en-US" dirty="0"/>
          </a:p>
        </p:txBody>
      </p:sp>
      <p:pic>
        <p:nvPicPr>
          <p:cNvPr id="11266" name="Picture 2" descr="A photo shows a cutaway valve cover having a P C V valve to prevent liquid oil being drawn into the manifol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9616" y="2437232"/>
            <a:ext cx="5156830" cy="388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921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6564"/>
            <a:ext cx="8200841" cy="2215991"/>
          </a:xfrm>
        </p:spPr>
        <p:txBody>
          <a:bodyPr wrap="square">
            <a:spAutoFit/>
          </a:bodyPr>
          <a:lstStyle/>
          <a:p>
            <a:r>
              <a:rPr lang="en-IN" altLang="en-US" dirty="0">
                <a:ea typeface="ヒラギノ角ゴ Pro W3" charset="-128"/>
              </a:rPr>
              <a:t>Figure 27.12 </a:t>
            </a:r>
            <a:r>
              <a:rPr lang="en-US" altLang="en-US" dirty="0">
                <a:ea typeface="ヒラギノ角ゴ Pro W3" charset="-128"/>
              </a:rPr>
              <a:t>Spring force, crankcase pressure, and intake manifold vacuum work together to regulate the flow rate through the </a:t>
            </a:r>
            <a:r>
              <a:rPr lang="en-US" altLang="en-US" spc="-450" dirty="0">
                <a:ea typeface="ヒラギノ角ゴ Pro W3" charset="-128"/>
              </a:rPr>
              <a:t>P C </a:t>
            </a:r>
            <a:r>
              <a:rPr lang="en-US" altLang="en-US" dirty="0">
                <a:ea typeface="ヒラギノ角ゴ Pro W3" charset="-128"/>
              </a:rPr>
              <a:t>V valve</a:t>
            </a:r>
            <a:endParaRPr lang="en-US" dirty="0"/>
          </a:p>
        </p:txBody>
      </p:sp>
      <p:pic>
        <p:nvPicPr>
          <p:cNvPr id="12290" name="Picture 2" descr="The figure shows the following:&#10;One end of the P C V valve on the left is being closed due to the crankcase pressure. The other end of the valve is being subjected to intake manifold vacuum that closes the valve. The spring force at the bottom of the valve tends to open the valve to manifol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0731" y="2454305"/>
            <a:ext cx="4876189" cy="385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852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2577"/>
            <a:ext cx="8200841" cy="1661993"/>
          </a:xfrm>
        </p:spPr>
        <p:txBody>
          <a:bodyPr wrap="square">
            <a:spAutoFit/>
          </a:bodyPr>
          <a:lstStyle/>
          <a:p>
            <a:r>
              <a:rPr lang="en-IN" altLang="en-US" dirty="0">
                <a:ea typeface="ヒラギノ角ゴ Pro W3" charset="-128"/>
              </a:rPr>
              <a:t>Figure 27.13 </a:t>
            </a:r>
            <a:r>
              <a:rPr lang="en-US" altLang="en-US" dirty="0">
                <a:ea typeface="ヒラギノ角ゴ Pro W3" charset="-128"/>
              </a:rPr>
              <a:t>Air flows through the     </a:t>
            </a:r>
            <a:r>
              <a:rPr lang="en-US" altLang="en-US" spc="-450" dirty="0">
                <a:ea typeface="ヒラギノ角ゴ Pro W3" charset="-128"/>
              </a:rPr>
              <a:t>P C </a:t>
            </a:r>
            <a:r>
              <a:rPr lang="en-US" altLang="en-US" dirty="0">
                <a:ea typeface="ヒラギノ角ゴ Pro W3" charset="-128"/>
              </a:rPr>
              <a:t>V valve during idle, cruising, and light-load conditions</a:t>
            </a:r>
            <a:endParaRPr lang="en-US" dirty="0"/>
          </a:p>
        </p:txBody>
      </p:sp>
      <p:pic>
        <p:nvPicPr>
          <p:cNvPr id="13314" name="Picture 2" descr="The figure shows the air flow from back end to the front increasing from three to six cubic feet per minute. Due to heavy load condition there is a drop in manifold vacuu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2089" y="1887069"/>
            <a:ext cx="5836885" cy="442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590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4977"/>
            <a:ext cx="8200841" cy="2215991"/>
          </a:xfrm>
        </p:spPr>
        <p:txBody>
          <a:bodyPr wrap="square">
            <a:spAutoFit/>
          </a:bodyPr>
          <a:lstStyle/>
          <a:p>
            <a:r>
              <a:rPr lang="en-IN" altLang="en-US" dirty="0">
                <a:ea typeface="ヒラギノ角ゴ Pro W3" charset="-128"/>
              </a:rPr>
              <a:t>Figure 27.14 </a:t>
            </a:r>
            <a:r>
              <a:rPr lang="en-US" altLang="en-US" dirty="0">
                <a:ea typeface="ヒラギノ角ゴ Pro W3" charset="-128"/>
              </a:rPr>
              <a:t>Air flows through the      </a:t>
            </a:r>
            <a:r>
              <a:rPr lang="en-US" altLang="en-US" spc="-450" dirty="0">
                <a:ea typeface="ヒラギノ角ゴ Pro W3" charset="-128"/>
              </a:rPr>
              <a:t>P C </a:t>
            </a:r>
            <a:r>
              <a:rPr lang="en-US" altLang="en-US" dirty="0">
                <a:ea typeface="ヒラギノ角ゴ Pro W3" charset="-128"/>
              </a:rPr>
              <a:t>V valve during acceleration and when the engine is under a heavy load</a:t>
            </a:r>
            <a:endParaRPr lang="en-US" dirty="0"/>
          </a:p>
        </p:txBody>
      </p:sp>
      <p:pic>
        <p:nvPicPr>
          <p:cNvPr id="14338" name="Picture 2" descr="The figure shows the flow rate from back end to the front of the valve being one to five cubic feet per minute. This low speed creates the manifold to pull the valve in a restricted posi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73515" y="2425790"/>
            <a:ext cx="4581094" cy="388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17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3649"/>
            <a:ext cx="8200841" cy="1107996"/>
          </a:xfrm>
        </p:spPr>
        <p:txBody>
          <a:bodyPr wrap="square">
            <a:spAutoFit/>
          </a:bodyPr>
          <a:lstStyle/>
          <a:p>
            <a:r>
              <a:rPr lang="en-IN" altLang="en-US" dirty="0">
                <a:ea typeface="ヒラギノ角ゴ Pro W3" charset="-128"/>
              </a:rPr>
              <a:t>Figure 27.15 </a:t>
            </a:r>
            <a:r>
              <a:rPr lang="en-US" altLang="en-US" spc="-450" dirty="0">
                <a:ea typeface="ヒラギノ角ゴ Pro W3" charset="-128"/>
              </a:rPr>
              <a:t>P C </a:t>
            </a:r>
            <a:r>
              <a:rPr lang="en-US" altLang="en-US" dirty="0">
                <a:ea typeface="ヒラギノ角ゴ Pro W3" charset="-128"/>
              </a:rPr>
              <a:t>V valve operation in the event of a backfire</a:t>
            </a:r>
            <a:endParaRPr lang="en-US" dirty="0"/>
          </a:p>
        </p:txBody>
      </p:sp>
      <p:pic>
        <p:nvPicPr>
          <p:cNvPr id="15362" name="Picture 2" descr="A figure shows the flow rate of the P C V valve during backfire. The pressure in the back end of the valve keeps backfire out of the crankcase causing the valve to backseat and seal of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59917" y="1282961"/>
            <a:ext cx="6228929" cy="503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16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Positive Crankcase Ventilation (PCV)</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pos_crank_vent_2">
            <a:hlinkClick r:id="" action="ppaction://media"/>
            <a:extLst>
              <a:ext uri="{FF2B5EF4-FFF2-40B4-BE49-F238E27FC236}">
                <a16:creationId xmlns:a16="http://schemas.microsoft.com/office/drawing/2014/main" id="{F3F41B44-DC44-4A93-8F9A-D2A6A91D63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9493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9881"/>
            <a:ext cx="8200841" cy="1846659"/>
          </a:xfrm>
        </p:spPr>
        <p:txBody>
          <a:bodyPr wrap="square">
            <a:spAutoFit/>
          </a:bodyPr>
          <a:lstStyle/>
          <a:p>
            <a:r>
              <a:rPr lang="en-IN" altLang="en-US" sz="3000" dirty="0">
                <a:ea typeface="ヒラギノ角ゴ Pro W3" charset="-128"/>
              </a:rPr>
              <a:t>Figure 27.1 </a:t>
            </a:r>
            <a:r>
              <a:rPr lang="en-US" altLang="en-US" sz="3000" dirty="0">
                <a:ea typeface="ヒラギノ角ゴ Pro W3" charset="-128"/>
              </a:rPr>
              <a:t>Notice the red-brown haze which is often over many major cities. This haze is the result of oxides or nitrogen in the atmosphere</a:t>
            </a:r>
            <a:endParaRPr lang="en-US" sz="3000" dirty="0"/>
          </a:p>
        </p:txBody>
      </p:sp>
      <p:pic>
        <p:nvPicPr>
          <p:cNvPr id="1026" name="Picture 2" descr="A photo shows a red brown haze over a cit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9901" y="2180803"/>
            <a:ext cx="5313087" cy="413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56818"/>
            <a:ext cx="8200841" cy="2400657"/>
          </a:xfrm>
        </p:spPr>
        <p:txBody>
          <a:bodyPr wrap="square">
            <a:spAutoFit/>
          </a:bodyPr>
          <a:lstStyle/>
          <a:p>
            <a:r>
              <a:rPr lang="en-IN" altLang="en-US" sz="2600" dirty="0">
                <a:ea typeface="ヒラギノ角ゴ Pro W3" charset="-128"/>
              </a:rPr>
              <a:t>Figure 27.16 </a:t>
            </a:r>
            <a:r>
              <a:rPr lang="en-US" altLang="en-US" sz="2600" dirty="0">
                <a:ea typeface="ヒラギノ角ゴ Pro W3" charset="-128"/>
              </a:rPr>
              <a:t>Using a gauge that measures vacuum in units of inches of water to test the vacuum at the dipstick tube, being sure that the </a:t>
            </a:r>
            <a:r>
              <a:rPr lang="en-US" altLang="en-US" sz="2600" spc="-300" dirty="0">
                <a:ea typeface="ヒラギノ角ゴ Pro W3" charset="-128"/>
              </a:rPr>
              <a:t>P C </a:t>
            </a:r>
            <a:r>
              <a:rPr lang="en-US" altLang="en-US" sz="2600" dirty="0">
                <a:ea typeface="ヒラギノ角ゴ Pro W3" charset="-128"/>
              </a:rPr>
              <a:t>V system is capable of drawing a vacuum on the crankcase. Note that 28 inches of water equals 1 </a:t>
            </a:r>
            <a:r>
              <a:rPr lang="en-US" altLang="en-US" sz="2600" kern="0" spc="-300" dirty="0">
                <a:ea typeface="ヒラギノ角ゴ Pro W3" charset="-128"/>
              </a:rPr>
              <a:t>P S </a:t>
            </a:r>
            <a:r>
              <a:rPr lang="en-US" altLang="en-US" sz="2600" dirty="0">
                <a:ea typeface="ヒラギノ角ゴ Pro W3" charset="-128"/>
              </a:rPr>
              <a:t>I, or about 2 inches of mercury (inch Hg) of vacuum</a:t>
            </a:r>
            <a:endParaRPr lang="en-US" sz="2600" dirty="0"/>
          </a:p>
        </p:txBody>
      </p:sp>
      <p:pic>
        <p:nvPicPr>
          <p:cNvPr id="16386" name="Picture 2" descr="A photo shows a crankcase vacuum gauge testing vacuum at the dip-stick tub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2724" y="2727063"/>
            <a:ext cx="4762246" cy="358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58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85739"/>
            <a:ext cx="8200841" cy="2462213"/>
          </a:xfrm>
        </p:spPr>
        <p:txBody>
          <a:bodyPr wrap="square">
            <a:spAutoFit/>
          </a:bodyPr>
          <a:lstStyle/>
          <a:p>
            <a:r>
              <a:rPr lang="en-IN" altLang="en-US" sz="3200" dirty="0">
                <a:ea typeface="ヒラギノ角ゴ Pro W3" charset="-128"/>
              </a:rPr>
              <a:t>Figure 27.17 </a:t>
            </a:r>
            <a:r>
              <a:rPr lang="en-US" altLang="en-US" sz="3200" dirty="0">
                <a:ea typeface="ヒラギノ角ゴ Pro W3" charset="-128"/>
              </a:rPr>
              <a:t>Most </a:t>
            </a:r>
            <a:r>
              <a:rPr lang="en-US" altLang="en-US" sz="3200" spc="-400" dirty="0">
                <a:ea typeface="ヒラギノ角ゴ Pro W3" charset="-128"/>
              </a:rPr>
              <a:t>P C </a:t>
            </a:r>
            <a:r>
              <a:rPr lang="en-US" altLang="en-US" sz="3200" dirty="0">
                <a:ea typeface="ヒラギノ角ゴ Pro W3" charset="-128"/>
              </a:rPr>
              <a:t>V valves used on newer vehicles are secured with fasteners, which makes it more difficult to disconnect, and therefore, less likely to increase emissions</a:t>
            </a:r>
            <a:endParaRPr lang="en-US" sz="3200" dirty="0"/>
          </a:p>
        </p:txBody>
      </p:sp>
      <p:pic>
        <p:nvPicPr>
          <p:cNvPr id="17410" name="Picture 2" descr="A photo shows a P C V system with P C V valve retainer being held by a rive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8897" y="2757717"/>
            <a:ext cx="4715095" cy="355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41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56819"/>
            <a:ext cx="8200841" cy="2400657"/>
          </a:xfrm>
        </p:spPr>
        <p:txBody>
          <a:bodyPr wrap="square">
            <a:spAutoFit/>
          </a:bodyPr>
          <a:lstStyle/>
          <a:p>
            <a:r>
              <a:rPr lang="en-IN" altLang="en-US" sz="2600" dirty="0">
                <a:ea typeface="ヒラギノ角ゴ Pro W3" charset="-128"/>
              </a:rPr>
              <a:t>Figure 27.18 </a:t>
            </a:r>
            <a:r>
              <a:rPr lang="en-US" altLang="en-US" sz="2600" dirty="0">
                <a:ea typeface="ヒラギノ角ゴ Pro W3" charset="-128"/>
              </a:rPr>
              <a:t>A typical belt-driven </a:t>
            </a:r>
            <a:r>
              <a:rPr lang="en-US" altLang="en-US" sz="2600" spc="-300" dirty="0">
                <a:ea typeface="ヒラギノ角ゴ Pro W3" charset="-128"/>
              </a:rPr>
              <a:t>A I </a:t>
            </a:r>
            <a:r>
              <a:rPr lang="en-US" altLang="en-US" sz="2600" dirty="0">
                <a:ea typeface="ヒラギノ角ゴ Pro W3" charset="-128"/>
              </a:rPr>
              <a:t>R pump. Air enters through the revolving fins behind the drive pulley. The fins act as an air filter because dirt is heavier than air, and therefore, the dirt is deflected off of the fins at the same time air is being drawn into the pump</a:t>
            </a:r>
            <a:endParaRPr lang="en-US" sz="2600" dirty="0"/>
          </a:p>
        </p:txBody>
      </p:sp>
      <p:pic>
        <p:nvPicPr>
          <p:cNvPr id="18434" name="Picture 2" descr="Belt-driven air pump resembling a horizontal solid cylinder comprises of the following components:&#10;• A circular rotating shaft in the middle of the drive hub on the right end&#10;• Centrifugal filter fan on the circumference of the right end of the cylinder.&#10;• Vent hole on the top on the length of the cylinder&#10;• Housing at the back end on the le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358" y="2787456"/>
            <a:ext cx="3959714" cy="352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481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8233"/>
            <a:ext cx="8200841" cy="1661993"/>
          </a:xfrm>
        </p:spPr>
        <p:txBody>
          <a:bodyPr wrap="square">
            <a:spAutoFit/>
          </a:bodyPr>
          <a:lstStyle/>
          <a:p>
            <a:r>
              <a:rPr lang="en-IN" altLang="en-US" dirty="0">
                <a:ea typeface="ヒラギノ角ゴ Pro W3" charset="-128"/>
              </a:rPr>
              <a:t>Figure 27.19 </a:t>
            </a:r>
            <a:r>
              <a:rPr lang="en-US" altLang="en-US" dirty="0">
                <a:ea typeface="ヒラギノ角ゴ Pro W3" charset="-128"/>
              </a:rPr>
              <a:t>The external air manifold and exhaust check valve on a restored muscle car engine</a:t>
            </a:r>
            <a:endParaRPr lang="en-US" dirty="0"/>
          </a:p>
        </p:txBody>
      </p:sp>
      <p:pic>
        <p:nvPicPr>
          <p:cNvPr id="19458" name="Picture 2" descr="A photo shows a restored muscle car engine with external air manifold. The exhaust check valve lies in between the manifold. An air hose from air pump is being connected to check valv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21467" y="1889963"/>
            <a:ext cx="4499479" cy="442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541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28600"/>
            <a:ext cx="8200841" cy="3016210"/>
          </a:xfrm>
        </p:spPr>
        <p:txBody>
          <a:bodyPr wrap="square">
            <a:spAutoFit/>
          </a:bodyPr>
          <a:lstStyle/>
          <a:p>
            <a:r>
              <a:rPr lang="en-IN" altLang="en-US" sz="2800" dirty="0">
                <a:ea typeface="ヒラギノ角ゴ Pro W3" charset="-128"/>
              </a:rPr>
              <a:t>Figure 27.20 </a:t>
            </a:r>
            <a:r>
              <a:rPr lang="en-US" altLang="en-US" sz="2800" dirty="0">
                <a:ea typeface="ヒラギノ角ゴ Pro W3" charset="-128"/>
              </a:rPr>
              <a:t>(a) When the engine is cold and before the oxygen sensor is hot enough to achieve closed loop, the airflow from the air pump is directed to the exhaust manifold(s) through the one-way check valves which keep the exhaust gases from entering the switching solenoids and the pump itself</a:t>
            </a:r>
            <a:endParaRPr lang="en-US" sz="2800" dirty="0"/>
          </a:p>
        </p:txBody>
      </p:sp>
      <p:pic>
        <p:nvPicPr>
          <p:cNvPr id="20482" name="Picture 2" descr="The figure shows the following:&#10;• A cold engine with bypass convertor valve passes electrical signal to the sensors. The sensor is connected to one check valve at the top and another at the bottom. The check valve connects the catalytic convertor, which in turn is connected to the exhaust manifold.&#10;• The air from the air pump is being directed to the exhaust manifold through the check valv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8666" y="3306067"/>
            <a:ext cx="6482974" cy="301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545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973"/>
            <a:ext cx="8200841" cy="1661993"/>
          </a:xfrm>
        </p:spPr>
        <p:txBody>
          <a:bodyPr wrap="square">
            <a:spAutoFit/>
          </a:bodyPr>
          <a:lstStyle/>
          <a:p>
            <a:r>
              <a:rPr lang="en-IN" altLang="en-US" dirty="0">
                <a:ea typeface="ヒラギノ角ゴ Pro W3" charset="-128"/>
              </a:rPr>
              <a:t>Figure 27.20 </a:t>
            </a:r>
            <a:r>
              <a:rPr lang="en-US" altLang="en-US" dirty="0">
                <a:ea typeface="ヒラギノ角ゴ Pro W3" charset="-128"/>
              </a:rPr>
              <a:t>(b) When the engine achieves closed loop, the air is directed to the catalytic converter</a:t>
            </a:r>
            <a:endParaRPr lang="en-US" dirty="0"/>
          </a:p>
        </p:txBody>
      </p:sp>
      <p:pic>
        <p:nvPicPr>
          <p:cNvPr id="20483" name="Picture 3" descr="The figure shows the following:&#10;• A hot engine with bypass convertor valve passes electrical signal to the sensors. The sensor is connected to one check valve at the top and another at the bottom. The check valve connects the catalytic convertor, which in turn is connected to the exhaust manifold.&#10;• The air from the air pump is being directed to the exhaust manifold through the catalytic conver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664" y="2364287"/>
            <a:ext cx="8203901" cy="384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597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Secondary Air-Injection</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Secondary_Air-Inject-Chapter_85-A8">
            <a:hlinkClick r:id="" action="ppaction://media"/>
            <a:extLst>
              <a:ext uri="{FF2B5EF4-FFF2-40B4-BE49-F238E27FC236}">
                <a16:creationId xmlns:a16="http://schemas.microsoft.com/office/drawing/2014/main" id="{351C76B5-B298-4839-A422-F70DA68A67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9862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5968"/>
            <a:ext cx="8200841" cy="2215991"/>
          </a:xfrm>
        </p:spPr>
        <p:txBody>
          <a:bodyPr wrap="square">
            <a:spAutoFit/>
          </a:bodyPr>
          <a:lstStyle/>
          <a:p>
            <a:r>
              <a:rPr lang="en-IN" altLang="en-US" dirty="0">
                <a:ea typeface="ヒラギノ角ゴ Pro W3" charset="-128"/>
              </a:rPr>
              <a:t>Figure 27.21 </a:t>
            </a:r>
            <a:r>
              <a:rPr lang="en-US" altLang="en-US" dirty="0">
                <a:ea typeface="ヒラギノ角ゴ Pro W3" charset="-128"/>
              </a:rPr>
              <a:t>A typical electric motor-driven </a:t>
            </a:r>
            <a:r>
              <a:rPr lang="en-US" altLang="en-US" spc="-450" dirty="0">
                <a:ea typeface="ヒラギノ角ゴ Pro W3" charset="-128"/>
              </a:rPr>
              <a:t>S A </a:t>
            </a:r>
            <a:r>
              <a:rPr lang="en-US" altLang="en-US" dirty="0">
                <a:ea typeface="ヒラギノ角ゴ Pro W3" charset="-128"/>
              </a:rPr>
              <a:t>I pump. This unit is on a Chevrolet Corvette and only works when the engine is cold</a:t>
            </a:r>
            <a:endParaRPr lang="en-US" dirty="0"/>
          </a:p>
        </p:txBody>
      </p:sp>
      <p:pic>
        <p:nvPicPr>
          <p:cNvPr id="21506" name="Picture 2" descr="A photo shows an engine with typical electric motor-driven secondary air injection pu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24437" y="2496037"/>
            <a:ext cx="4084015" cy="3815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071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64544"/>
            <a:ext cx="8200841" cy="2092881"/>
          </a:xfrm>
        </p:spPr>
        <p:txBody>
          <a:bodyPr wrap="square">
            <a:spAutoFit/>
          </a:bodyPr>
          <a:lstStyle/>
          <a:p>
            <a:r>
              <a:rPr lang="en-IN" altLang="en-US" sz="3400" dirty="0">
                <a:ea typeface="ヒラギノ角ゴ Pro W3" charset="-128"/>
              </a:rPr>
              <a:t>Figure 27.22 </a:t>
            </a:r>
            <a:r>
              <a:rPr lang="en-US" altLang="en-US" sz="3400" dirty="0">
                <a:ea typeface="ヒラギノ角ゴ Pro W3" charset="-128"/>
              </a:rPr>
              <a:t>Most catalytic converters are located as close to the exhaust manifold as possible, as seen in this display of a Chevrolet Corvette</a:t>
            </a:r>
            <a:endParaRPr lang="en-US" sz="3400" dirty="0"/>
          </a:p>
        </p:txBody>
      </p:sp>
      <p:pic>
        <p:nvPicPr>
          <p:cNvPr id="22530" name="Picture 2" descr="A photo shows a catalytic converter positioned near the exhaust manifol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62243" y="2395589"/>
            <a:ext cx="5208400" cy="392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323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Catalytic Converter Operation</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Cat_Conv_Op_A8_Chapter_86">
            <a:hlinkClick r:id="" action="ppaction://media"/>
            <a:extLst>
              <a:ext uri="{FF2B5EF4-FFF2-40B4-BE49-F238E27FC236}">
                <a16:creationId xmlns:a16="http://schemas.microsoft.com/office/drawing/2014/main" id="{C7F5F05A-73C1-4F4F-B225-40138D8C3E6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8642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Ozone Layer &amp; CFCs</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Ozone_&amp;_CFCs">
            <a:hlinkClick r:id="" action="ppaction://media"/>
            <a:extLst>
              <a:ext uri="{FF2B5EF4-FFF2-40B4-BE49-F238E27FC236}">
                <a16:creationId xmlns:a16="http://schemas.microsoft.com/office/drawing/2014/main" id="{19877B70-6ED8-41B4-8A54-BC79C198E5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8588"/>
            <a:ext cx="8200841" cy="1107996"/>
          </a:xfrm>
        </p:spPr>
        <p:txBody>
          <a:bodyPr wrap="square">
            <a:spAutoFit/>
          </a:bodyPr>
          <a:lstStyle/>
          <a:p>
            <a:r>
              <a:rPr lang="en-IN" altLang="en-US" dirty="0">
                <a:ea typeface="ヒラギノ角ゴ Pro W3" charset="-128"/>
              </a:rPr>
              <a:t>Figure 27.23 </a:t>
            </a:r>
            <a:r>
              <a:rPr lang="en-US" altLang="en-US" dirty="0">
                <a:ea typeface="ヒラギノ角ゴ Pro W3" charset="-128"/>
              </a:rPr>
              <a:t>A typical catalytic converter with a monolithic substrate</a:t>
            </a:r>
            <a:endParaRPr lang="en-US" dirty="0"/>
          </a:p>
        </p:txBody>
      </p:sp>
      <p:pic>
        <p:nvPicPr>
          <p:cNvPr id="23554" name="Picture 2" descr="A figure shows an exploded view of a typical catalytic convertor. The top part is a convertor housing and a monolithic substrate enclosed by a wire mesh sleeve is attached to the convertor housing at the botto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2493" y="1343885"/>
            <a:ext cx="4203138" cy="4975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063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6276"/>
            <a:ext cx="8200841" cy="2308324"/>
          </a:xfrm>
        </p:spPr>
        <p:txBody>
          <a:bodyPr wrap="square">
            <a:spAutoFit/>
          </a:bodyPr>
          <a:lstStyle/>
          <a:p>
            <a:r>
              <a:rPr lang="en-IN" altLang="en-US" sz="3000" dirty="0">
                <a:ea typeface="ヒラギノ角ゴ Pro W3" charset="-128"/>
              </a:rPr>
              <a:t>Figure 27.24 </a:t>
            </a:r>
            <a:r>
              <a:rPr lang="en-US" altLang="en-US" sz="3000" dirty="0">
                <a:ea typeface="ヒラギノ角ゴ Pro W3" charset="-128"/>
              </a:rPr>
              <a:t>The three-way catalytic converter first separates the </a:t>
            </a:r>
            <a:r>
              <a:rPr lang="en-US" altLang="en-US" sz="3000" spc="-350" dirty="0">
                <a:ea typeface="ヒラギノ角ゴ Pro W3" charset="-128"/>
              </a:rPr>
              <a:t>N </a:t>
            </a:r>
            <a:r>
              <a:rPr lang="en-US" altLang="en-US" sz="3000" dirty="0">
                <a:ea typeface="ヒラギノ角ゴ Pro W3" charset="-128"/>
              </a:rPr>
              <a:t>O</a:t>
            </a:r>
            <a:r>
              <a:rPr lang="en-US" altLang="en-US" sz="3000" baseline="-25000" dirty="0">
                <a:ea typeface="ヒラギノ角ゴ Pro W3" charset="-128"/>
              </a:rPr>
              <a:t>x</a:t>
            </a:r>
            <a:r>
              <a:rPr lang="en-US" altLang="en-US" sz="3000" dirty="0">
                <a:ea typeface="ヒラギノ角ゴ Pro W3" charset="-128"/>
              </a:rPr>
              <a:t> into nitrogen and oxygen and then converts the  </a:t>
            </a:r>
            <a:r>
              <a:rPr lang="en-US" altLang="en-US" sz="3000" spc="-350" dirty="0">
                <a:ea typeface="ヒラギノ角ゴ Pro W3" charset="-128"/>
              </a:rPr>
              <a:t>H </a:t>
            </a:r>
            <a:r>
              <a:rPr lang="en-US" altLang="en-US" sz="3000" dirty="0">
                <a:ea typeface="ヒラギノ角ゴ Pro W3" charset="-128"/>
              </a:rPr>
              <a:t>C and </a:t>
            </a:r>
            <a:r>
              <a:rPr lang="en-US" altLang="en-US" sz="3000" spc="-350" dirty="0">
                <a:ea typeface="ヒラギノ角ゴ Pro W3" charset="-128"/>
              </a:rPr>
              <a:t>C </a:t>
            </a:r>
            <a:r>
              <a:rPr lang="en-US" altLang="en-US" sz="3000" dirty="0">
                <a:ea typeface="ヒラギノ角ゴ Pro W3" charset="-128"/>
              </a:rPr>
              <a:t>O into harmless water (H</a:t>
            </a:r>
            <a:r>
              <a:rPr lang="en-US" altLang="en-US" sz="3000" baseline="-25000" dirty="0">
                <a:ea typeface="ヒラギノ角ゴ Pro W3" charset="-128"/>
              </a:rPr>
              <a:t>2</a:t>
            </a:r>
            <a:r>
              <a:rPr lang="en-US" altLang="en-US" sz="3000" dirty="0">
                <a:ea typeface="ヒラギノ角ゴ Pro W3" charset="-128"/>
              </a:rPr>
              <a:t>O) and carbon dioxide (</a:t>
            </a:r>
            <a:r>
              <a:rPr lang="en-US" altLang="en-US" sz="3000" spc="-300" dirty="0">
                <a:ea typeface="ヒラギノ角ゴ Pro W3" charset="-128"/>
              </a:rPr>
              <a:t>C </a:t>
            </a:r>
            <a:r>
              <a:rPr lang="en-US" altLang="en-US" sz="3000" dirty="0">
                <a:ea typeface="ヒラギノ角ゴ Pro W3" charset="-128"/>
              </a:rPr>
              <a:t>O</a:t>
            </a:r>
            <a:r>
              <a:rPr lang="en-US" altLang="en-US" sz="3000" baseline="-25000" dirty="0">
                <a:ea typeface="ヒラギノ角ゴ Pro W3" charset="-128"/>
              </a:rPr>
              <a:t>2</a:t>
            </a:r>
            <a:r>
              <a:rPr lang="en-US" altLang="en-US" sz="3000" dirty="0">
                <a:ea typeface="ヒラギノ角ゴ Pro W3" charset="-128"/>
              </a:rPr>
              <a:t>)</a:t>
            </a:r>
            <a:endParaRPr lang="en-US" sz="3000" dirty="0"/>
          </a:p>
        </p:txBody>
      </p:sp>
      <p:pic>
        <p:nvPicPr>
          <p:cNvPr id="24578" name="Picture 2" descr="An illustration shows C O, H C and NO subscript x entering a catalytic converter and H subscript 2 O and C O subscript 2 exiting through the other e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405" y="2618492"/>
            <a:ext cx="7976903" cy="3698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8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Catalytic Converter (2004+)</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catalytic_converter">
            <a:hlinkClick r:id="" action="ppaction://media"/>
            <a:extLst>
              <a:ext uri="{FF2B5EF4-FFF2-40B4-BE49-F238E27FC236}">
                <a16:creationId xmlns:a16="http://schemas.microsoft.com/office/drawing/2014/main" id="{59ACF2CC-8F7F-463D-869B-52E6FFF368A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65478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2405"/>
            <a:ext cx="8200841" cy="1969770"/>
          </a:xfrm>
        </p:spPr>
        <p:txBody>
          <a:bodyPr wrap="square">
            <a:spAutoFit/>
          </a:bodyPr>
          <a:lstStyle/>
          <a:p>
            <a:r>
              <a:rPr lang="en-IN" altLang="en-US" sz="3200" dirty="0">
                <a:ea typeface="ヒラギノ角ゴ Pro W3" charset="-128"/>
              </a:rPr>
              <a:t>Figure 27.25 </a:t>
            </a:r>
            <a:r>
              <a:rPr lang="en-US" altLang="en-US" sz="3200" dirty="0">
                <a:ea typeface="ヒラギノ角ゴ Pro W3" charset="-128"/>
              </a:rPr>
              <a:t>The </a:t>
            </a:r>
            <a:r>
              <a:rPr lang="en-US" altLang="en-US" sz="3200" spc="-400" dirty="0">
                <a:ea typeface="ヒラギノ角ゴ Pro W3" charset="-128"/>
              </a:rPr>
              <a:t>O B </a:t>
            </a:r>
            <a:r>
              <a:rPr lang="en-US" altLang="en-US" sz="3200" dirty="0">
                <a:ea typeface="ヒラギノ角ゴ Pro W3" charset="-128"/>
              </a:rPr>
              <a:t>D-</a:t>
            </a:r>
            <a:r>
              <a:rPr lang="en-US" altLang="en-US" sz="3200" spc="-400" dirty="0">
                <a:ea typeface="ヒラギノ角ゴ Pro W3" charset="-128"/>
              </a:rPr>
              <a:t>I </a:t>
            </a:r>
            <a:r>
              <a:rPr lang="en-US" altLang="en-US" sz="3200" dirty="0">
                <a:ea typeface="ヒラギノ角ゴ Pro W3" charset="-128"/>
              </a:rPr>
              <a:t>I catalytic converter monitor compares the signals of the upstream and downstream </a:t>
            </a:r>
            <a:r>
              <a:rPr lang="en-US" altLang="en-US" sz="3200" spc="-400" dirty="0">
                <a:ea typeface="ヒラギノ角ゴ Pro W3" charset="-128"/>
              </a:rPr>
              <a:t>H O</a:t>
            </a:r>
            <a:r>
              <a:rPr lang="en-US" altLang="en-US" sz="3200" dirty="0">
                <a:ea typeface="ヒラギノ角ゴ Pro W3" charset="-128"/>
              </a:rPr>
              <a:t>2S to determine converter efficiency</a:t>
            </a:r>
            <a:endParaRPr lang="en-US" sz="3200" dirty="0"/>
          </a:p>
        </p:txBody>
      </p:sp>
      <p:pic>
        <p:nvPicPr>
          <p:cNvPr id="25602" name="Picture 2" descr="An illustration compares the signals of upstream and downstream oxygen sensor. Upstream is a high frequency sine wave (rapidly switching signal) and downstream oxygen sensor is a slowly switching signal or straight li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0154" y="2162175"/>
            <a:ext cx="4923692" cy="4039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50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10741"/>
            <a:ext cx="8200841" cy="1846659"/>
          </a:xfrm>
        </p:spPr>
        <p:txBody>
          <a:bodyPr wrap="square">
            <a:spAutoFit/>
          </a:bodyPr>
          <a:lstStyle/>
          <a:p>
            <a:r>
              <a:rPr lang="en-IN" altLang="en-US" sz="3000" dirty="0">
                <a:ea typeface="ヒラギノ角ゴ Pro W3" charset="-128"/>
              </a:rPr>
              <a:t>Figure 27.26 </a:t>
            </a:r>
            <a:r>
              <a:rPr lang="en-US" altLang="en-US" sz="3000" dirty="0">
                <a:ea typeface="ヒラギノ角ゴ Pro W3" charset="-128"/>
              </a:rPr>
              <a:t>A back pressure tool can be made by using an oxygen sensor housing and epoxy or braze to hold the tube to the housing</a:t>
            </a:r>
            <a:endParaRPr lang="en-US" sz="3000" dirty="0"/>
          </a:p>
        </p:txBody>
      </p:sp>
      <p:pic>
        <p:nvPicPr>
          <p:cNvPr id="26626" name="Picture 2" descr="An illustration shows a back pressure tool connected to the oxygen sensor housing of an exhaust manifold. An enlarged view shows a steel brake line brazed to the oxygen sensor hous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45580" y="2127324"/>
            <a:ext cx="4644903" cy="418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985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91585"/>
            <a:ext cx="8200841" cy="1477328"/>
          </a:xfrm>
        </p:spPr>
        <p:txBody>
          <a:bodyPr wrap="square">
            <a:spAutoFit/>
          </a:bodyPr>
          <a:lstStyle/>
          <a:p>
            <a:r>
              <a:rPr lang="en-IN" altLang="en-US" sz="2400" dirty="0">
                <a:ea typeface="ヒラギノ角ゴ Pro W3" charset="-128"/>
              </a:rPr>
              <a:t>Figure 27.27 </a:t>
            </a:r>
            <a:r>
              <a:rPr lang="en-US" altLang="en-US" sz="2400" dirty="0">
                <a:ea typeface="ヒラギノ角ゴ Pro W3" charset="-128"/>
              </a:rPr>
              <a:t>The temperature of the outlet should be at least 10% hotter than the temperature of the inlet. If a converter is not working, the inlet temperature will be hotter than the outlet temperature</a:t>
            </a:r>
            <a:endParaRPr lang="en-US" sz="2400" dirty="0"/>
          </a:p>
        </p:txBody>
      </p:sp>
      <p:pic>
        <p:nvPicPr>
          <p:cNvPr id="27650" name="Picture 2" descr="The thermometer shows a reading of 525 degrees on the outlet and 450 degrees on the inlet. The exhaust inlet includes NO sub x, H C and C O. The exhaust outlet includes N sub 2, C O sub 2, H sub 2 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5022" y="1838946"/>
            <a:ext cx="4169153" cy="447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624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1811"/>
            <a:ext cx="8200841" cy="2769989"/>
          </a:xfrm>
        </p:spPr>
        <p:txBody>
          <a:bodyPr wrap="square">
            <a:spAutoFit/>
          </a:bodyPr>
          <a:lstStyle/>
          <a:p>
            <a:r>
              <a:rPr lang="en-IN" altLang="en-US" sz="3000" dirty="0">
                <a:ea typeface="ヒラギノ角ゴ Pro W3" charset="-128"/>
              </a:rPr>
              <a:t>Figure 27.28 </a:t>
            </a:r>
            <a:r>
              <a:rPr lang="en-US" altLang="en-US" sz="3000" dirty="0">
                <a:ea typeface="ヒラギノ角ゴ Pro W3" charset="-128"/>
              </a:rPr>
              <a:t>Whenever replacing a catalytic converter with a universal unit, first measure the distance between the rear brick and the center of the rear oxygen sensor. Be sure that the replacement unit is installed to the same dimension</a:t>
            </a:r>
            <a:endParaRPr lang="en-US" sz="3000" dirty="0"/>
          </a:p>
        </p:txBody>
      </p:sp>
      <p:pic>
        <p:nvPicPr>
          <p:cNvPr id="28674" name="Picture 2" descr="O subscript 2, H subscript 2 O and C O subscript 2 exit on the rear end and a rear O subscript 2 sensor is connected at a specific distance from the replacement conver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9011" y="3223305"/>
            <a:ext cx="8199629" cy="26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52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7159"/>
            <a:ext cx="8200841" cy="2215991"/>
          </a:xfrm>
        </p:spPr>
        <p:txBody>
          <a:bodyPr wrap="square">
            <a:spAutoFit/>
          </a:bodyPr>
          <a:lstStyle/>
          <a:p>
            <a:r>
              <a:rPr lang="en-IN" altLang="en-US" dirty="0">
                <a:ea typeface="ヒラギノ角ゴ Pro W3" charset="-128"/>
              </a:rPr>
              <a:t>Figure 27.29 </a:t>
            </a:r>
            <a:r>
              <a:rPr lang="en-US" altLang="en-US" dirty="0">
                <a:ea typeface="ヒラギノ角ゴ Pro W3" charset="-128"/>
              </a:rPr>
              <a:t>A capless system from a Ford does not use a replaceable cap; instead, it has a spring-loaded closure</a:t>
            </a:r>
            <a:endParaRPr lang="en-US" dirty="0"/>
          </a:p>
        </p:txBody>
      </p:sp>
      <p:pic>
        <p:nvPicPr>
          <p:cNvPr id="29698" name="Picture 2" descr="A photo shows a system without fuel tank filler cap using spring-load closu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40421" y="2476500"/>
            <a:ext cx="5055220" cy="380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825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8232"/>
            <a:ext cx="8200841" cy="1661993"/>
          </a:xfrm>
        </p:spPr>
        <p:txBody>
          <a:bodyPr wrap="square">
            <a:spAutoFit/>
          </a:bodyPr>
          <a:lstStyle/>
          <a:p>
            <a:r>
              <a:rPr lang="en-IN" altLang="en-US" dirty="0">
                <a:ea typeface="ヒラギノ角ゴ Pro W3" charset="-128"/>
              </a:rPr>
              <a:t>Figure 27.30 </a:t>
            </a:r>
            <a:r>
              <a:rPr lang="en-US" altLang="en-US" dirty="0">
                <a:ea typeface="ヒラギノ角ゴ Pro W3" charset="-128"/>
              </a:rPr>
              <a:t>A charcoal canister can be located under the hood or underneath the vehicle</a:t>
            </a:r>
            <a:endParaRPr lang="en-US" dirty="0"/>
          </a:p>
        </p:txBody>
      </p:sp>
      <p:pic>
        <p:nvPicPr>
          <p:cNvPr id="30722" name="Picture 2" descr="A photo shows a hood underneath the vehicle using a charcoal canister fitted by hos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6073" y="1898647"/>
            <a:ext cx="4902329" cy="441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41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1029"/>
            <a:ext cx="8200841" cy="2215991"/>
          </a:xfrm>
        </p:spPr>
        <p:txBody>
          <a:bodyPr wrap="square">
            <a:spAutoFit/>
          </a:bodyPr>
          <a:lstStyle/>
          <a:p>
            <a:r>
              <a:rPr lang="en-IN" altLang="en-US" dirty="0">
                <a:ea typeface="ヒラギノ角ゴ Pro W3" charset="-128"/>
              </a:rPr>
              <a:t>Figure 27.31 </a:t>
            </a:r>
            <a:r>
              <a:rPr lang="en-US" altLang="en-US" dirty="0">
                <a:ea typeface="ヒラギノ角ゴ Pro W3" charset="-128"/>
              </a:rPr>
              <a:t>The evaporative emission control system includes all of the lines, hoses, and valves, plus the charcoal canister</a:t>
            </a:r>
            <a:endParaRPr lang="en-US" dirty="0"/>
          </a:p>
        </p:txBody>
      </p:sp>
      <p:pic>
        <p:nvPicPr>
          <p:cNvPr id="31746" name="Picture 2" descr="The figure shows the following:&#10;• A vapor canister on the right connected to purge valve on the top. The other terminal of the vapor tank connects a fuel tank on the right through a vent line. The purge valve on the top is being connected to the vapor restrictor on the top right using purge li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0627" y="2429266"/>
            <a:ext cx="6891635" cy="388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575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95275"/>
            <a:ext cx="8200841" cy="1107996"/>
          </a:xfrm>
        </p:spPr>
        <p:txBody>
          <a:bodyPr wrap="square">
            <a:spAutoFit/>
          </a:bodyPr>
          <a:lstStyle/>
          <a:p>
            <a:r>
              <a:rPr lang="en-IN" altLang="en-US" sz="2400" dirty="0">
                <a:ea typeface="ヒラギノ角ゴ Pro W3" charset="-128"/>
              </a:rPr>
              <a:t>Figure 27.2 </a:t>
            </a:r>
            <a:r>
              <a:rPr lang="en-US" altLang="en-US" sz="2400" dirty="0">
                <a:ea typeface="ヒラギノ角ゴ Pro W3" charset="-128"/>
              </a:rPr>
              <a:t>When the </a:t>
            </a:r>
            <a:r>
              <a:rPr lang="en-US" altLang="en-US" sz="2400" spc="-300" dirty="0">
                <a:ea typeface="ヒラギノ角ゴ Pro W3" charset="-128"/>
              </a:rPr>
              <a:t>E G </a:t>
            </a:r>
            <a:r>
              <a:rPr lang="en-US" altLang="en-US" sz="2400" dirty="0">
                <a:ea typeface="ヒラギノ角ゴ Pro W3" charset="-128"/>
              </a:rPr>
              <a:t>R valve opens, the exhaust gases flow through the valve and into passages in the intake manifold</a:t>
            </a:r>
            <a:endParaRPr lang="en-US" sz="2400" dirty="0"/>
          </a:p>
        </p:txBody>
      </p:sp>
      <p:pic>
        <p:nvPicPr>
          <p:cNvPr id="2050" name="Picture 2" descr="The figure shows the following:&#10;• A vertical valve shaft with a large spring on the top is being covered by diaphragm cover. A controlled vacuum connection on the left is attached to diaphragm cover. The spring is being placed on the actuating diaphragm. Vacuum enters the spring on the right to the spring and is sent out by controlled vacuum connection.&#10;• The diaphragm with the valve shaft in the middle is sealed at the bottom of the actuating diaphragm.&#10;• Below the valve seal further bottom is the valve chamber with tapered pintle attached to the valve shaft. The exhaust gas port inlet is present on the right of the valve shaft and intake manifold on the left of the valve shaft. Valve seat is attached to the valve away from tapered pintle.&#10;• The exhaust gas flows through the exhaust gas port through the half opened valve to the intake manifol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0912" y="1477963"/>
            <a:ext cx="4694238" cy="483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368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Evaporative Emission Control System</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evap_control">
            <a:hlinkClick r:id="" action="ppaction://media"/>
            <a:extLst>
              <a:ext uri="{FF2B5EF4-FFF2-40B4-BE49-F238E27FC236}">
                <a16:creationId xmlns:a16="http://schemas.microsoft.com/office/drawing/2014/main" id="{EB4D3FB6-1CF9-4709-A17D-24B886E0F8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87373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95275"/>
            <a:ext cx="4099539" cy="5847755"/>
          </a:xfrm>
        </p:spPr>
        <p:txBody>
          <a:bodyPr wrap="square">
            <a:spAutoFit/>
          </a:bodyPr>
          <a:lstStyle/>
          <a:p>
            <a:r>
              <a:rPr lang="en-IN" altLang="en-US" sz="2000" dirty="0">
                <a:ea typeface="ヒラギノ角ゴ Pro W3" charset="-128"/>
              </a:rPr>
              <a:t>Figure 27.32 </a:t>
            </a:r>
            <a:r>
              <a:rPr lang="en-US" altLang="en-US" sz="2000" dirty="0">
                <a:ea typeface="ヒラギノ角ゴ Pro W3" charset="-128"/>
              </a:rPr>
              <a:t>A typical evaporative emission control system. Note that when the computer turns on the canister purge solenoid valve, manifold vacuum draws any stored vapors from the canister into the engine. Manifold vacuum also is applied to the pressure control valve. When this valve opens, fumes from the fuel tank are drawn into the charcoal canister and eventually into the engine. When the solenoid valve is turned off (or the engine stops and there is no manifold vacuum), the pressure control valve is spring-loaded shut to keep vapors inside the fuel tank from escaping to the atmosphere</a:t>
            </a:r>
            <a:endParaRPr lang="en-US" sz="2000" dirty="0"/>
          </a:p>
        </p:txBody>
      </p:sp>
      <p:pic>
        <p:nvPicPr>
          <p:cNvPr id="32770" name="Picture 2" descr="The figure shows the following:&#10;• A canister purge solenoid valve sucks the fuel vapor from a charcoal canister and sends it to the vacuum manifold in a throttle body.&#10;• Fuel vapors are regulated by a pressure control valve from the fuel tank. A rollover check valve is located in the pipe of the fuel tank.&#10;An enlarge view shows the operation of pressure control valve. The valve consists of a spring connected to a diaphragm.&#10;• When the valve is open, the spring is compressed and vapor fumes from the fuel tank are drawn into the charcoal canister.&#10;• When the valve is closed, the spring is loaded and keeps the valve clos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9417" y="438150"/>
            <a:ext cx="4049329" cy="491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554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2405"/>
            <a:ext cx="8200841" cy="1969770"/>
          </a:xfrm>
        </p:spPr>
        <p:txBody>
          <a:bodyPr wrap="square">
            <a:spAutoFit/>
          </a:bodyPr>
          <a:lstStyle/>
          <a:p>
            <a:r>
              <a:rPr lang="en-IN" altLang="en-US" sz="3200" dirty="0">
                <a:ea typeface="ヒラギノ角ゴ Pro W3" charset="-128"/>
              </a:rPr>
              <a:t>Figure 27.33 </a:t>
            </a:r>
            <a:r>
              <a:rPr lang="en-US" altLang="en-US" sz="3200" dirty="0">
                <a:ea typeface="ヒラギノ角ゴ Pro W3" charset="-128"/>
              </a:rPr>
              <a:t>A leak detection pump (</a:t>
            </a:r>
            <a:r>
              <a:rPr lang="en-US" altLang="en-US" sz="3200" spc="-350" dirty="0">
                <a:ea typeface="ヒラギノ角ゴ Pro W3" charset="-128"/>
              </a:rPr>
              <a:t>L D </a:t>
            </a:r>
            <a:r>
              <a:rPr lang="en-US" altLang="en-US" sz="3200" dirty="0">
                <a:ea typeface="ヒラギノ角ゴ Pro W3" charset="-128"/>
              </a:rPr>
              <a:t>P) used on some Chrysler vehicles to pressurize (slightly) the fuel system to check for leaks</a:t>
            </a:r>
            <a:endParaRPr lang="en-US" sz="3200" dirty="0"/>
          </a:p>
        </p:txBody>
      </p:sp>
      <p:pic>
        <p:nvPicPr>
          <p:cNvPr id="33794" name="Picture 2" descr="The leak detection pump consists of the following components:&#10;• A control valve controls the vacuum source and has a pump sensor installed to the right.&#10;• It has a spring attached to a diaphragm that is connected to a port from the fuel tan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5851" y="2277721"/>
            <a:ext cx="3718011" cy="404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722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7637"/>
            <a:ext cx="8200841" cy="1661993"/>
          </a:xfrm>
        </p:spPr>
        <p:txBody>
          <a:bodyPr wrap="square">
            <a:spAutoFit/>
          </a:bodyPr>
          <a:lstStyle/>
          <a:p>
            <a:r>
              <a:rPr lang="en-IN" altLang="en-US" dirty="0">
                <a:ea typeface="ヒラギノ角ゴ Pro W3" charset="-128"/>
              </a:rPr>
              <a:t>Figure 27.34 </a:t>
            </a:r>
            <a:r>
              <a:rPr lang="en-US" altLang="en-US" dirty="0">
                <a:ea typeface="ヒラギノ角ゴ Pro W3" charset="-128"/>
              </a:rPr>
              <a:t>A restricted fuel fill pipe shown on a vehicle with the interior removed</a:t>
            </a:r>
            <a:endParaRPr lang="en-US" dirty="0"/>
          </a:p>
        </p:txBody>
      </p:sp>
      <p:pic>
        <p:nvPicPr>
          <p:cNvPr id="34818" name="Picture 2" descr="A photo shows interior being removed in a restricted fuel filled tub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5013" y="1954023"/>
            <a:ext cx="4013974" cy="4358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470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7159"/>
            <a:ext cx="8200841" cy="2215991"/>
          </a:xfrm>
        </p:spPr>
        <p:txBody>
          <a:bodyPr wrap="square">
            <a:spAutoFit/>
          </a:bodyPr>
          <a:lstStyle/>
          <a:p>
            <a:r>
              <a:rPr lang="en-IN" altLang="en-US" dirty="0">
                <a:ea typeface="ヒラギノ角ゴ Pro W3" charset="-128"/>
              </a:rPr>
              <a:t>Figure 27.35 </a:t>
            </a:r>
            <a:r>
              <a:rPr lang="en-US" altLang="en-US" dirty="0">
                <a:ea typeface="ヒラギノ角ゴ Pro W3" charset="-128"/>
              </a:rPr>
              <a:t>Some vehicles will display a message if an evaporative control system leak is detected that could be the result of a loose gas cap</a:t>
            </a:r>
            <a:endParaRPr lang="en-US" dirty="0"/>
          </a:p>
        </p:txBody>
      </p:sp>
      <p:pic>
        <p:nvPicPr>
          <p:cNvPr id="35842" name="Picture 2" descr="A photo shows a car dash board display indicating “check gas cap” as the system detects evaporative control system lea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0528" y="2476757"/>
            <a:ext cx="7601795" cy="383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082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76225"/>
            <a:ext cx="8200841" cy="2585323"/>
          </a:xfrm>
        </p:spPr>
        <p:txBody>
          <a:bodyPr wrap="square">
            <a:spAutoFit/>
          </a:bodyPr>
          <a:lstStyle/>
          <a:p>
            <a:r>
              <a:rPr lang="en-IN" altLang="en-US" sz="2400" dirty="0">
                <a:ea typeface="ヒラギノ角ゴ Pro W3" charset="-128"/>
              </a:rPr>
              <a:t>Figure 27.36 </a:t>
            </a:r>
            <a:r>
              <a:rPr lang="en-US" altLang="en-US" sz="2400" dirty="0">
                <a:ea typeface="ヒラギノ角ゴ Pro W3" charset="-128"/>
              </a:rPr>
              <a:t>To test for a leak, this tester was set to the 0.020 inch hole and turned on. The ball rose in the scale on the left and the red arrow was moved to that location. When testing the system for leaks, if the ball rises higher than the arrow, the leak is larger than 0.020 inch. If the ball does not rise to the level of the arrow, the leak is smaller than 0.020 inch</a:t>
            </a:r>
            <a:endParaRPr lang="en-US" sz="2400" dirty="0"/>
          </a:p>
        </p:txBody>
      </p:sp>
      <p:pic>
        <p:nvPicPr>
          <p:cNvPr id="36866" name="Picture 2" descr="A photo show leak detector equipment with a selector knob and a graduated scale with an arrow that moves based on leakage. The knob has future, test, smoke, and off position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7517" y="2997941"/>
            <a:ext cx="4397854" cy="331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958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7159"/>
            <a:ext cx="8200841" cy="2215991"/>
          </a:xfrm>
        </p:spPr>
        <p:txBody>
          <a:bodyPr wrap="square">
            <a:spAutoFit/>
          </a:bodyPr>
          <a:lstStyle/>
          <a:p>
            <a:r>
              <a:rPr lang="en-IN" altLang="en-US" dirty="0">
                <a:ea typeface="ヒラギノ角ゴ Pro W3" charset="-128"/>
              </a:rPr>
              <a:t>Figure 27.37 </a:t>
            </a:r>
            <a:r>
              <a:rPr lang="en-US" altLang="en-US" dirty="0">
                <a:ea typeface="ヒラギノ角ゴ Pro W3" charset="-128"/>
              </a:rPr>
              <a:t>This unit is applying smoke to the fuel tank through an adapter and the leak was easily found to be the gas cap seal</a:t>
            </a:r>
            <a:endParaRPr lang="en-US" dirty="0"/>
          </a:p>
        </p:txBody>
      </p:sp>
      <p:pic>
        <p:nvPicPr>
          <p:cNvPr id="37890" name="Picture 2" descr="A photo shows an adapter connecting the fuel tank applying smok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8834" y="2513577"/>
            <a:ext cx="5055220" cy="380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181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8232"/>
            <a:ext cx="8200841" cy="1661993"/>
          </a:xfrm>
        </p:spPr>
        <p:txBody>
          <a:bodyPr wrap="square">
            <a:spAutoFit/>
          </a:bodyPr>
          <a:lstStyle/>
          <a:p>
            <a:r>
              <a:rPr lang="en-IN" altLang="en-US" dirty="0">
                <a:ea typeface="ヒラギノ角ゴ Pro W3" charset="-128"/>
              </a:rPr>
              <a:t>Figure 27.38 </a:t>
            </a:r>
            <a:r>
              <a:rPr lang="en-US" altLang="en-US" dirty="0">
                <a:ea typeface="ヒラギノ角ゴ Pro W3" charset="-128"/>
              </a:rPr>
              <a:t>An emission tester that uses nitrogen to pressurize the fuel system</a:t>
            </a:r>
            <a:endParaRPr lang="en-US" dirty="0"/>
          </a:p>
        </p:txBody>
      </p:sp>
      <p:pic>
        <p:nvPicPr>
          <p:cNvPr id="38914" name="Picture 2" descr="A photo shows an emission tester pressurizing the fuel system using nitrog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5344" y="1955531"/>
            <a:ext cx="5753311" cy="433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934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9550"/>
            <a:ext cx="8200841" cy="1846659"/>
          </a:xfrm>
        </p:spPr>
        <p:txBody>
          <a:bodyPr wrap="square">
            <a:spAutoFit/>
          </a:bodyPr>
          <a:lstStyle/>
          <a:p>
            <a:r>
              <a:rPr lang="en-IN" altLang="en-US" sz="3000" dirty="0">
                <a:ea typeface="ヒラギノ角ゴ Pro W3" charset="-128"/>
              </a:rPr>
              <a:t>Figure 27.39 </a:t>
            </a:r>
            <a:r>
              <a:rPr lang="en-US" altLang="en-US" sz="3000" dirty="0">
                <a:ea typeface="ヒラギノ角ゴ Pro W3" charset="-128"/>
              </a:rPr>
              <a:t>The fuel tank pressure sensor (black unit with three wires) looks like a </a:t>
            </a:r>
            <a:r>
              <a:rPr lang="en-US" altLang="en-US" sz="3000" spc="-350" dirty="0">
                <a:ea typeface="ヒラギノ角ゴ Pro W3" charset="-128"/>
              </a:rPr>
              <a:t>M A </a:t>
            </a:r>
            <a:r>
              <a:rPr lang="en-US" altLang="en-US" sz="3000" dirty="0">
                <a:ea typeface="ヒラギノ角ゴ Pro W3" charset="-128"/>
              </a:rPr>
              <a:t>P sensor and is usually located on top of the fuel pump module (white unit)</a:t>
            </a:r>
            <a:endParaRPr lang="en-US" sz="3000" dirty="0"/>
          </a:p>
        </p:txBody>
      </p:sp>
      <p:pic>
        <p:nvPicPr>
          <p:cNvPr id="39938" name="Picture 2" descr="A photo shows a fuel tank pressure sensor located on top of a fuel pump modu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9405" y="2198806"/>
            <a:ext cx="5474079" cy="412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717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7159"/>
            <a:ext cx="8200841" cy="2215991"/>
          </a:xfrm>
        </p:spPr>
        <p:txBody>
          <a:bodyPr wrap="square">
            <a:spAutoFit/>
          </a:bodyPr>
          <a:lstStyle/>
          <a:p>
            <a:r>
              <a:rPr lang="en-IN" altLang="en-US" dirty="0">
                <a:ea typeface="ヒラギノ角ゴ Pro W3" charset="-128"/>
              </a:rPr>
              <a:t>Figure 27.40 </a:t>
            </a:r>
            <a:r>
              <a:rPr lang="en-US" altLang="en-US" dirty="0">
                <a:ea typeface="ヒラギノ角ゴ Pro W3" charset="-128"/>
              </a:rPr>
              <a:t>This Toyota cap has a warning. The check engine light will come on if not tightened until one click</a:t>
            </a:r>
            <a:endParaRPr lang="en-US" dirty="0"/>
          </a:p>
        </p:txBody>
      </p:sp>
      <p:pic>
        <p:nvPicPr>
          <p:cNvPr id="40962" name="Picture 2" descr="A photo shows a fuel tank with a cap check caution on it. The cap reads: tighten until 1 click or check engine light may come 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40421" y="2479397"/>
            <a:ext cx="5055220" cy="380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145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Exhaust Gas Recirculation, EGR</a:t>
            </a:r>
            <a:br>
              <a:rPr lang="en-US" sz="200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exhaust_gas_recirculation_operation">
            <a:hlinkClick r:id="" action="ppaction://media"/>
            <a:extLst>
              <a:ext uri="{FF2B5EF4-FFF2-40B4-BE49-F238E27FC236}">
                <a16:creationId xmlns:a16="http://schemas.microsoft.com/office/drawing/2014/main" id="{1545D114-1973-48CE-BEDE-7320B77F90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25931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3350"/>
            <a:ext cx="8200841" cy="1661993"/>
          </a:xfrm>
        </p:spPr>
        <p:txBody>
          <a:bodyPr wrap="square">
            <a:spAutoFit/>
          </a:bodyPr>
          <a:lstStyle/>
          <a:p>
            <a:r>
              <a:rPr lang="en-IN" altLang="en-US" dirty="0">
                <a:ea typeface="ヒラギノ角ゴ Pro W3" charset="-128"/>
              </a:rPr>
              <a:t>Figure 27.41 </a:t>
            </a:r>
            <a:r>
              <a:rPr lang="en-US" altLang="en-US" dirty="0">
                <a:ea typeface="ヒラギノ角ゴ Pro W3" charset="-128"/>
              </a:rPr>
              <a:t>The fuel level must be between 15% and 85% before the </a:t>
            </a:r>
            <a:r>
              <a:rPr lang="en-US" altLang="en-US" spc="-400" dirty="0">
                <a:ea typeface="ヒラギノ角ゴ Pro W3" charset="-128"/>
              </a:rPr>
              <a:t>E V A </a:t>
            </a:r>
            <a:r>
              <a:rPr lang="en-US" altLang="en-US" dirty="0">
                <a:ea typeface="ヒラギノ角ゴ Pro W3" charset="-128"/>
              </a:rPr>
              <a:t>P monitor will run on most vehicles</a:t>
            </a:r>
            <a:endParaRPr lang="en-US" dirty="0"/>
          </a:p>
        </p:txBody>
      </p:sp>
      <p:pic>
        <p:nvPicPr>
          <p:cNvPr id="41986" name="Picture 2" descr="A photo shows a fuel level indicator on the vehicle dashbo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96901" y="1914553"/>
            <a:ext cx="4939086" cy="439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821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19200" y="1600200"/>
            <a:ext cx="6172200" cy="3394472"/>
          </a:xfrm>
        </p:spPr>
        <p:txBody>
          <a:bodyPr/>
          <a:lstStyle/>
          <a:p>
            <a:pPr fontAlgn="base"/>
            <a:r>
              <a:rPr lang="en-US" dirty="0">
                <a:hlinkClick r:id="rId2"/>
              </a:rPr>
              <a:t>EGR (time 17:12)</a:t>
            </a:r>
            <a:endParaRPr lang="en-US" dirty="0"/>
          </a:p>
          <a:p>
            <a:pPr fontAlgn="base"/>
            <a:r>
              <a:rPr lang="en-US" dirty="0">
                <a:hlinkClick r:id="rId3"/>
              </a:rPr>
              <a:t>EGR temperature sensor (time 0:50)</a:t>
            </a:r>
            <a:endParaRPr lang="en-US" dirty="0"/>
          </a:p>
          <a:p>
            <a:pPr fontAlgn="base"/>
            <a:r>
              <a:rPr lang="en-US" dirty="0">
                <a:hlinkClick r:id="rId4"/>
              </a:rPr>
              <a:t>Vent solenoid (time 2:53)</a:t>
            </a:r>
            <a:endParaRPr lang="en-US" dirty="0"/>
          </a:p>
          <a:p>
            <a:pPr fontAlgn="base"/>
            <a:r>
              <a:rPr lang="en-US" dirty="0">
                <a:hlinkClick r:id="rId5"/>
              </a:rPr>
              <a:t>Scanning EGR (time 2:18)</a:t>
            </a:r>
            <a:endParaRPr lang="en-US" dirty="0"/>
          </a:p>
          <a:p>
            <a:pPr fontAlgn="base"/>
            <a:r>
              <a:rPr lang="en-US" dirty="0">
                <a:hlinkClick r:id="rId6"/>
              </a:rPr>
              <a:t>Scanning catalytic converters (time 1:50)</a:t>
            </a:r>
            <a:endParaRPr lang="en-US" dirty="0"/>
          </a:p>
          <a:p>
            <a:pPr fontAlgn="base"/>
            <a:r>
              <a:rPr lang="en-US" dirty="0">
                <a:hlinkClick r:id="rId7"/>
              </a:rPr>
              <a:t>EGR position sensor (time 1:43)</a:t>
            </a:r>
            <a:endParaRPr lang="en-US" dirty="0"/>
          </a:p>
          <a:p>
            <a:pPr fontAlgn="base"/>
            <a:r>
              <a:rPr lang="en-US" dirty="0">
                <a:hlinkClick r:id="rId8"/>
              </a:rPr>
              <a:t>EGR pintle position sensor (time 1:57)</a:t>
            </a:r>
            <a:endParaRPr lang="en-US" dirty="0"/>
          </a:p>
          <a:p>
            <a:pPr fontAlgn="base"/>
            <a:r>
              <a:rPr lang="en-US" dirty="0">
                <a:hlinkClick r:id="rId9"/>
              </a:rPr>
              <a:t>Ford DPFE sensor (time 4:31)</a:t>
            </a:r>
            <a:endParaRPr lang="en-US" dirty="0"/>
          </a:p>
          <a:p>
            <a:pPr fontAlgn="base"/>
            <a:r>
              <a:rPr lang="en-US" dirty="0">
                <a:hlinkClick r:id="rId10"/>
              </a:rPr>
              <a:t>LDP EVAP system (time 5:43)</a:t>
            </a:r>
            <a:endParaRPr lang="en-US" dirty="0"/>
          </a:p>
          <a:p>
            <a:pPr fontAlgn="base"/>
            <a:r>
              <a:rPr lang="en-US" dirty="0">
                <a:hlinkClick r:id="rId11"/>
              </a:rPr>
              <a:t>Fuel vapor control valve (time 0:46)</a:t>
            </a:r>
            <a:endParaRPr lang="en-US" dirty="0"/>
          </a:p>
        </p:txBody>
      </p:sp>
    </p:spTree>
    <p:extLst>
      <p:ext uri="{BB962C8B-B14F-4D97-AF65-F5344CB8AC3E}">
        <p14:creationId xmlns:p14="http://schemas.microsoft.com/office/powerpoint/2010/main" val="645708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19200" y="1600200"/>
            <a:ext cx="6172200" cy="3394472"/>
          </a:xfrm>
        </p:spPr>
        <p:txBody>
          <a:bodyPr/>
          <a:lstStyle/>
          <a:p>
            <a:pPr fontAlgn="base"/>
            <a:r>
              <a:rPr lang="en-US" dirty="0">
                <a:hlinkClick r:id="rId2"/>
              </a:rPr>
              <a:t>EGR Valve (time 0:45)</a:t>
            </a:r>
            <a:endParaRPr lang="en-US" dirty="0"/>
          </a:p>
          <a:p>
            <a:pPr fontAlgn="base"/>
            <a:r>
              <a:rPr lang="en-US" dirty="0">
                <a:hlinkClick r:id="rId3"/>
              </a:rPr>
              <a:t>EGR solenoid (time 0:45)</a:t>
            </a:r>
            <a:endParaRPr lang="en-US" dirty="0"/>
          </a:p>
          <a:p>
            <a:pPr fontAlgn="base"/>
            <a:r>
              <a:rPr lang="en-US" dirty="0">
                <a:hlinkClick r:id="rId4"/>
              </a:rPr>
              <a:t>VSV diagnostics (time 4:44)</a:t>
            </a:r>
            <a:endParaRPr lang="en-US" dirty="0"/>
          </a:p>
          <a:p>
            <a:pPr fontAlgn="base"/>
            <a:r>
              <a:rPr lang="en-US" dirty="0">
                <a:hlinkClick r:id="rId5"/>
              </a:rPr>
              <a:t>EGR diagnostics (time 4:30)</a:t>
            </a:r>
            <a:endParaRPr lang="en-US" dirty="0"/>
          </a:p>
          <a:p>
            <a:pPr fontAlgn="base"/>
            <a:r>
              <a:rPr lang="en-US" dirty="0">
                <a:hlinkClick r:id="rId6"/>
              </a:rPr>
              <a:t>Bad catalytic converter (time 0:50)</a:t>
            </a:r>
            <a:endParaRPr lang="en-US" dirty="0"/>
          </a:p>
          <a:p>
            <a:pPr fontAlgn="base"/>
            <a:r>
              <a:rPr lang="en-US" dirty="0">
                <a:hlinkClick r:id="rId7"/>
              </a:rPr>
              <a:t>Evap diagnostics (time 12:53)</a:t>
            </a:r>
            <a:endParaRPr lang="en-US" dirty="0"/>
          </a:p>
          <a:p>
            <a:pPr fontAlgn="base"/>
            <a:r>
              <a:rPr lang="en-US" dirty="0">
                <a:hlinkClick r:id="rId8"/>
              </a:rPr>
              <a:t>EGR port cleaning (time 5:13)</a:t>
            </a:r>
            <a:endParaRPr lang="en-US" dirty="0"/>
          </a:p>
          <a:p>
            <a:pPr fontAlgn="base"/>
            <a:r>
              <a:rPr lang="en-US" dirty="0">
                <a:hlinkClick r:id="rId9"/>
              </a:rPr>
              <a:t>EGR system (time 2:08)</a:t>
            </a:r>
            <a:endParaRPr lang="en-US" dirty="0"/>
          </a:p>
          <a:p>
            <a:pPr fontAlgn="base"/>
            <a:r>
              <a:rPr lang="en-US" dirty="0">
                <a:hlinkClick r:id="rId10"/>
              </a:rPr>
              <a:t>Catalytic converters (time 3:04)</a:t>
            </a:r>
            <a:endParaRPr lang="en-US" dirty="0"/>
          </a:p>
          <a:p>
            <a:pPr fontAlgn="base"/>
            <a:r>
              <a:rPr lang="en-US" dirty="0">
                <a:hlinkClick r:id="rId11"/>
              </a:rPr>
              <a:t>Understanding catalytic converters (time 4:39)</a:t>
            </a:r>
            <a:endParaRPr lang="en-US" dirty="0"/>
          </a:p>
        </p:txBody>
      </p:sp>
    </p:spTree>
    <p:extLst>
      <p:ext uri="{BB962C8B-B14F-4D97-AF65-F5344CB8AC3E}">
        <p14:creationId xmlns:p14="http://schemas.microsoft.com/office/powerpoint/2010/main" val="2651233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19200" y="1600200"/>
            <a:ext cx="6172200" cy="3394472"/>
          </a:xfrm>
        </p:spPr>
        <p:txBody>
          <a:bodyPr/>
          <a:lstStyle/>
          <a:p>
            <a:pPr fontAlgn="base"/>
            <a:r>
              <a:rPr lang="en-US" dirty="0">
                <a:hlinkClick r:id="rId2"/>
              </a:rPr>
              <a:t>EVAP (time 6:06)</a:t>
            </a:r>
            <a:endParaRPr lang="en-US" dirty="0"/>
          </a:p>
          <a:p>
            <a:pPr fontAlgn="base"/>
            <a:r>
              <a:rPr lang="en-US" dirty="0">
                <a:hlinkClick r:id="rId3"/>
              </a:rPr>
              <a:t>EVAP part 2 (time 9:34)</a:t>
            </a:r>
            <a:endParaRPr lang="en-US" dirty="0"/>
          </a:p>
          <a:p>
            <a:pPr fontAlgn="base"/>
            <a:r>
              <a:rPr lang="en-US" dirty="0">
                <a:hlinkClick r:id="rId4"/>
              </a:rPr>
              <a:t>Purge control solenoid (time 1:28)</a:t>
            </a:r>
            <a:endParaRPr lang="en-US" dirty="0"/>
          </a:p>
          <a:p>
            <a:pPr fontAlgn="base"/>
            <a:r>
              <a:rPr lang="en-US" dirty="0">
                <a:hlinkClick r:id="rId5"/>
              </a:rPr>
              <a:t>Charcoal canister (time 1:11)</a:t>
            </a:r>
            <a:endParaRPr lang="en-US" dirty="0"/>
          </a:p>
          <a:p>
            <a:pPr fontAlgn="base"/>
            <a:r>
              <a:rPr lang="en-US" dirty="0">
                <a:hlinkClick r:id="rId6"/>
              </a:rPr>
              <a:t>Secondary air injection (time 4:23)</a:t>
            </a:r>
            <a:endParaRPr lang="en-US" dirty="0"/>
          </a:p>
          <a:p>
            <a:pPr fontAlgn="base"/>
            <a:r>
              <a:rPr lang="en-US" dirty="0">
                <a:hlinkClick r:id="rId7"/>
              </a:rPr>
              <a:t>PCV valve (time 1:45)</a:t>
            </a:r>
            <a:endParaRPr lang="en-US" dirty="0"/>
          </a:p>
          <a:p>
            <a:pPr fontAlgn="base"/>
            <a:r>
              <a:rPr lang="en-US" dirty="0">
                <a:hlinkClick r:id="rId8"/>
              </a:rPr>
              <a:t>VW EVAP system (time 32:15)</a:t>
            </a:r>
            <a:endParaRPr lang="en-US" dirty="0"/>
          </a:p>
          <a:p>
            <a:pPr fontAlgn="base"/>
            <a:r>
              <a:rPr lang="en-US" dirty="0">
                <a:hlinkClick r:id="rId9"/>
              </a:rPr>
              <a:t>PCV valve (time 2:37)</a:t>
            </a:r>
            <a:endParaRPr lang="en-US" dirty="0"/>
          </a:p>
          <a:p>
            <a:pPr fontAlgn="base"/>
            <a:r>
              <a:rPr lang="en-US" dirty="0">
                <a:hlinkClick r:id="rId10"/>
              </a:rPr>
              <a:t>P1494 leak detection pump (time 2:45)</a:t>
            </a:r>
            <a:endParaRPr lang="en-US" dirty="0"/>
          </a:p>
          <a:p>
            <a:pPr fontAlgn="base"/>
            <a:r>
              <a:rPr lang="en-US" dirty="0">
                <a:hlinkClick r:id="rId11"/>
              </a:rPr>
              <a:t>P0442 (time 6:11)</a:t>
            </a:r>
            <a:endParaRPr lang="en-US" dirty="0"/>
          </a:p>
        </p:txBody>
      </p:sp>
    </p:spTree>
    <p:extLst>
      <p:ext uri="{BB962C8B-B14F-4D97-AF65-F5344CB8AC3E}">
        <p14:creationId xmlns:p14="http://schemas.microsoft.com/office/powerpoint/2010/main" val="296826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19200" y="1524000"/>
            <a:ext cx="6172200" cy="3394472"/>
          </a:xfrm>
        </p:spPr>
        <p:txBody>
          <a:bodyPr/>
          <a:lstStyle/>
          <a:p>
            <a:pPr fontAlgn="base"/>
            <a:r>
              <a:rPr lang="en-US" sz="1500" dirty="0">
                <a:hlinkClick r:id="rId2"/>
              </a:rPr>
              <a:t>GM EVAP vent solenoid testing (time 33:00)</a:t>
            </a:r>
            <a:endParaRPr lang="en-US" sz="1500" dirty="0"/>
          </a:p>
          <a:p>
            <a:pPr fontAlgn="base"/>
            <a:r>
              <a:rPr lang="en-US" sz="1500" dirty="0">
                <a:hlinkClick r:id="rId3"/>
              </a:rPr>
              <a:t>Secondary Air Injection system (time 1:11)</a:t>
            </a:r>
            <a:endParaRPr lang="en-US" sz="1500" dirty="0"/>
          </a:p>
          <a:p>
            <a:pPr fontAlgn="base"/>
            <a:r>
              <a:rPr lang="en-US" sz="1500" dirty="0">
                <a:hlinkClick r:id="rId4"/>
              </a:rPr>
              <a:t>PCV Oil Leak (time 1:04)</a:t>
            </a:r>
            <a:endParaRPr lang="en-US" sz="1500" dirty="0"/>
          </a:p>
          <a:p>
            <a:pPr fontAlgn="base"/>
            <a:r>
              <a:rPr lang="en-US" sz="1500" dirty="0">
                <a:hlinkClick r:id="rId5"/>
              </a:rPr>
              <a:t>Testing Electric Air Pump (time 18:44)</a:t>
            </a:r>
            <a:endParaRPr lang="en-US" sz="1500" dirty="0"/>
          </a:p>
          <a:p>
            <a:pPr fontAlgn="base"/>
            <a:r>
              <a:rPr lang="en-US" sz="1500" dirty="0">
                <a:hlinkClick r:id="rId6"/>
              </a:rPr>
              <a:t>EGR temp sensor (time 0:50)</a:t>
            </a:r>
            <a:endParaRPr lang="en-US" sz="1500" dirty="0"/>
          </a:p>
          <a:p>
            <a:pPr fontAlgn="base"/>
            <a:r>
              <a:rPr lang="en-US" sz="1500" dirty="0">
                <a:hlinkClick r:id="rId7"/>
              </a:rPr>
              <a:t>Fuel tank pressure sensor (time 3:32)</a:t>
            </a:r>
            <a:endParaRPr lang="en-US" sz="1500" dirty="0"/>
          </a:p>
          <a:p>
            <a:pPr fontAlgn="base"/>
            <a:r>
              <a:rPr lang="en-US" sz="1500" dirty="0">
                <a:hlinkClick r:id="rId8"/>
              </a:rPr>
              <a:t>Fuel tank pressure sensor circuit (time 1:16)</a:t>
            </a:r>
            <a:endParaRPr lang="en-US" sz="1500" dirty="0"/>
          </a:p>
          <a:p>
            <a:pPr fontAlgn="base"/>
            <a:r>
              <a:rPr lang="en-US" sz="1500" dirty="0">
                <a:hlinkClick r:id="rId9"/>
              </a:rPr>
              <a:t>Vapor canister (time 0:46)</a:t>
            </a:r>
            <a:endParaRPr lang="en-US" sz="1500" dirty="0"/>
          </a:p>
          <a:p>
            <a:pPr fontAlgn="base"/>
            <a:r>
              <a:rPr lang="en-US" sz="1500" dirty="0">
                <a:hlinkClick r:id="rId10"/>
              </a:rPr>
              <a:t>Vacuum leak (time 12:09)</a:t>
            </a:r>
            <a:endParaRPr lang="en-US" sz="1500" dirty="0"/>
          </a:p>
          <a:p>
            <a:pPr fontAlgn="base"/>
            <a:r>
              <a:rPr lang="en-US" sz="1500" dirty="0">
                <a:hlinkClick r:id="rId11"/>
              </a:rPr>
              <a:t>EVAP leak test (time 7:59)</a:t>
            </a:r>
            <a:endParaRPr lang="en-US" sz="1500" dirty="0"/>
          </a:p>
          <a:p>
            <a:pPr fontAlgn="base"/>
            <a:r>
              <a:rPr lang="en-US" sz="1500" dirty="0">
                <a:hlinkClick r:id="rId12"/>
              </a:rPr>
              <a:t>Replacing A Bad Catalytic Converter Yourself (time 3:14</a:t>
            </a:r>
            <a:r>
              <a:rPr lang="en-US" b="1" dirty="0">
                <a:hlinkClick r:id="rId12"/>
              </a:rPr>
              <a:t>)</a:t>
            </a:r>
            <a:endParaRPr lang="en-US" b="1" dirty="0"/>
          </a:p>
        </p:txBody>
      </p:sp>
    </p:spTree>
    <p:extLst>
      <p:ext uri="{BB962C8B-B14F-4D97-AF65-F5344CB8AC3E}">
        <p14:creationId xmlns:p14="http://schemas.microsoft.com/office/powerpoint/2010/main" val="2292256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7159"/>
            <a:ext cx="8200841" cy="2215991"/>
          </a:xfrm>
        </p:spPr>
        <p:txBody>
          <a:bodyPr wrap="square">
            <a:spAutoFit/>
          </a:bodyPr>
          <a:lstStyle/>
          <a:p>
            <a:r>
              <a:rPr lang="en-IN" altLang="en-US" dirty="0">
                <a:ea typeface="ヒラギノ角ゴ Pro W3" charset="-128"/>
              </a:rPr>
              <a:t>Figure 27.3 </a:t>
            </a:r>
            <a:r>
              <a:rPr lang="en-US" altLang="en-US" dirty="0">
                <a:ea typeface="ヒラギノ角ゴ Pro W3" charset="-128"/>
              </a:rPr>
              <a:t>A vacuum-operated </a:t>
            </a:r>
            <a:r>
              <a:rPr lang="en-US" altLang="en-US" spc="-450" dirty="0">
                <a:ea typeface="ヒラギノ角ゴ Pro W3" charset="-128"/>
              </a:rPr>
              <a:t>E G </a:t>
            </a:r>
            <a:r>
              <a:rPr lang="en-US" altLang="en-US" dirty="0">
                <a:ea typeface="ヒラギノ角ゴ Pro W3" charset="-128"/>
              </a:rPr>
              <a:t>R valve. The vacuum to the </a:t>
            </a:r>
            <a:r>
              <a:rPr lang="en-US" altLang="en-US" spc="-450" dirty="0">
                <a:ea typeface="ヒラギノ角ゴ Pro W3" charset="-128"/>
              </a:rPr>
              <a:t>E G </a:t>
            </a:r>
            <a:r>
              <a:rPr lang="en-US" altLang="en-US" dirty="0">
                <a:ea typeface="ヒラギノ角ゴ Pro W3" charset="-128"/>
              </a:rPr>
              <a:t>R valve is computer controlled by the </a:t>
            </a:r>
            <a:r>
              <a:rPr lang="en-US" altLang="en-US" spc="-450" dirty="0">
                <a:ea typeface="ヒラギノ角ゴ Pro W3" charset="-128"/>
              </a:rPr>
              <a:t>E G </a:t>
            </a:r>
            <a:r>
              <a:rPr lang="en-US" altLang="en-US" dirty="0">
                <a:ea typeface="ヒラギノ角ゴ Pro W3" charset="-128"/>
              </a:rPr>
              <a:t>R valve control solenoid</a:t>
            </a:r>
            <a:endParaRPr lang="en-US" dirty="0"/>
          </a:p>
        </p:txBody>
      </p:sp>
      <p:pic>
        <p:nvPicPr>
          <p:cNvPr id="3074" name="Picture 2" descr="A photo shows an electron gas recirculation system with E G R valve on the left connecting E G R solenoid on the righ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8029" y="2432883"/>
            <a:ext cx="5156830" cy="388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286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3649"/>
            <a:ext cx="8200841" cy="1107996"/>
          </a:xfrm>
        </p:spPr>
        <p:txBody>
          <a:bodyPr wrap="square">
            <a:spAutoFit/>
          </a:bodyPr>
          <a:lstStyle/>
          <a:p>
            <a:r>
              <a:rPr lang="en-IN" altLang="en-US" dirty="0">
                <a:ea typeface="ヒラギノ角ゴ Pro W3" charset="-128"/>
              </a:rPr>
              <a:t>Figure 27.4 </a:t>
            </a:r>
            <a:r>
              <a:rPr lang="en-US" altLang="en-US" dirty="0">
                <a:ea typeface="ヒラギノ角ゴ Pro W3" charset="-128"/>
              </a:rPr>
              <a:t>An </a:t>
            </a:r>
            <a:r>
              <a:rPr lang="en-US" altLang="en-US" spc="-450" dirty="0">
                <a:ea typeface="ヒラギノ角ゴ Pro W3" charset="-128"/>
              </a:rPr>
              <a:t>E G </a:t>
            </a:r>
            <a:r>
              <a:rPr lang="en-US" altLang="en-US" dirty="0">
                <a:ea typeface="ヒラギノ角ゴ Pro W3" charset="-128"/>
              </a:rPr>
              <a:t>R valve position sensor on top of an </a:t>
            </a:r>
            <a:r>
              <a:rPr lang="en-US" altLang="en-US" spc="-450" dirty="0">
                <a:ea typeface="ヒラギノ角ゴ Pro W3" charset="-128"/>
              </a:rPr>
              <a:t>E G </a:t>
            </a:r>
            <a:r>
              <a:rPr lang="en-US" altLang="en-US" dirty="0">
                <a:ea typeface="ヒラギノ角ゴ Pro W3" charset="-128"/>
              </a:rPr>
              <a:t>R valve</a:t>
            </a:r>
            <a:endParaRPr lang="en-US" dirty="0"/>
          </a:p>
        </p:txBody>
      </p:sp>
      <p:pic>
        <p:nvPicPr>
          <p:cNvPr id="4098" name="Picture 2" descr="A photo shows an Electron Gas Recirculation system with E G R valve positioning E G R valve position sensor on the to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1022" y="1360076"/>
            <a:ext cx="5810844" cy="4951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00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5197"/>
            <a:ext cx="8200841" cy="553998"/>
          </a:xfrm>
        </p:spPr>
        <p:txBody>
          <a:bodyPr wrap="square">
            <a:spAutoFit/>
          </a:bodyPr>
          <a:lstStyle/>
          <a:p>
            <a:r>
              <a:rPr lang="en-IN" altLang="en-US" dirty="0">
                <a:ea typeface="ヒラギノ角ゴ Pro W3" charset="-128"/>
              </a:rPr>
              <a:t>Figure 27.5 </a:t>
            </a:r>
            <a:r>
              <a:rPr lang="en-US" altLang="en-US" dirty="0">
                <a:ea typeface="ヒラギノ角ゴ Pro W3" charset="-128"/>
              </a:rPr>
              <a:t>Digital </a:t>
            </a:r>
            <a:r>
              <a:rPr lang="en-US" altLang="en-US" spc="-450" dirty="0">
                <a:ea typeface="ヒラギノ角ゴ Pro W3" charset="-128"/>
              </a:rPr>
              <a:t>E G </a:t>
            </a:r>
            <a:r>
              <a:rPr lang="en-US" altLang="en-US" dirty="0">
                <a:ea typeface="ヒラギノ角ゴ Pro W3" charset="-128"/>
              </a:rPr>
              <a:t>R valve</a:t>
            </a:r>
            <a:endParaRPr lang="en-US" dirty="0"/>
          </a:p>
        </p:txBody>
      </p:sp>
      <p:pic>
        <p:nvPicPr>
          <p:cNvPr id="5122" name="Picture 2" descr="A photo shows an engine with three digital Electron Gas Recirculation on to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6207" y="879932"/>
            <a:ext cx="4100474" cy="543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52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3649"/>
            <a:ext cx="8200841" cy="1107996"/>
          </a:xfrm>
        </p:spPr>
        <p:txBody>
          <a:bodyPr wrap="square">
            <a:spAutoFit/>
          </a:bodyPr>
          <a:lstStyle/>
          <a:p>
            <a:r>
              <a:rPr lang="en-IN" altLang="en-US" dirty="0">
                <a:ea typeface="ヒラギノ角ゴ Pro W3" charset="-128"/>
              </a:rPr>
              <a:t>Figure 27.6 </a:t>
            </a:r>
            <a:r>
              <a:rPr lang="en-US" altLang="en-US" dirty="0">
                <a:ea typeface="ヒラギノ角ゴ Pro W3" charset="-128"/>
              </a:rPr>
              <a:t>A General Motors linear   </a:t>
            </a:r>
            <a:r>
              <a:rPr lang="en-US" altLang="en-US" spc="-450" dirty="0">
                <a:ea typeface="ヒラギノ角ゴ Pro W3" charset="-128"/>
              </a:rPr>
              <a:t>E G </a:t>
            </a:r>
            <a:r>
              <a:rPr lang="en-US" altLang="en-US" dirty="0">
                <a:ea typeface="ヒラギノ角ゴ Pro W3" charset="-128"/>
              </a:rPr>
              <a:t>R valve</a:t>
            </a:r>
            <a:endParaRPr lang="en-US" dirty="0"/>
          </a:p>
        </p:txBody>
      </p:sp>
      <p:pic>
        <p:nvPicPr>
          <p:cNvPr id="6146" name="Picture 2" descr="A photo shows a linear E G R valve of general motors being surrounded by braided tub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3919" y="1332434"/>
            <a:ext cx="5810844" cy="498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051548"/>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23575</TotalTime>
  <Words>1797</Words>
  <Application>Microsoft Office PowerPoint</Application>
  <PresentationFormat>On-screen Show (4:3)</PresentationFormat>
  <Paragraphs>143</Paragraphs>
  <Slides>55</Slides>
  <Notes>44</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Arial(Body)</vt:lpstr>
      <vt:lpstr>Noto Sans Symbols</vt:lpstr>
      <vt:lpstr>Times New Roman</vt:lpstr>
      <vt:lpstr>Verdana</vt:lpstr>
      <vt:lpstr>Wingdings</vt:lpstr>
      <vt:lpstr>508 Lecture</vt:lpstr>
      <vt:lpstr>Advanced Engine Performance Diagnosis</vt:lpstr>
      <vt:lpstr>Figure 27.1 Notice the red-brown haze which is often over many major cities. This haze is the result of oxides or nitrogen in the atmosphere</vt:lpstr>
      <vt:lpstr>Animation: Ozone Layer &amp; CFCs ((Animation will automatically start in a few seconds)he animation will automatically start in a few seconds)</vt:lpstr>
      <vt:lpstr>Figure 27.2 When the E G R valve opens, the exhaust gases flow through the valve and into passages in the intake manifold</vt:lpstr>
      <vt:lpstr>Animation: Exhaust Gas Recirculation, EGR ((Animation will automatically start in a few seconds)he animation will automatically start in a few seconds)</vt:lpstr>
      <vt:lpstr>Figure 27.3 A vacuum-operated E G R valve. The vacuum to the E G R valve is computer controlled by the E G R valve control solenoid</vt:lpstr>
      <vt:lpstr>Figure 27.4 An E G R valve position sensor on top of an E G R valve</vt:lpstr>
      <vt:lpstr>Figure 27.5 Digital E G R valve</vt:lpstr>
      <vt:lpstr>Figure 27.6 A General Motors linear   E G R valve</vt:lpstr>
      <vt:lpstr>Figure 27.7 The E G R valve pintle is pulse-width modulated and a three-wire potentiometer provides pintle-position information back to the P C M</vt:lpstr>
      <vt:lpstr>Figure 27.8 A D P F E sensor and related components</vt:lpstr>
      <vt:lpstr>Figure 27.9 An O B D-I I active test. The P C M opens the E G R valve and then monitors the M A P sensor and/or engine speed        (R P M) to verify that it meets acceptable values</vt:lpstr>
      <vt:lpstr>Figure 27.10 Removing the E G R passage plugs from the intake manifold on a Honda</vt:lpstr>
      <vt:lpstr>Figure 27.11 A P C V valve in a cutaway valve cover, showing the baffles that prevent liquid oil from being drawn into the intake manifold</vt:lpstr>
      <vt:lpstr>Figure 27.12 Spring force, crankcase pressure, and intake manifold vacuum work together to regulate the flow rate through the P C V valve</vt:lpstr>
      <vt:lpstr>Figure 27.13 Air flows through the     P C V valve during idle, cruising, and light-load conditions</vt:lpstr>
      <vt:lpstr>Figure 27.14 Air flows through the      P C V valve during acceleration and when the engine is under a heavy load</vt:lpstr>
      <vt:lpstr>Figure 27.15 P C V valve operation in the event of a backfire</vt:lpstr>
      <vt:lpstr>Animation: Positive Crankcase Ventilation (PCV) ((Animation will automatically start in a few seconds)he animation will automatically start in a few seconds)</vt:lpstr>
      <vt:lpstr>Figure 27.16 Using a gauge that measures vacuum in units of inches of water to test the vacuum at the dipstick tube, being sure that the P C V system is capable of drawing a vacuum on the crankcase. Note that 28 inches of water equals 1 P S I, or about 2 inches of mercury (inch Hg) of vacuum</vt:lpstr>
      <vt:lpstr>Figure 27.17 Most P C V valves used on newer vehicles are secured with fasteners, which makes it more difficult to disconnect, and therefore, less likely to increase emissions</vt:lpstr>
      <vt:lpstr>Figure 27.18 A typical belt-driven A I R pump. Air enters through the revolving fins behind the drive pulley. The fins act as an air filter because dirt is heavier than air, and therefore, the dirt is deflected off of the fins at the same time air is being drawn into the pump</vt:lpstr>
      <vt:lpstr>Figure 27.19 The external air manifold and exhaust check valve on a restored muscle car engine</vt:lpstr>
      <vt:lpstr>Figure 27.20 (a) When the engine is cold and before the oxygen sensor is hot enough to achieve closed loop, the airflow from the air pump is directed to the exhaust manifold(s) through the one-way check valves which keep the exhaust gases from entering the switching solenoids and the pump itself</vt:lpstr>
      <vt:lpstr>Figure 27.20 (b) When the engine achieves closed loop, the air is directed to the catalytic converter</vt:lpstr>
      <vt:lpstr>Animation: Secondary Air-Injection ((Animation will automatically start in a few seconds)he animation will automatically start in a few seconds)</vt:lpstr>
      <vt:lpstr>Figure 27.21 A typical electric motor-driven S A I pump. This unit is on a Chevrolet Corvette and only works when the engine is cold</vt:lpstr>
      <vt:lpstr>Figure 27.22 Most catalytic converters are located as close to the exhaust manifold as possible, as seen in this display of a Chevrolet Corvette</vt:lpstr>
      <vt:lpstr>Animation: Catalytic Converter Operation ((Animation will automatically start in a few seconds)he animation will automatically start in a few seconds)</vt:lpstr>
      <vt:lpstr>Figure 27.23 A typical catalytic converter with a monolithic substrate</vt:lpstr>
      <vt:lpstr>Figure 27.24 The three-way catalytic converter first separates the N Ox into nitrogen and oxygen and then converts the  H C and C O into harmless water (H2O) and carbon dioxide (C O2)</vt:lpstr>
      <vt:lpstr>Animation: Catalytic Converter (2004+) ((Animation will automatically start in a few seconds)he animation will automatically start in a few seconds)</vt:lpstr>
      <vt:lpstr>Figure 27.25 The O B D-I I catalytic converter monitor compares the signals of the upstream and downstream H O2S to determine converter efficiency</vt:lpstr>
      <vt:lpstr>Figure 27.26 A back pressure tool can be made by using an oxygen sensor housing and epoxy or braze to hold the tube to the housing</vt:lpstr>
      <vt:lpstr>Figure 27.27 The temperature of the outlet should be at least 10% hotter than the temperature of the inlet. If a converter is not working, the inlet temperature will be hotter than the outlet temperature</vt:lpstr>
      <vt:lpstr>Figure 27.28 Whenever replacing a catalytic converter with a universal unit, first measure the distance between the rear brick and the center of the rear oxygen sensor. Be sure that the replacement unit is installed to the same dimension</vt:lpstr>
      <vt:lpstr>Figure 27.29 A capless system from a Ford does not use a replaceable cap; instead, it has a spring-loaded closure</vt:lpstr>
      <vt:lpstr>Figure 27.30 A charcoal canister can be located under the hood or underneath the vehicle</vt:lpstr>
      <vt:lpstr>Figure 27.31 The evaporative emission control system includes all of the lines, hoses, and valves, plus the charcoal canister</vt:lpstr>
      <vt:lpstr>Animation: Evaporative Emission Control System ((Animation will automatically start in a few seconds)he animation will automatically start in a few seconds)</vt:lpstr>
      <vt:lpstr>Figure 27.32 A typical evaporative emission control system. Note that when the computer turns on the canister purge solenoid valve, manifold vacuum draws any stored vapors from the canister into the engine. Manifold vacuum also is applied to the pressure control valve. When this valve opens, fumes from the fuel tank are drawn into the charcoal canister and eventually into the engine. When the solenoid valve is turned off (or the engine stops and there is no manifold vacuum), the pressure control valve is spring-loaded shut to keep vapors inside the fuel tank from escaping to the atmosphere</vt:lpstr>
      <vt:lpstr>Figure 27.33 A leak detection pump (L D P) used on some Chrysler vehicles to pressurize (slightly) the fuel system to check for leaks</vt:lpstr>
      <vt:lpstr>Figure 27.34 A restricted fuel fill pipe shown on a vehicle with the interior removed</vt:lpstr>
      <vt:lpstr>Figure 27.35 Some vehicles will display a message if an evaporative control system leak is detected that could be the result of a loose gas cap</vt:lpstr>
      <vt:lpstr>Figure 27.36 To test for a leak, this tester was set to the 0.020 inch hole and turned on. The ball rose in the scale on the left and the red arrow was moved to that location. When testing the system for leaks, if the ball rises higher than the arrow, the leak is larger than 0.020 inch. If the ball does not rise to the level of the arrow, the leak is smaller than 0.020 inch</vt:lpstr>
      <vt:lpstr>Figure 27.37 This unit is applying smoke to the fuel tank through an adapter and the leak was easily found to be the gas cap seal</vt:lpstr>
      <vt:lpstr>Figure 27.38 An emission tester that uses nitrogen to pressurize the fuel system</vt:lpstr>
      <vt:lpstr>Figure 27.39 The fuel tank pressure sensor (black unit with three wires) looks like a M A P sensor and is usually located on top of the fuel pump module (white unit)</vt:lpstr>
      <vt:lpstr>Figure 27.40 This Toyota cap has a warning. The check engine light will come on if not tightened until one click</vt:lpstr>
      <vt:lpstr>Figure 27.41 The fuel level must be between 15% and 85% before the E V A P monitor will run on most vehicles</vt:lpstr>
      <vt:lpstr>Video Links  (Internet Access Required)</vt:lpstr>
      <vt:lpstr>Video Links  (Internet Access Required)</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Seventh Edition</dc:title>
  <dc:subject>Automotive - Core</dc:subject>
  <dc:creator>James D. Halderman / Curt Ward</dc:creator>
  <cp:keywords>Automotive</cp:keywords>
  <cp:lastModifiedBy>Glen Plants</cp:lastModifiedBy>
  <cp:revision>4778</cp:revision>
  <dcterms:created xsi:type="dcterms:W3CDTF">2014-07-14T20:04:21Z</dcterms:created>
  <dcterms:modified xsi:type="dcterms:W3CDTF">2020-07-29T17:37:16Z</dcterms:modified>
</cp:coreProperties>
</file>