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1099" r:id="rId2"/>
    <p:sldId id="1041" r:id="rId3"/>
    <p:sldId id="1100" r:id="rId4"/>
    <p:sldId id="1102" r:id="rId5"/>
    <p:sldId id="1078" r:id="rId6"/>
    <p:sldId id="1079" r:id="rId7"/>
    <p:sldId id="1080" r:id="rId8"/>
    <p:sldId id="1096" r:id="rId9"/>
    <p:sldId id="1081" r:id="rId10"/>
    <p:sldId id="1101" r:id="rId11"/>
    <p:sldId id="1082" r:id="rId12"/>
    <p:sldId id="1097" r:id="rId13"/>
    <p:sldId id="1083" r:id="rId14"/>
    <p:sldId id="1084" r:id="rId15"/>
    <p:sldId id="1085" r:id="rId16"/>
    <p:sldId id="1086" r:id="rId17"/>
    <p:sldId id="1087" r:id="rId18"/>
    <p:sldId id="1098" r:id="rId19"/>
    <p:sldId id="1088" r:id="rId20"/>
    <p:sldId id="1089" r:id="rId21"/>
    <p:sldId id="1090" r:id="rId22"/>
    <p:sldId id="1091" r:id="rId23"/>
    <p:sldId id="1092" r:id="rId24"/>
    <p:sldId id="1093" r:id="rId25"/>
    <p:sldId id="393" r:id="rId26"/>
    <p:sldId id="1094" r:id="rId27"/>
    <p:sldId id="1095" r:id="rId28"/>
    <p:sldId id="1103" r:id="rId29"/>
    <p:sldId id="107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816">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1056">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55" autoAdjust="0"/>
    <p:restoredTop sz="86447" autoAdjust="0"/>
  </p:normalViewPr>
  <p:slideViewPr>
    <p:cSldViewPr>
      <p:cViewPr varScale="1">
        <p:scale>
          <a:sx n="114" d="100"/>
          <a:sy n="114" d="100"/>
        </p:scale>
        <p:origin x="1122" y="114"/>
      </p:cViewPr>
      <p:guideLst>
        <p:guide orient="horz" pos="2160"/>
        <p:guide pos="2880"/>
        <p:guide orient="horz" pos="816"/>
        <p:guide orient="horz" pos="3984"/>
        <p:guide orient="horz" pos="384"/>
        <p:guide orient="horz" pos="144"/>
        <p:guide orient="horz" pos="1056"/>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7/29/2020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7/29/2020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2017, 2014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p>
        </p:txBody>
      </p:sp>
    </p:spTree>
    <p:extLst>
      <p:ext uri="{BB962C8B-B14F-4D97-AF65-F5344CB8AC3E}">
        <p14:creationId xmlns:p14="http://schemas.microsoft.com/office/powerpoint/2010/main" val="121874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7/29/2020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7/29/2020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7/29/2020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7/29/2020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pic>
        <p:nvPicPr>
          <p:cNvPr id="10" name="Picture 9" descr="Pearson Logo"/>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BerPlQgrFyQ&amp;feature=youtu.be" TargetMode="External"/><Relationship Id="rId7" Type="http://schemas.openxmlformats.org/officeDocument/2006/relationships/hyperlink" Target="https://www.youtube.com/watch?v=VvH42kPApbs" TargetMode="External"/><Relationship Id="rId2" Type="http://schemas.openxmlformats.org/officeDocument/2006/relationships/hyperlink" Target="https://www.youtube.com/watch?v=-wl6dB319sA" TargetMode="External"/><Relationship Id="rId1" Type="http://schemas.openxmlformats.org/officeDocument/2006/relationships/slideLayout" Target="../slideLayouts/slideLayout4.xml"/><Relationship Id="rId6" Type="http://schemas.openxmlformats.org/officeDocument/2006/relationships/hyperlink" Target="https://www.youtube.com/watch?v=24gkmDDV0C8" TargetMode="External"/><Relationship Id="rId5" Type="http://schemas.openxmlformats.org/officeDocument/2006/relationships/hyperlink" Target="https://www.youtube.com/watch?v=MCqbFqtunqg" TargetMode="External"/><Relationship Id="rId4" Type="http://schemas.openxmlformats.org/officeDocument/2006/relationships/hyperlink" Target="https://www.youtube.com/watch?v=ZEXYp6ajdv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500"/>
            <a:ext cx="8229600" cy="1107996"/>
          </a:xfrm>
        </p:spPr>
        <p:txBody>
          <a:bodyPr>
            <a:spAutoFit/>
          </a:bodyPr>
          <a:lstStyle/>
          <a:p>
            <a:r>
              <a:rPr lang="en-IN" sz="3600" dirty="0">
                <a:latin typeface="+mj-lt"/>
              </a:rPr>
              <a:t>Advanced Engine Performance Diagnosis</a:t>
            </a:r>
          </a:p>
        </p:txBody>
      </p:sp>
      <p:sp>
        <p:nvSpPr>
          <p:cNvPr id="3" name="Text Placeholder 2"/>
          <p:cNvSpPr>
            <a:spLocks noGrp="1"/>
          </p:cNvSpPr>
          <p:nvPr>
            <p:ph type="body" sz="quarter" idx="13"/>
          </p:nvPr>
        </p:nvSpPr>
        <p:spPr>
          <a:xfrm>
            <a:off x="457200" y="1382036"/>
            <a:ext cx="8229600" cy="317335"/>
          </a:xfrm>
        </p:spPr>
        <p:txBody>
          <a:bodyPr>
            <a:spAutoFit/>
          </a:bodyPr>
          <a:lstStyle/>
          <a:p>
            <a:r>
              <a:rPr lang="en-US" dirty="0"/>
              <a:t>Seventh Edition</a:t>
            </a:r>
            <a:endParaRPr lang="en-IN" dirty="0"/>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3"/>
          </p:nvPr>
        </p:nvSpPr>
        <p:spPr>
          <a:xfrm>
            <a:off x="4572000" y="2821856"/>
            <a:ext cx="2133597" cy="492443"/>
          </a:xfrm>
        </p:spPr>
        <p:txBody>
          <a:bodyPr wrap="square">
            <a:spAutoFit/>
          </a:bodyPr>
          <a:lstStyle/>
          <a:p>
            <a:r>
              <a:rPr lang="en-IN" altLang="en-US" sz="3200" dirty="0">
                <a:solidFill>
                  <a:schemeClr val="tx1"/>
                </a:solidFill>
                <a:latin typeface="+mj-lt"/>
                <a:ea typeface="Verdana" panose="020B0604030504040204" pitchFamily="34" charset="0"/>
                <a:cs typeface="Verdana" panose="020B0604030504040204" pitchFamily="34" charset="0"/>
              </a:rPr>
              <a:t>Chapter 25</a:t>
            </a:r>
          </a:p>
        </p:txBody>
      </p:sp>
      <p:sp>
        <p:nvSpPr>
          <p:cNvPr id="4" name="Text Placeholder 3"/>
          <p:cNvSpPr>
            <a:spLocks noGrp="1"/>
          </p:cNvSpPr>
          <p:nvPr>
            <p:ph type="body" sz="quarter" idx="14"/>
          </p:nvPr>
        </p:nvSpPr>
        <p:spPr>
          <a:xfrm>
            <a:off x="4569209" y="3429000"/>
            <a:ext cx="2817004" cy="615553"/>
          </a:xfrm>
        </p:spPr>
        <p:txBody>
          <a:bodyPr vert="horz" wrap="square" lIns="0" tIns="0" rIns="0" bIns="0" rtlCol="0" anchor="b">
            <a:spAutoFit/>
          </a:bodyPr>
          <a:lstStyle/>
          <a:p>
            <a:r>
              <a:rPr lang="en-US" sz="2000" dirty="0"/>
              <a:t>Electronic Transmission Controls</a:t>
            </a:r>
          </a:p>
        </p:txBody>
      </p:sp>
      <p:pic>
        <p:nvPicPr>
          <p:cNvPr id="1026" name="Picture 2" descr="Front Cover: Advanced Engine Performance Diagnosis, Seventh Edition by Halderman and W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4822" y="1770141"/>
            <a:ext cx="3554438" cy="45468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5"/>
          </p:nvPr>
        </p:nvSpPr>
        <p:spPr>
          <a:xfrm>
            <a:off x="3429012" y="6418608"/>
            <a:ext cx="5266267" cy="184666"/>
          </a:xfrm>
        </p:spPr>
        <p:txBody>
          <a:bodyPr vert="horz" wrap="square" lIns="0" tIns="0" rIns="0" bIns="0" rtlCol="0">
            <a:spAutoFit/>
          </a:bodyPr>
          <a:lstStyle/>
          <a:p>
            <a:pPr algn="r"/>
            <a:r>
              <a:rPr lang="en-IN" sz="1200" dirty="0">
                <a:latin typeface="Verdana" panose="020B0604030504040204" pitchFamily="34" charset="0"/>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1217406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Electronic Transmission Control</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elec_trans_cntrl_components">
            <a:hlinkClick r:id="" action="ppaction://media"/>
            <a:extLst>
              <a:ext uri="{FF2B5EF4-FFF2-40B4-BE49-F238E27FC236}">
                <a16:creationId xmlns:a16="http://schemas.microsoft.com/office/drawing/2014/main" id="{DCCEF6E7-7D9B-4CE3-B450-7898AE11BB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13076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8232"/>
            <a:ext cx="8200841" cy="1661993"/>
          </a:xfrm>
        </p:spPr>
        <p:txBody>
          <a:bodyPr wrap="square">
            <a:spAutoFit/>
          </a:bodyPr>
          <a:lstStyle/>
          <a:p>
            <a:r>
              <a:rPr lang="en-IN" altLang="en-US" dirty="0">
                <a:ea typeface="ヒラギノ角ゴ Pro W3" charset="-128"/>
              </a:rPr>
              <a:t>Figure 25.5 </a:t>
            </a:r>
            <a:r>
              <a:rPr lang="en-US" altLang="en-US" dirty="0">
                <a:ea typeface="ヒラギノ角ゴ Pro W3" charset="-128"/>
              </a:rPr>
              <a:t>(a) The speed sensor switch will close as the magnet moves past it</a:t>
            </a:r>
            <a:endParaRPr lang="en-US" dirty="0"/>
          </a:p>
        </p:txBody>
      </p:sp>
      <p:pic>
        <p:nvPicPr>
          <p:cNvPr id="7170" name="Picture 2" descr="The figure illustrates the following:&#10;• A speed sensor with a coil of wire wrapped around a magnetic core. The sensor connects the voltmeter and is mounted next to a toothed ring or reluctor.&#10;• Figure on the left illustrates an idle reluctor with magnetic lines of flux at rest. No alternating voltage is pro-duced in the sensor.&#10;• Figure on the middle illustrates reluctor revolving and flux lines being pulled into core. An alternating voltage of 5 volts is produced in the sensor.&#10;• Figure on the right illustrates reluctor revolving and flux lines being pulled out from the core. An alternating voltage of minus 5 volts is produced in the sens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3773" y="2075628"/>
            <a:ext cx="8183754" cy="2420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779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3825"/>
            <a:ext cx="8200841" cy="2769989"/>
          </a:xfrm>
        </p:spPr>
        <p:txBody>
          <a:bodyPr wrap="square">
            <a:spAutoFit/>
          </a:bodyPr>
          <a:lstStyle/>
          <a:p>
            <a:r>
              <a:rPr lang="en-IN" altLang="en-US" dirty="0">
                <a:ea typeface="ヒラギノ角ゴ Pro W3" charset="-128"/>
              </a:rPr>
              <a:t>Figure 25.5 </a:t>
            </a:r>
            <a:r>
              <a:rPr lang="en-US" altLang="en-US" dirty="0">
                <a:ea typeface="ヒラギノ角ゴ Pro W3" charset="-128"/>
              </a:rPr>
              <a:t>(b) It will generate a sine wave signal, which is converted inside the </a:t>
            </a:r>
            <a:r>
              <a:rPr lang="en-US" altLang="en-US" spc="-400" dirty="0">
                <a:ea typeface="ヒラギノ角ゴ Pro W3" charset="-128"/>
              </a:rPr>
              <a:t>P C </a:t>
            </a:r>
            <a:r>
              <a:rPr lang="en-US" altLang="en-US" dirty="0">
                <a:ea typeface="ヒラギノ角ゴ Pro W3" charset="-128"/>
              </a:rPr>
              <a:t>M/</a:t>
            </a:r>
            <a:r>
              <a:rPr lang="en-US" altLang="en-US" spc="-400" dirty="0">
                <a:ea typeface="ヒラギノ角ゴ Pro W3" charset="-128"/>
              </a:rPr>
              <a:t>T C </a:t>
            </a:r>
            <a:r>
              <a:rPr lang="en-US" altLang="en-US" dirty="0">
                <a:ea typeface="ヒラギノ角ゴ Pro W3" charset="-128"/>
              </a:rPr>
              <a:t>M to a digital signal. The frequency of the signal is used to measure the speed</a:t>
            </a:r>
            <a:endParaRPr lang="en-US" dirty="0"/>
          </a:p>
        </p:txBody>
      </p:sp>
      <p:pic>
        <p:nvPicPr>
          <p:cNvPr id="8194" name="Picture 2" descr="A graph shows a sine wave signal illustrating an alternating voltage. The wave starts from plus five, curves down to mi-nus 5 volts, exhibits a steady wave form, and then rests at 0 vol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85011" y="3034983"/>
            <a:ext cx="3805729" cy="3291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931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8062"/>
            <a:ext cx="8200841" cy="2308324"/>
          </a:xfrm>
        </p:spPr>
        <p:txBody>
          <a:bodyPr wrap="square">
            <a:spAutoFit/>
          </a:bodyPr>
          <a:lstStyle/>
          <a:p>
            <a:r>
              <a:rPr lang="en-IN" altLang="en-US" sz="3000" dirty="0">
                <a:ea typeface="ヒラギノ角ゴ Pro W3" charset="-128"/>
              </a:rPr>
              <a:t>Figure 25.6 </a:t>
            </a:r>
            <a:r>
              <a:rPr lang="en-US" altLang="en-US" sz="3000" dirty="0">
                <a:ea typeface="ヒラギノ角ゴ Pro W3" charset="-128"/>
              </a:rPr>
              <a:t>The pressure switch manifold    (</a:t>
            </a:r>
            <a:r>
              <a:rPr lang="en-US" altLang="en-US" sz="3000" spc="-400" dirty="0">
                <a:ea typeface="ヒラギノ角ゴ Pro W3" charset="-128"/>
              </a:rPr>
              <a:t>P S </a:t>
            </a:r>
            <a:r>
              <a:rPr lang="en-US" altLang="en-US" sz="3000" dirty="0">
                <a:ea typeface="ヒラギノ角ゴ Pro W3" charset="-128"/>
              </a:rPr>
              <a:t>M) used in a </a:t>
            </a:r>
            <a:r>
              <a:rPr lang="en-US" altLang="en-US" sz="3000" spc="-400" dirty="0">
                <a:ea typeface="ヒラギノ角ゴ Pro W3" charset="-128"/>
              </a:rPr>
              <a:t>G </a:t>
            </a:r>
            <a:r>
              <a:rPr lang="en-US" altLang="en-US" sz="3000" dirty="0">
                <a:ea typeface="ヒラギノ角ゴ Pro W3" charset="-128"/>
              </a:rPr>
              <a:t>M 4L60-E consists of diaphragm switches with seals around each one that are bolted to the valve body over holes for each clutch circuit</a:t>
            </a:r>
            <a:endParaRPr lang="en-US" sz="3000" dirty="0"/>
          </a:p>
        </p:txBody>
      </p:sp>
      <p:pic>
        <p:nvPicPr>
          <p:cNvPr id="9218" name="Picture 2" descr="A photo of a technician holding a switch board with pressure switches on it and a valve body comprising of holes to clutch circui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0517" y="2659460"/>
            <a:ext cx="4858204" cy="365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505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370106"/>
            <a:ext cx="8218475" cy="830997"/>
          </a:xfrm>
        </p:spPr>
        <p:txBody>
          <a:bodyPr wrap="square">
            <a:spAutoFit/>
          </a:bodyPr>
          <a:lstStyle/>
          <a:p>
            <a:r>
              <a:rPr lang="en-IN" altLang="en-US" sz="1800" dirty="0">
                <a:ea typeface="ヒラギノ角ゴ Pro W3" charset="-128"/>
              </a:rPr>
              <a:t>Figure 25.7 </a:t>
            </a:r>
            <a:r>
              <a:rPr lang="en-US" altLang="en-US" sz="1800" dirty="0">
                <a:ea typeface="ヒラギノ角ゴ Pro W3" charset="-128"/>
              </a:rPr>
              <a:t>Some switches are electrically normally open (N.O.) and others are normally closed (N.C.) and are used to provide gear selection information to the </a:t>
            </a:r>
            <a:r>
              <a:rPr lang="en-US" altLang="en-US" sz="1800" spc="-150" dirty="0">
                <a:ea typeface="ヒラギノ角ゴ Pro W3" charset="-128"/>
              </a:rPr>
              <a:t>P C </a:t>
            </a:r>
            <a:r>
              <a:rPr lang="en-US" altLang="en-US" sz="1800" dirty="0">
                <a:ea typeface="ヒラギノ角ゴ Pro W3" charset="-128"/>
              </a:rPr>
              <a:t>M/</a:t>
            </a:r>
            <a:r>
              <a:rPr lang="en-US" altLang="en-US" sz="1800" spc="-150" dirty="0">
                <a:ea typeface="ヒラギノ角ゴ Pro W3" charset="-128"/>
              </a:rPr>
              <a:t>T C </a:t>
            </a:r>
            <a:r>
              <a:rPr lang="en-US" altLang="en-US" sz="1800" dirty="0">
                <a:ea typeface="ヒラギノ角ゴ Pro W3" charset="-128"/>
              </a:rPr>
              <a:t>M</a:t>
            </a:r>
            <a:endParaRPr lang="en-US" sz="1800" dirty="0"/>
          </a:p>
        </p:txBody>
      </p:sp>
      <p:pic>
        <p:nvPicPr>
          <p:cNvPr id="10242" name="Picture 2" descr="The figure on the top shows the following:&#10;The switch on the left represents normally open switch and has the following parts:&#10;• Fluid&#10;• Diaphragm&#10;• Contact&#10;• Contact element not touching the contact&#10;• Ground&#10;The switch on the right represents normally opened switch with a Contact element touching the contact and Fluid.&#10;The figure on the bottom with a circuit and binary logic illustrates the following:&#10;• The circuit shows two normally open switches connects E through L O and R E V. A Normally Closed switch with D2 terminal connects a Normally Closed and Normally Open switch in series with terminals D3 and D4 respectively which in turn connects D and C. A normally closed switch connects B through the terminal R E L.&#10;The table with a circuit binary logic illustrates the following:&#10;• A switch logic engine off table with columns labeled range indicator, fluid and circuit&#10;• The binary logic under the column labelled fluid with logic 0 indicates exhausted and 1 indicates pressurized.&#10;• The binary logic under the column labelled circuit with logic 0 indicates open and 1 indicates resistance&#10;• The contents under the column titled fluid shows the following:&#10;• Range Indicator-Park or neutral; R E V-0; D4-0; D3-0; D2-0; LO-0&#10;• Range Indicator-Reverse; R E V-1; D4-0; D3-0; D2-0; LO-0&#10;• Range Indicator-Overdrive; R E V-0; D4-1; D3-0; D2-0; LO-0&#10;• Range Indicator-manual third; R E V-0; D4-1; D3-1; D2-0; LO-0&#10;• Range Indicator-manual second; R E V-0; D4-1; D3-1; D2-1; LO-0&#10;• Range Indicator-manual first; R E V-0; D4-1; D3-1; D2-1; LO-1&#10;• The contents under the column titled circuit shows the following:&#10;• Range Indicator-Park or neutral; E-0; D-1; C-0&#10;• Range Indicator-Reverse; E-1; D-1; C-0&#10;• Range Indicator-Overdrive; E-0; D-1; C-1&#10;• Range Indicator-Manual third; E-0; D-0; C-1&#10;• Range Indicator-Manual second; E-0; D-0; C-0&#10;• Range Indicator-Manual first; E-1; D-0; C-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68998" y="1270226"/>
            <a:ext cx="4006003" cy="5054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210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8062"/>
            <a:ext cx="8200841" cy="2308324"/>
          </a:xfrm>
        </p:spPr>
        <p:txBody>
          <a:bodyPr wrap="square">
            <a:spAutoFit/>
          </a:bodyPr>
          <a:lstStyle/>
          <a:p>
            <a:r>
              <a:rPr lang="en-IN" altLang="en-US" sz="3000" dirty="0">
                <a:ea typeface="ヒラギノ角ゴ Pro W3" charset="-128"/>
              </a:rPr>
              <a:t>Figure 25.8 </a:t>
            </a:r>
            <a:r>
              <a:rPr lang="en-US" altLang="en-US" sz="3000" dirty="0">
                <a:ea typeface="ヒラギノ角ゴ Pro W3" charset="-128"/>
              </a:rPr>
              <a:t>(a) A transmission fluid temperature sensor can be checked by connecting an ohmmeter to the harness connector terminals. (b) The resistance should change as the temperature changes</a:t>
            </a:r>
            <a:endParaRPr lang="en-US" sz="3000" dirty="0"/>
          </a:p>
        </p:txBody>
      </p:sp>
      <p:pic>
        <p:nvPicPr>
          <p:cNvPr id="11266" name="Picture 2" descr="An illustration of an ohmmeter connected to the harness connector terminals of a temperature sens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1451" y="3066400"/>
            <a:ext cx="4025755" cy="24016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The table shows two columns labelled temperature and resistance. The temperature comprises of two columns, degree Celsius and Fahrenheit. The table shows the following data:&#10;• Temperature in Degree Celcius-140; Temperature in Fahrenheit-284; Resistance-0.6 K ohms&#10;• Temperature in Degree Celcius-120; Temperature in Fahrenheit-248; Resistance-1.1 K ohms&#10;• Temperature in Degree Celcius-100; Temperature in Fahrenheit-212; Resistance-2.1 K ohms&#10;• Temperature in Degree Celcius-80; Temperature in Fahrenheit-176; Resistance-3.8 K ohms&#10;• Temperature in Degree Celcius-50; Temperature in Fahrenheit-122; Resistance-10 K ohms&#10;• Temperature in Degree Celcius-30; Temperature in Fahrenheit-86; Resistance-27 K ohms&#10;• Temperature in Degree Celcius-10; Temperature in Fahrenheit-50; Resistance-69 K ohms&#10;• Temperature in Degree Celsius-minus 10; Temperature in Fahrenheit-14; Resistance-193 K ohms&#10;• Temperature in Degree Celsius-minus 30; Temperature in Fahrenheit-minus 22; Resistance-600 K ohm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30971" y="3051199"/>
            <a:ext cx="4017497" cy="280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05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16991"/>
            <a:ext cx="8200841" cy="1384995"/>
          </a:xfrm>
        </p:spPr>
        <p:txBody>
          <a:bodyPr wrap="square">
            <a:spAutoFit/>
          </a:bodyPr>
          <a:lstStyle/>
          <a:p>
            <a:r>
              <a:rPr lang="en-IN" altLang="en-US" sz="3000" dirty="0">
                <a:ea typeface="ヒラギノ角ゴ Pro W3" charset="-128"/>
              </a:rPr>
              <a:t>Figure 25.9 </a:t>
            </a:r>
            <a:r>
              <a:rPr lang="en-US" altLang="en-US" sz="3000" dirty="0">
                <a:ea typeface="ヒラギノ角ゴ Pro W3" charset="-128"/>
              </a:rPr>
              <a:t>The brake (stop light) switch is mounted at the brake pedal. It provides a brake-apply signal to the </a:t>
            </a:r>
            <a:r>
              <a:rPr lang="en-US" altLang="en-US" sz="3000" spc="-400" dirty="0">
                <a:ea typeface="ヒラギノ角ゴ Pro W3" charset="-128"/>
              </a:rPr>
              <a:t>T C </a:t>
            </a:r>
            <a:r>
              <a:rPr lang="en-US" altLang="en-US" sz="3000" dirty="0">
                <a:ea typeface="ヒラギノ角ゴ Pro W3" charset="-128"/>
              </a:rPr>
              <a:t>M</a:t>
            </a:r>
            <a:endParaRPr lang="en-US" sz="3000" dirty="0"/>
          </a:p>
        </p:txBody>
      </p:sp>
      <p:pic>
        <p:nvPicPr>
          <p:cNvPr id="12290" name="Picture 2" descr="An illustration of a brake switch with a brake light switch connector installed on the brake ped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39479" y="1738121"/>
            <a:ext cx="4465042" cy="4577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4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10741"/>
            <a:ext cx="8200841" cy="1846659"/>
          </a:xfrm>
        </p:spPr>
        <p:txBody>
          <a:bodyPr wrap="square">
            <a:spAutoFit/>
          </a:bodyPr>
          <a:lstStyle/>
          <a:p>
            <a:r>
              <a:rPr lang="en-IN" altLang="en-US" sz="3000" dirty="0">
                <a:ea typeface="ヒラギノ角ゴ Pro W3" charset="-128"/>
              </a:rPr>
              <a:t>Figure 25.10 </a:t>
            </a:r>
            <a:r>
              <a:rPr lang="en-US" altLang="en-US" sz="3000" dirty="0">
                <a:ea typeface="ヒラギノ角ゴ Pro W3" charset="-128"/>
              </a:rPr>
              <a:t>(a) The normally closed solenoid blocks fluid flow when it is off while opening the exhaust; and when it is on, it opens the valve</a:t>
            </a:r>
            <a:endParaRPr lang="en-US" sz="3000" dirty="0"/>
          </a:p>
        </p:txBody>
      </p:sp>
      <p:pic>
        <p:nvPicPr>
          <p:cNvPr id="13314" name="Picture 2" descr="The illustration shows the following:&#10;The figure on the top illustrates the fluid flow being blocked when a solenoid is off. The solenoid comprises of the fol-lowing components:&#10;• Line pressure&#10;• Spring&#10;• Coil&#10;• Plunger&#10;• Electrical connections&#10;• Exhaust&#10;• Control pressure.&#10;The figure on the bottom illustrates the opening of a control pressure valve when a solenoid is on. The solenoid com-prises of the following components&#10;• Line pressure&#10;• Control pressure valve open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9490" y="2158181"/>
            <a:ext cx="4731807" cy="4169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686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10741"/>
            <a:ext cx="8200841" cy="1846659"/>
          </a:xfrm>
        </p:spPr>
        <p:txBody>
          <a:bodyPr wrap="square">
            <a:spAutoFit/>
          </a:bodyPr>
          <a:lstStyle/>
          <a:p>
            <a:r>
              <a:rPr lang="en-IN" altLang="en-US" sz="3000" dirty="0">
                <a:ea typeface="ヒラギノ角ゴ Pro W3" charset="-128"/>
              </a:rPr>
              <a:t>Figure 25.10 </a:t>
            </a:r>
            <a:r>
              <a:rPr lang="en-US" altLang="en-US" sz="3000" dirty="0">
                <a:ea typeface="ヒラギノ角ゴ Pro W3" charset="-128"/>
              </a:rPr>
              <a:t>(b) The normally open solenoid allows fluid flow when it is off; and when it is on, it closes the valve while opening the exhaust</a:t>
            </a:r>
            <a:endParaRPr lang="en-US" sz="3000" dirty="0"/>
          </a:p>
        </p:txBody>
      </p:sp>
      <p:pic>
        <p:nvPicPr>
          <p:cNvPr id="14338" name="Picture 2" descr="The illustration shows the following:&#10;The figure on the top illustrates the fluid flow being allowed when the solenoid is off. The solenoid comprises of the following components:&#10;• Line pressure&#10;• Spring&#10;• Coil&#10;• Plunger&#10;• Electrical connections&#10;• Exhaust&#10;• Control pressure being opened&#10;The figure on the bottom illustrates the closing of a control pressure valve when the solenoid is on. The solenoid com-prises of the following components&#10;• Line pressure&#10;• Control pressure valve clos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3428" y="2133063"/>
            <a:ext cx="4232910" cy="4196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700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7338"/>
            <a:ext cx="8200841" cy="2215991"/>
          </a:xfrm>
        </p:spPr>
        <p:txBody>
          <a:bodyPr wrap="square">
            <a:spAutoFit/>
          </a:bodyPr>
          <a:lstStyle/>
          <a:p>
            <a:r>
              <a:rPr lang="en-IN" altLang="en-US" dirty="0">
                <a:ea typeface="ヒラギノ角ゴ Pro W3" charset="-128"/>
              </a:rPr>
              <a:t>Figure 25.11 </a:t>
            </a:r>
            <a:r>
              <a:rPr lang="en-US" altLang="en-US" dirty="0">
                <a:ea typeface="ヒラギノ角ゴ Pro W3" charset="-128"/>
              </a:rPr>
              <a:t>The signal from the </a:t>
            </a:r>
            <a:r>
              <a:rPr lang="en-US" altLang="en-US" spc="-400" dirty="0">
                <a:ea typeface="ヒラギノ角ゴ Pro W3" charset="-128"/>
              </a:rPr>
              <a:t>T C </a:t>
            </a:r>
            <a:r>
              <a:rPr lang="en-US" altLang="en-US" dirty="0">
                <a:ea typeface="ヒラギノ角ゴ Pro W3" charset="-128"/>
              </a:rPr>
              <a:t>M can cause the </a:t>
            </a:r>
            <a:r>
              <a:rPr lang="en-US" altLang="en-US" spc="-400" dirty="0">
                <a:ea typeface="ヒラギノ角ゴ Pro W3" charset="-128"/>
              </a:rPr>
              <a:t>E P </a:t>
            </a:r>
            <a:r>
              <a:rPr lang="en-US" altLang="en-US" dirty="0">
                <a:ea typeface="ヒラギノ角ゴ Pro W3" charset="-128"/>
              </a:rPr>
              <a:t>C solenoid to change the pressure regulator valve to adjust line pressure</a:t>
            </a:r>
            <a:endParaRPr lang="en-US" dirty="0"/>
          </a:p>
        </p:txBody>
      </p:sp>
      <p:pic>
        <p:nvPicPr>
          <p:cNvPr id="15362" name="Picture 2" descr="The illustration shows the following:&#10;• T C M&#10;• E P C solenoid and valve&#10;• Pressure regulator valve&#10;• Line&#10;• Exhaust&#10;T C M connects a E P C solenoid and valve causing the E P C solenoid to change the pressure regulator valve to adjust line pressu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1694" y="2460068"/>
            <a:ext cx="4692803" cy="385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892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323850"/>
            <a:ext cx="8200841" cy="2462213"/>
          </a:xfrm>
        </p:spPr>
        <p:txBody>
          <a:bodyPr wrap="square">
            <a:spAutoFit/>
          </a:bodyPr>
          <a:lstStyle/>
          <a:p>
            <a:r>
              <a:rPr lang="en-IN" altLang="en-US" sz="2000" dirty="0">
                <a:ea typeface="ヒラギノ角ゴ Pro W3" charset="-128"/>
              </a:rPr>
              <a:t>Figure 25.1 </a:t>
            </a:r>
            <a:r>
              <a:rPr lang="en-US" altLang="en-US" sz="2000" dirty="0">
                <a:ea typeface="ヒラギノ角ゴ Pro W3" charset="-128"/>
              </a:rPr>
              <a:t>(a) This control solenoid assembly contains four transmission fluid pressure (</a:t>
            </a:r>
            <a:r>
              <a:rPr lang="en-US" altLang="en-US" sz="2000" spc="-200" dirty="0">
                <a:ea typeface="ヒラギノ角ゴ Pro W3" charset="-128"/>
              </a:rPr>
              <a:t>T F </a:t>
            </a:r>
            <a:r>
              <a:rPr lang="en-US" altLang="en-US" sz="2000" dirty="0">
                <a:ea typeface="ヒラギノ角ゴ Pro W3" charset="-128"/>
              </a:rPr>
              <a:t>P) switches, a line pressure control (</a:t>
            </a:r>
            <a:r>
              <a:rPr lang="en-US" altLang="en-US" sz="2000" spc="-200" dirty="0">
                <a:ea typeface="ヒラギノ角ゴ Pro W3" charset="-128"/>
              </a:rPr>
              <a:t>P </a:t>
            </a:r>
            <a:r>
              <a:rPr lang="en-US" altLang="en-US" sz="2000" dirty="0">
                <a:ea typeface="ヒラギノ角ゴ Pro W3" charset="-128"/>
              </a:rPr>
              <a:t>C) solenoid, four pressure control (</a:t>
            </a:r>
            <a:r>
              <a:rPr lang="en-US" altLang="en-US" sz="2000" spc="-200" dirty="0">
                <a:ea typeface="ヒラギノ角ゴ Pro W3" charset="-128"/>
              </a:rPr>
              <a:t>P </a:t>
            </a:r>
            <a:r>
              <a:rPr lang="en-US" altLang="en-US" sz="2000" dirty="0">
                <a:ea typeface="ヒラギノ角ゴ Pro W3" charset="-128"/>
              </a:rPr>
              <a:t>C) solenoids, two shift solenoids (</a:t>
            </a:r>
            <a:r>
              <a:rPr lang="en-US" altLang="en-US" sz="2000" spc="-200" dirty="0">
                <a:ea typeface="ヒラギノ角ゴ Pro W3" charset="-128"/>
              </a:rPr>
              <a:t>S </a:t>
            </a:r>
            <a:r>
              <a:rPr lang="en-US" altLang="en-US" sz="2000" dirty="0">
                <a:ea typeface="ヒラギノ角ゴ Pro W3" charset="-128"/>
              </a:rPr>
              <a:t>S), a torque converter clutch (</a:t>
            </a:r>
            <a:r>
              <a:rPr lang="en-US" altLang="en-US" sz="2000" spc="-200" dirty="0">
                <a:ea typeface="ヒラギノ角ゴ Pro W3" charset="-128"/>
              </a:rPr>
              <a:t>T C </a:t>
            </a:r>
            <a:r>
              <a:rPr lang="en-US" altLang="en-US" sz="2000" dirty="0">
                <a:ea typeface="ヒラギノ角ゴ Pro W3" charset="-128"/>
              </a:rPr>
              <a:t>C) solenoid, a transmission fluid temperature (</a:t>
            </a:r>
            <a:r>
              <a:rPr lang="en-US" altLang="en-US" sz="2000" spc="-200" dirty="0">
                <a:ea typeface="ヒラギノ角ゴ Pro W3" charset="-128"/>
              </a:rPr>
              <a:t>T F </a:t>
            </a:r>
            <a:r>
              <a:rPr lang="en-US" altLang="en-US" sz="2000" dirty="0">
                <a:ea typeface="ヒラギノ角ゴ Pro W3" charset="-128"/>
              </a:rPr>
              <a:t>T) sensor, and the transmission control module (</a:t>
            </a:r>
            <a:r>
              <a:rPr lang="en-US" altLang="en-US" sz="2000" spc="-200" dirty="0">
                <a:ea typeface="ヒラギノ角ゴ Pro W3" charset="-128"/>
              </a:rPr>
              <a:t>T C </a:t>
            </a:r>
            <a:r>
              <a:rPr lang="en-US" altLang="en-US" sz="2000" dirty="0">
                <a:ea typeface="ヒラギノ角ゴ Pro W3" charset="-128"/>
              </a:rPr>
              <a:t>M). It also has a vehicle harness connector and connectors to the shift position switch and the input and output speed sensors</a:t>
            </a:r>
            <a:endParaRPr lang="en-US" sz="2000" dirty="0"/>
          </a:p>
        </p:txBody>
      </p:sp>
      <p:pic>
        <p:nvPicPr>
          <p:cNvPr id="1026" name="Picture 2" descr="The control solenoid assembly consists of the following parts:&#10;• Transmission fluid pressure switches&#10;• Transmission control module&#10;• Filter plate&#10;• pressure control solenoid&#10;• two shift solenoids labeled one and two&#10;• Line pressure control solenoid&#10;• transmission fluid temperature&#10;• Torque converter clutch solenoi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96033" y="2936023"/>
            <a:ext cx="6169152" cy="338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8411"/>
            <a:ext cx="8200841" cy="1661993"/>
          </a:xfrm>
        </p:spPr>
        <p:txBody>
          <a:bodyPr wrap="square">
            <a:spAutoFit/>
          </a:bodyPr>
          <a:lstStyle/>
          <a:p>
            <a:r>
              <a:rPr lang="en-IN" altLang="en-US" dirty="0">
                <a:ea typeface="ヒラギノ角ゴ Pro W3" charset="-128"/>
              </a:rPr>
              <a:t>Figure 25.12 </a:t>
            </a:r>
            <a:r>
              <a:rPr lang="en-US" altLang="en-US" dirty="0">
                <a:ea typeface="ヒラギノ角ゴ Pro W3" charset="-128"/>
              </a:rPr>
              <a:t>Line pressure increases as the duty cycle of the </a:t>
            </a:r>
            <a:r>
              <a:rPr lang="en-US" altLang="en-US" spc="-400" dirty="0">
                <a:ea typeface="ヒラギノ角ゴ Pro W3" charset="-128"/>
              </a:rPr>
              <a:t>E P </a:t>
            </a:r>
            <a:r>
              <a:rPr lang="en-US" altLang="en-US" dirty="0">
                <a:ea typeface="ヒラギノ角ゴ Pro W3" charset="-128"/>
              </a:rPr>
              <a:t>C solenoid decreases</a:t>
            </a:r>
            <a:endParaRPr lang="en-US" dirty="0"/>
          </a:p>
        </p:txBody>
      </p:sp>
      <p:pic>
        <p:nvPicPr>
          <p:cNvPr id="16386" name="Picture 2" descr="A graph illustrates duty cycle in percentage from 0 to 100 on the x axis and hydraulic pressure PSI from 0 to 325 on the y axis. As the duty cycle of the E P C solenoid decreases, the Line pressure increas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80968" y="1967935"/>
            <a:ext cx="5582064" cy="433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894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37589"/>
            <a:ext cx="3875075" cy="3600986"/>
          </a:xfrm>
        </p:spPr>
        <p:txBody>
          <a:bodyPr wrap="square">
            <a:spAutoFit/>
          </a:bodyPr>
          <a:lstStyle/>
          <a:p>
            <a:r>
              <a:rPr lang="en-IN" altLang="en-US" sz="2600" dirty="0">
                <a:ea typeface="ヒラギノ角ゴ Pro W3" charset="-128"/>
              </a:rPr>
              <a:t>Figure 25.13 </a:t>
            </a:r>
            <a:r>
              <a:rPr lang="en-US" altLang="en-US" sz="2600" dirty="0">
                <a:ea typeface="ヒラギノ角ゴ Pro W3" charset="-128"/>
              </a:rPr>
              <a:t>Top image shows that the </a:t>
            </a:r>
            <a:r>
              <a:rPr lang="en-US" altLang="en-US" sz="2600" spc="-300" dirty="0">
                <a:ea typeface="ヒラギノ角ゴ Pro W3" charset="-128"/>
              </a:rPr>
              <a:t>T C </a:t>
            </a:r>
            <a:r>
              <a:rPr lang="en-US" altLang="en-US" sz="2600" dirty="0">
                <a:ea typeface="ヒラギノ角ゴ Pro W3" charset="-128"/>
              </a:rPr>
              <a:t>M completes the ground side (B−) of the shift solenoids whereas the lower figure shows that the </a:t>
            </a:r>
            <a:r>
              <a:rPr lang="en-US" altLang="en-US" sz="2600" spc="-300" dirty="0">
                <a:ea typeface="ヒラギノ角ゴ Pro W3" charset="-128"/>
              </a:rPr>
              <a:t>T C </a:t>
            </a:r>
            <a:r>
              <a:rPr lang="en-US" altLang="en-US" sz="2600" dirty="0">
                <a:ea typeface="ヒラギノ角ゴ Pro W3" charset="-128"/>
              </a:rPr>
              <a:t>M completes the power side (B+) side of the shift solenoids</a:t>
            </a:r>
            <a:endParaRPr lang="en-US" sz="2600" dirty="0"/>
          </a:p>
        </p:txBody>
      </p:sp>
      <p:pic>
        <p:nvPicPr>
          <p:cNvPr id="17410" name="Picture 2" descr="The figure on the top shows the following:&#10;• Fuse&#10;• Transmission Control Module&#10;• Power relay&#10;• Shift solenoids&#10;• Ground switch inside the Transmission Control Module&#10;The B positive fuse, T C M and power relay connects the shift solenoids in series, which in turn connects the ground side B negative switch inside the T C M. The Transmission Control Module completes the ground side B negative of the shift solenoids.&#10;The figure at the bottom shows the following:&#10;• Fuse&#10;• Transmission Control Module&#10;• Power relay&#10;• Shift solenoids&#10;• A switch on the power side connecting shift solenoids&#10;&#10;The B positive fuse, T C M and power relay connects the shift solenoids in series, which in turn connects the power side B negative. T C M completes the power side (B+) side of the shift solenoid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7938" y="381000"/>
            <a:ext cx="4089812" cy="556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614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1811"/>
            <a:ext cx="8200841" cy="2769989"/>
          </a:xfrm>
        </p:spPr>
        <p:txBody>
          <a:bodyPr wrap="square">
            <a:spAutoFit/>
          </a:bodyPr>
          <a:lstStyle/>
          <a:p>
            <a:r>
              <a:rPr lang="en-IN" altLang="en-US" sz="3000" dirty="0">
                <a:ea typeface="ヒラギノ角ゴ Pro W3" charset="-128"/>
              </a:rPr>
              <a:t>Figure 25.14 </a:t>
            </a:r>
            <a:r>
              <a:rPr lang="en-US" altLang="en-US" sz="3000" dirty="0">
                <a:ea typeface="ヒラギノ角ゴ Pro W3" charset="-128"/>
              </a:rPr>
              <a:t>When the transmission control module (</a:t>
            </a:r>
            <a:r>
              <a:rPr lang="en-US" altLang="en-US" sz="3000" spc="-400" dirty="0">
                <a:ea typeface="ヒラギノ角ゴ Pro W3" charset="-128"/>
              </a:rPr>
              <a:t>T C </a:t>
            </a:r>
            <a:r>
              <a:rPr lang="en-US" altLang="en-US" sz="3000" dirty="0">
                <a:ea typeface="ヒラギノ角ゴ Pro W3" charset="-128"/>
              </a:rPr>
              <a:t>M) is ready to begin an upshift, it signals the powertrain control module (</a:t>
            </a:r>
            <a:r>
              <a:rPr lang="en-US" altLang="en-US" sz="3000" spc="-400" dirty="0">
                <a:ea typeface="ヒラギノ角ゴ Pro W3" charset="-128"/>
              </a:rPr>
              <a:t>P C </a:t>
            </a:r>
            <a:r>
              <a:rPr lang="en-US" altLang="en-US" sz="3000" dirty="0">
                <a:ea typeface="ヒラギノ角ゴ Pro W3" charset="-128"/>
              </a:rPr>
              <a:t>M) to reduce engine torque. This produces a smoother shift with less wear in the transmission</a:t>
            </a:r>
            <a:endParaRPr lang="en-US" sz="3000" dirty="0"/>
          </a:p>
        </p:txBody>
      </p:sp>
      <p:pic>
        <p:nvPicPr>
          <p:cNvPr id="18434" name="Picture 2" descr="The illustration shows the following:&#10;• Power control module and Torque control module of a transmission module.&#10;• Transmission control module signals the powertrain control module to reduce engine torque. The T C M in turn completes the shift and provides shift instruction to the transmission modu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7442" y="3073239"/>
            <a:ext cx="5807529" cy="323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944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56877"/>
            <a:ext cx="8200841" cy="2000548"/>
          </a:xfrm>
        </p:spPr>
        <p:txBody>
          <a:bodyPr wrap="square">
            <a:spAutoFit/>
          </a:bodyPr>
          <a:lstStyle/>
          <a:p>
            <a:r>
              <a:rPr lang="en-IN" altLang="en-US" sz="2600" dirty="0">
                <a:ea typeface="ヒラギノ角ゴ Pro W3" charset="-128"/>
              </a:rPr>
              <a:t>Figure 25.15 </a:t>
            </a:r>
            <a:r>
              <a:rPr lang="en-US" altLang="en-US" sz="2600" dirty="0">
                <a:ea typeface="ヒラギノ角ゴ Pro W3" charset="-128"/>
              </a:rPr>
              <a:t>Using data from the various sensors, the </a:t>
            </a:r>
            <a:r>
              <a:rPr lang="en-US" altLang="en-US" sz="2600" spc="-300" dirty="0">
                <a:ea typeface="ヒラギノ角ゴ Pro W3" charset="-128"/>
              </a:rPr>
              <a:t>T C </a:t>
            </a:r>
            <a:r>
              <a:rPr lang="en-US" altLang="en-US" sz="2600" dirty="0">
                <a:ea typeface="ヒラギノ角ゴ Pro W3" charset="-128"/>
              </a:rPr>
              <a:t>M can apply or release the clutches. During an upshift, solenoid 1 can control how fast clutch 1 releases as solenoid 2 controls how fast clutch 2 applies to keep the shift time at the proper speed</a:t>
            </a:r>
            <a:endParaRPr lang="en-US" sz="2600" dirty="0"/>
          </a:p>
        </p:txBody>
      </p:sp>
      <p:pic>
        <p:nvPicPr>
          <p:cNvPr id="19458" name="Picture 2" descr="The figure illustrates the following:&#10;• The transmission control module with I S S, O S S, pressure switches and E C M.&#10;• Solenoids&#10;• Control valve&#10;• Clutch 1 and 2&#10;The power control module connects the clutch 1 of the control valve using solenoid one on the left and connects the clutch 2 of the of the control valve using solenoid two on the right. The transmission control module commands the shift solenoids to operate and control the timing of the shif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2611" y="2383083"/>
            <a:ext cx="4847667" cy="393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393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47650"/>
            <a:ext cx="8200841" cy="861774"/>
          </a:xfrm>
        </p:spPr>
        <p:txBody>
          <a:bodyPr wrap="square">
            <a:spAutoFit/>
          </a:bodyPr>
          <a:lstStyle/>
          <a:p>
            <a:r>
              <a:rPr lang="en-IN" altLang="en-US" sz="2800" dirty="0">
                <a:ea typeface="ヒラギノ角ゴ Pro W3" charset="-128"/>
              </a:rPr>
              <a:t>Figure 25.16 </a:t>
            </a:r>
            <a:r>
              <a:rPr lang="en-US" altLang="en-US" sz="2800" dirty="0">
                <a:ea typeface="ヒラギノ角ゴ Pro W3" charset="-128"/>
              </a:rPr>
              <a:t>A diagram showing the relationship between the electronic and hydraulic controls</a:t>
            </a:r>
            <a:endParaRPr lang="en-US" sz="2800" dirty="0"/>
          </a:p>
        </p:txBody>
      </p:sp>
      <p:pic>
        <p:nvPicPr>
          <p:cNvPr id="20482" name="Picture 2" descr="The illustration shows the following:&#10;• T C M comprising of I S S, O S S,  T R S, Fluid temperature, line pressure, E C T, Engine temperature and throttle posi-tioning connects a line pressure solenoid, a 1-2-3-4 shift solenoid, a 2-3 shift solenoid and a T C C solenoid con-trol. This in turn connects a first clutch and a second clutch through the 2-3 shift valve and third and fourth clutch through the 3-4 shift valve. All the clutches along with forward band and reverse band connects manual valve.&#10;• A TCC Lock up on switch and a T C C Lock up off switch connects valve body through a T C C control valv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1370" y="1239448"/>
            <a:ext cx="6481260" cy="506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69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1500" dirty="0"/>
              <a:t>Animation: Electronic/Hydraulic Shift Control</a:t>
            </a:r>
            <a:br>
              <a:rPr lang="en-US" sz="760" dirty="0"/>
            </a:br>
            <a:r>
              <a:rPr lang="en-US" sz="900" dirty="0">
                <a:solidFill>
                  <a:prstClr val="white"/>
                </a:solidFill>
              </a:rPr>
              <a:t>(</a:t>
            </a:r>
            <a:r>
              <a:rPr lang="en-US" sz="900" dirty="0"/>
              <a:t>(Animation will automatically start in a few seconds)</a:t>
            </a:r>
            <a:r>
              <a:rPr lang="en-US" sz="900" dirty="0">
                <a:solidFill>
                  <a:prstClr val="white"/>
                </a:solidFill>
              </a:rPr>
              <a:t>he </a:t>
            </a:r>
            <a:r>
              <a:rPr lang="en-US" sz="760" dirty="0">
                <a:solidFill>
                  <a:prstClr val="white"/>
                </a:solidFill>
              </a:rPr>
              <a:t>animation will automatically start in a few seconds)</a:t>
            </a:r>
            <a:endParaRPr lang="en-US" sz="760" dirty="0"/>
          </a:p>
        </p:txBody>
      </p:sp>
      <p:pic>
        <p:nvPicPr>
          <p:cNvPr id="6" name="Elec_Hyd_Shift_Contrl">
            <a:hlinkClick r:id="" action="ppaction://media"/>
            <a:extLst>
              <a:ext uri="{FF2B5EF4-FFF2-40B4-BE49-F238E27FC236}">
                <a16:creationId xmlns:a16="http://schemas.microsoft.com/office/drawing/2014/main" id="{A0F85B25-FBA2-4EA3-A900-D800BCABB9C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8351"/>
            <a:ext cx="8200841" cy="1661993"/>
          </a:xfrm>
        </p:spPr>
        <p:txBody>
          <a:bodyPr wrap="square">
            <a:spAutoFit/>
          </a:bodyPr>
          <a:lstStyle/>
          <a:p>
            <a:r>
              <a:rPr lang="en-IN" altLang="en-US" dirty="0">
                <a:ea typeface="ヒラギノ角ゴ Pro W3" charset="-128"/>
              </a:rPr>
              <a:t>Figure 25.17 </a:t>
            </a:r>
            <a:r>
              <a:rPr lang="en-US" altLang="en-US" dirty="0">
                <a:ea typeface="ヒラギノ角ゴ Pro W3" charset="-128"/>
              </a:rPr>
              <a:t>A scan tool display showing the adaptive (</a:t>
            </a:r>
            <a:r>
              <a:rPr lang="en-US" altLang="en-US" spc="-400" dirty="0">
                <a:ea typeface="ヒラギノ角ゴ Pro W3" charset="-128"/>
              </a:rPr>
              <a:t>T A </a:t>
            </a:r>
            <a:r>
              <a:rPr lang="en-US" altLang="en-US" dirty="0">
                <a:ea typeface="ヒラギノ角ゴ Pro W3" charset="-128"/>
              </a:rPr>
              <a:t>P) pressure changes at various throttle positions</a:t>
            </a:r>
            <a:endParaRPr lang="en-US" dirty="0"/>
          </a:p>
        </p:txBody>
      </p:sp>
      <p:pic>
        <p:nvPicPr>
          <p:cNvPr id="21506" name="Picture 2" descr="A photo of a scan tool showing the adaptive pressure changes at various throttle positions labelled as 1-2 T A P and 2-3 T A 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2611" y="2006322"/>
            <a:ext cx="8150841" cy="423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81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4063"/>
            <a:ext cx="8200841" cy="3323987"/>
          </a:xfrm>
        </p:spPr>
        <p:txBody>
          <a:bodyPr wrap="square">
            <a:spAutoFit/>
          </a:bodyPr>
          <a:lstStyle/>
          <a:p>
            <a:r>
              <a:rPr lang="en-IN" altLang="en-US" dirty="0">
                <a:ea typeface="ヒラギノ角ゴ Pro W3" charset="-128"/>
              </a:rPr>
              <a:t>Figure 25.18 </a:t>
            </a:r>
            <a:r>
              <a:rPr lang="en-US" altLang="en-US" dirty="0">
                <a:ea typeface="ヒラギノ角ゴ Pro W3" charset="-128"/>
              </a:rPr>
              <a:t>The fuzzy logic part of the </a:t>
            </a:r>
            <a:r>
              <a:rPr lang="en-US" altLang="en-US" spc="-400" dirty="0">
                <a:ea typeface="ヒラギノ角ゴ Pro W3" charset="-128"/>
              </a:rPr>
              <a:t>T M </a:t>
            </a:r>
            <a:r>
              <a:rPr lang="en-US" altLang="en-US" dirty="0">
                <a:ea typeface="ヒラギノ角ゴ Pro W3" charset="-128"/>
              </a:rPr>
              <a:t>C receives input signals, compares what the driver is doing with the throttle and what the vehicle is doing with normal operation, and adapts shift timing</a:t>
            </a:r>
            <a:endParaRPr lang="en-US" dirty="0"/>
          </a:p>
        </p:txBody>
      </p:sp>
      <p:pic>
        <p:nvPicPr>
          <p:cNvPr id="22530" name="Picture 2" descr="The illustration shows the following:&#10;Eight input signals on the left and an output signal on the right with the fuzzy logic at the center. The indicators on the left shows the activities performed by the driver and the indicators on the right shows the action performed by the vehicle&#10;The indicators on the left comprises of the following:&#10;• Throttle opening&#10;• Throttle activity&#10;• Average throttle&#10;• Transmission output speed&#10;• Engine torque&#10;• Lateral acceleration&#10;• Tire traction&#10;• Shift pattern selection&#10;&#10;The fuzzy logic at the center shows the Interference for vehicle load detection and shift control signal.The indicator on the right comprises of the a shift contr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1379" y="3549806"/>
            <a:ext cx="6616481" cy="276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4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143000" y="1731764"/>
            <a:ext cx="6172200" cy="3394472"/>
          </a:xfrm>
        </p:spPr>
        <p:txBody>
          <a:bodyPr/>
          <a:lstStyle/>
          <a:p>
            <a:pPr fontAlgn="base"/>
            <a:r>
              <a:rPr lang="en-US" dirty="0">
                <a:hlinkClick r:id="rId2"/>
              </a:rPr>
              <a:t>Hyundai 8 speed automatic (time 3:03)</a:t>
            </a:r>
            <a:endParaRPr lang="en-US" dirty="0"/>
          </a:p>
          <a:p>
            <a:pPr fontAlgn="base"/>
            <a:r>
              <a:rPr lang="en-US" dirty="0">
                <a:hlinkClick r:id="rId3"/>
              </a:rPr>
              <a:t>Pressure feedback switches (time 1:36)</a:t>
            </a:r>
            <a:endParaRPr lang="en-US" dirty="0"/>
          </a:p>
          <a:p>
            <a:pPr fontAlgn="base"/>
            <a:r>
              <a:rPr lang="en-US" dirty="0">
                <a:hlinkClick r:id="rId4"/>
              </a:rPr>
              <a:t>Shift solenoid circuit diagnosis (time 1:08)</a:t>
            </a:r>
            <a:endParaRPr lang="en-US" dirty="0"/>
          </a:p>
          <a:p>
            <a:pPr fontAlgn="base"/>
            <a:r>
              <a:rPr lang="en-US" dirty="0">
                <a:hlinkClick r:id="rId5"/>
              </a:rPr>
              <a:t>Pressure control solenoid circuit (time 1:21)</a:t>
            </a:r>
            <a:endParaRPr lang="en-US" dirty="0"/>
          </a:p>
          <a:p>
            <a:pPr fontAlgn="base"/>
            <a:r>
              <a:rPr lang="en-US" dirty="0">
                <a:hlinkClick r:id="rId6"/>
              </a:rPr>
              <a:t>Shift solenoid (time 3:46)</a:t>
            </a:r>
            <a:endParaRPr lang="en-US" dirty="0"/>
          </a:p>
          <a:p>
            <a:pPr fontAlgn="base"/>
            <a:r>
              <a:rPr lang="en-US" dirty="0">
                <a:hlinkClick r:id="rId7"/>
              </a:rPr>
              <a:t>Transmission range switch (time 2:47)</a:t>
            </a:r>
            <a:endParaRPr lang="en-US" dirty="0"/>
          </a:p>
        </p:txBody>
      </p:sp>
    </p:spTree>
    <p:extLst>
      <p:ext uri="{BB962C8B-B14F-4D97-AF65-F5344CB8AC3E}">
        <p14:creationId xmlns:p14="http://schemas.microsoft.com/office/powerpoint/2010/main" val="64570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67581"/>
          </a:xfrm>
        </p:spPr>
        <p:txBody>
          <a:bodyPr lIns="0" tIns="0" rIns="0" bIns="0">
            <a:sp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775972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Electronic Controlled Shifts</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smpl_elec_trans">
            <a:hlinkClick r:id="" action="ppaction://media"/>
            <a:extLst>
              <a:ext uri="{FF2B5EF4-FFF2-40B4-BE49-F238E27FC236}">
                <a16:creationId xmlns:a16="http://schemas.microsoft.com/office/drawing/2014/main" id="{594B42E9-F837-409D-8BB0-AC887C4950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65058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Electronic Clutch Control</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clutch_apply_elec_cntrl">
            <a:hlinkClick r:id="" action="ppaction://media"/>
            <a:extLst>
              <a:ext uri="{FF2B5EF4-FFF2-40B4-BE49-F238E27FC236}">
                <a16:creationId xmlns:a16="http://schemas.microsoft.com/office/drawing/2014/main" id="{EFE46CA2-25C4-4AD0-8B8D-802346DF269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18848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4542"/>
            <a:ext cx="8200841" cy="1107996"/>
          </a:xfrm>
        </p:spPr>
        <p:txBody>
          <a:bodyPr wrap="square">
            <a:spAutoFit/>
          </a:bodyPr>
          <a:lstStyle/>
          <a:p>
            <a:r>
              <a:rPr lang="en-IN" altLang="en-US" dirty="0">
                <a:ea typeface="ヒラギノ角ゴ Pro W3" charset="-128"/>
              </a:rPr>
              <a:t>Figure 25.1 </a:t>
            </a:r>
            <a:r>
              <a:rPr lang="en-US" altLang="en-US" dirty="0">
                <a:ea typeface="ヒラギノ角ゴ Pro W3" charset="-128"/>
              </a:rPr>
              <a:t>(b) A simplified view is also shown</a:t>
            </a:r>
            <a:endParaRPr lang="en-US" dirty="0"/>
          </a:p>
        </p:txBody>
      </p:sp>
      <p:pic>
        <p:nvPicPr>
          <p:cNvPr id="2050" name="Picture 2" descr="A figure shows a simplified view of a control solenoid assembl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28317" y="1295161"/>
            <a:ext cx="5324779" cy="50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66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1815"/>
            <a:ext cx="8200841" cy="3016210"/>
          </a:xfrm>
        </p:spPr>
        <p:txBody>
          <a:bodyPr wrap="square">
            <a:spAutoFit/>
          </a:bodyPr>
          <a:lstStyle/>
          <a:p>
            <a:r>
              <a:rPr lang="en-IN" altLang="en-US" sz="2800" dirty="0">
                <a:ea typeface="ヒラギノ角ゴ Pro W3" charset="-128"/>
              </a:rPr>
              <a:t>Figure 25.2 </a:t>
            </a:r>
            <a:r>
              <a:rPr lang="en-US" altLang="en-US" sz="2800" dirty="0">
                <a:ea typeface="ヒラギノ角ゴ Pro W3" charset="-128"/>
              </a:rPr>
              <a:t>The transmission range switch is usually located on the case where the shifter cable attaches to the manual valve lever. The switch also includes the switch for the backup lights and the park/neutral switch, which is used to prevent the start being engaged unless the shifter is in park or neutral</a:t>
            </a:r>
            <a:endParaRPr lang="en-US" sz="2800" dirty="0"/>
          </a:p>
        </p:txBody>
      </p:sp>
      <p:pic>
        <p:nvPicPr>
          <p:cNvPr id="3074" name="Picture 2" descr="A photo shows a transmission range switch located on the case and a shifter cable attached to a manual valve lev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1493" y="3374605"/>
            <a:ext cx="3864230" cy="291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377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45692"/>
            <a:ext cx="8200841" cy="1292662"/>
          </a:xfrm>
        </p:spPr>
        <p:txBody>
          <a:bodyPr wrap="square">
            <a:spAutoFit/>
          </a:bodyPr>
          <a:lstStyle/>
          <a:p>
            <a:r>
              <a:rPr lang="en-IN" altLang="en-US" sz="2800" dirty="0">
                <a:ea typeface="ヒラギノ角ゴ Pro W3" charset="-128"/>
              </a:rPr>
              <a:t>Figure 25.3 </a:t>
            </a:r>
            <a:r>
              <a:rPr lang="en-US" altLang="en-US" sz="2800" dirty="0">
                <a:ea typeface="ヒラギノ角ゴ Pro W3" charset="-128"/>
              </a:rPr>
              <a:t>Moving the shift lever to the M (manual) position (a) activates the up/down, +/− switches that will cause an upshift or downshift</a:t>
            </a:r>
            <a:endParaRPr lang="en-US" sz="2800" dirty="0"/>
          </a:p>
        </p:txBody>
      </p:sp>
      <p:pic>
        <p:nvPicPr>
          <p:cNvPr id="4098" name="Picture 2" descr="An illustration of a switch board with a manual button being pressed to cause an upshift or downshift of 6 gears from 1 to 6 in sequence and other buttons for park, reverse, neutral, and driv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38" y="1663746"/>
            <a:ext cx="2664289" cy="465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408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47650"/>
            <a:ext cx="8200841" cy="1292662"/>
          </a:xfrm>
        </p:spPr>
        <p:txBody>
          <a:bodyPr wrap="square">
            <a:spAutoFit/>
          </a:bodyPr>
          <a:lstStyle/>
          <a:p>
            <a:r>
              <a:rPr lang="en-IN" altLang="en-US" sz="2800" dirty="0">
                <a:ea typeface="ヒラギノ角ゴ Pro W3" charset="-128"/>
              </a:rPr>
              <a:t>Figure 25.3 </a:t>
            </a:r>
            <a:r>
              <a:rPr lang="en-US" altLang="en-US" sz="2800" dirty="0">
                <a:ea typeface="ヒラギノ角ゴ Pro W3" charset="-128"/>
              </a:rPr>
              <a:t>Moving the shift lever to the M (manual) position (b) The schematic of a typical circuit involving the transmission shift lever</a:t>
            </a:r>
            <a:endParaRPr lang="en-US" sz="2800" dirty="0"/>
          </a:p>
        </p:txBody>
      </p:sp>
      <p:pic>
        <p:nvPicPr>
          <p:cNvPr id="5122" name="Picture 2" descr="• The schema shows Body Control Module comprising of start or run fuse and manual up or down enabled signal&#10;• Transmission shift lever comprises of manual up and down switches and shift control&#10;• Transmission control module&#10;&#10;Start fuse of 2 amps connects manual up and down switches inside transmission shift lever in series which in turn connects the remote shift signal. The manual up and down enable signal connects shift control switch which in turn connects the grou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4551" y="1645095"/>
            <a:ext cx="6148236" cy="46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156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4077"/>
            <a:ext cx="8200841" cy="2585323"/>
          </a:xfrm>
        </p:spPr>
        <p:txBody>
          <a:bodyPr wrap="square">
            <a:spAutoFit/>
          </a:bodyPr>
          <a:lstStyle/>
          <a:p>
            <a:r>
              <a:rPr lang="en-IN" altLang="en-US" sz="2800" dirty="0">
                <a:ea typeface="ヒラギノ角ゴ Pro W3" charset="-128"/>
              </a:rPr>
              <a:t>Figure 25.4 </a:t>
            </a:r>
            <a:r>
              <a:rPr lang="en-US" altLang="en-US" sz="2800" dirty="0">
                <a:ea typeface="ヒラギノ角ゴ Pro W3" charset="-128"/>
              </a:rPr>
              <a:t>Speed sensors are used by the powertrain control module (</a:t>
            </a:r>
            <a:r>
              <a:rPr lang="en-US" altLang="en-US" sz="2800" spc="-350" dirty="0">
                <a:ea typeface="ヒラギノ角ゴ Pro W3" charset="-128"/>
              </a:rPr>
              <a:t>P C </a:t>
            </a:r>
            <a:r>
              <a:rPr lang="en-US" altLang="en-US" sz="2800" dirty="0">
                <a:ea typeface="ヒラギノ角ゴ Pro W3" charset="-128"/>
              </a:rPr>
              <a:t>M) or the transmission control module (</a:t>
            </a:r>
            <a:r>
              <a:rPr lang="en-US" altLang="en-US" sz="2800" spc="-350" dirty="0">
                <a:ea typeface="ヒラギノ角ゴ Pro W3" charset="-128"/>
              </a:rPr>
              <a:t>T C </a:t>
            </a:r>
            <a:r>
              <a:rPr lang="en-US" altLang="en-US" sz="2800" dirty="0">
                <a:ea typeface="ヒラギノ角ゴ Pro W3" charset="-128"/>
              </a:rPr>
              <a:t>M) to control shifts and detect faults such as slippage when the two speeds do not match the predetermined ratio for each gear commanded</a:t>
            </a:r>
            <a:endParaRPr lang="en-US" sz="2800" dirty="0"/>
          </a:p>
        </p:txBody>
      </p:sp>
      <p:pic>
        <p:nvPicPr>
          <p:cNvPr id="6146" name="Picture 2" descr="The sensors are as follows:&#10;• Transmission range sensor&#10;• Solenoid connector&#10;• Input shaft speed sensor&#10;• Output shaft speed sens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0073" y="2947810"/>
            <a:ext cx="5152743" cy="3367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905700"/>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23436</TotalTime>
  <Words>993</Words>
  <Application>Microsoft Office PowerPoint</Application>
  <PresentationFormat>On-screen Show (4:3)</PresentationFormat>
  <Paragraphs>62</Paragraphs>
  <Slides>29</Slides>
  <Notes>24</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Arial(Body)</vt:lpstr>
      <vt:lpstr>Noto Sans Symbols</vt:lpstr>
      <vt:lpstr>Times New Roman</vt:lpstr>
      <vt:lpstr>Verdana</vt:lpstr>
      <vt:lpstr>Wingdings</vt:lpstr>
      <vt:lpstr>508 Lecture</vt:lpstr>
      <vt:lpstr>Advanced Engine Performance Diagnosis</vt:lpstr>
      <vt:lpstr>Figure 25.1 (a) This control solenoid assembly contains four transmission fluid pressure (T F P) switches, a line pressure control (P C) solenoid, four pressure control (P C) solenoids, two shift solenoids (S S), a torque converter clutch (T C C) solenoid, a transmission fluid temperature (T F T) sensor, and the transmission control module (T C M). It also has a vehicle harness connector and connectors to the shift position switch and the input and output speed sensors</vt:lpstr>
      <vt:lpstr>Animation: Electronic Controlled Shifts ((Animation will automatically start in a few seconds)he animation will automatically start in a few seconds)</vt:lpstr>
      <vt:lpstr>Animation: Electronic Clutch Control ((Animation will automatically start in a few seconds)he animation will automatically start in a few seconds)</vt:lpstr>
      <vt:lpstr>Figure 25.1 (b) A simplified view is also shown</vt:lpstr>
      <vt:lpstr>Figure 25.2 The transmission range switch is usually located on the case where the shifter cable attaches to the manual valve lever. The switch also includes the switch for the backup lights and the park/neutral switch, which is used to prevent the start being engaged unless the shifter is in park or neutral</vt:lpstr>
      <vt:lpstr>Figure 25.3 Moving the shift lever to the M (manual) position (a) activates the up/down, +/− switches that will cause an upshift or downshift</vt:lpstr>
      <vt:lpstr>Figure 25.3 Moving the shift lever to the M (manual) position (b) The schematic of a typical circuit involving the transmission shift lever</vt:lpstr>
      <vt:lpstr>Figure 25.4 Speed sensors are used by the powertrain control module (P C M) or the transmission control module (T C M) to control shifts and detect faults such as slippage when the two speeds do not match the predetermined ratio for each gear commanded</vt:lpstr>
      <vt:lpstr>Animation: Electronic Transmission Control ((Animation will automatically start in a few seconds)he animation will automatically start in a few seconds)</vt:lpstr>
      <vt:lpstr>Figure 25.5 (a) The speed sensor switch will close as the magnet moves past it</vt:lpstr>
      <vt:lpstr>Figure 25.5 (b) It will generate a sine wave signal, which is converted inside the P C M/T C M to a digital signal. The frequency of the signal is used to measure the speed</vt:lpstr>
      <vt:lpstr>Figure 25.6 The pressure switch manifold    (P S M) used in a G M 4L60-E consists of diaphragm switches with seals around each one that are bolted to the valve body over holes for each clutch circuit</vt:lpstr>
      <vt:lpstr>Figure 25.7 Some switches are electrically normally open (N.O.) and others are normally closed (N.C.) and are used to provide gear selection information to the P C M/T C M</vt:lpstr>
      <vt:lpstr>Figure 25.8 (a) A transmission fluid temperature sensor can be checked by connecting an ohmmeter to the harness connector terminals. (b) The resistance should change as the temperature changes</vt:lpstr>
      <vt:lpstr>Figure 25.9 The brake (stop light) switch is mounted at the brake pedal. It provides a brake-apply signal to the T C M</vt:lpstr>
      <vt:lpstr>Figure 25.10 (a) The normally closed solenoid blocks fluid flow when it is off while opening the exhaust; and when it is on, it opens the valve</vt:lpstr>
      <vt:lpstr>Figure 25.10 (b) The normally open solenoid allows fluid flow when it is off; and when it is on, it closes the valve while opening the exhaust</vt:lpstr>
      <vt:lpstr>Figure 25.11 The signal from the T C M can cause the E P C solenoid to change the pressure regulator valve to adjust line pressure</vt:lpstr>
      <vt:lpstr>Figure 25.12 Line pressure increases as the duty cycle of the E P C solenoid decreases</vt:lpstr>
      <vt:lpstr>Figure 25.13 Top image shows that the T C M completes the ground side (B−) of the shift solenoids whereas the lower figure shows that the T C M completes the power side (B+) side of the shift solenoids</vt:lpstr>
      <vt:lpstr>Figure 25.14 When the transmission control module (T C M) is ready to begin an upshift, it signals the powertrain control module (P C M) to reduce engine torque. This produces a smoother shift with less wear in the transmission</vt:lpstr>
      <vt:lpstr>Figure 25.15 Using data from the various sensors, the T C M can apply or release the clutches. During an upshift, solenoid 1 can control how fast clutch 1 releases as solenoid 2 controls how fast clutch 2 applies to keep the shift time at the proper speed</vt:lpstr>
      <vt:lpstr>Figure 25.16 A diagram showing the relationship between the electronic and hydraulic controls</vt:lpstr>
      <vt:lpstr>Animation: Electronic/Hydraulic Shift Control ((Animation will automatically start in a few seconds)he animation will automatically start in a few seconds)</vt:lpstr>
      <vt:lpstr>Figure 25.17 A scan tool display showing the adaptive (T A P) pressure changes at various throttle positions</vt:lpstr>
      <vt:lpstr>Figure 25.18 The fuzzy logic part of the T M C receives input signals, compares what the driver is doing with the throttle and what the vehicle is doing with normal operation, and adapts shift timing</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Seventh Edition</dc:title>
  <dc:subject>Automotive - Core</dc:subject>
  <dc:creator>James D. Halderman / Curt Ward</dc:creator>
  <cp:keywords>Automotive </cp:keywords>
  <cp:lastModifiedBy>Glen Plants</cp:lastModifiedBy>
  <cp:revision>4656</cp:revision>
  <dcterms:created xsi:type="dcterms:W3CDTF">2014-07-14T20:04:21Z</dcterms:created>
  <dcterms:modified xsi:type="dcterms:W3CDTF">2020-07-29T16:10:42Z</dcterms:modified>
</cp:coreProperties>
</file>