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1139" r:id="rId2"/>
    <p:sldId id="1041" r:id="rId3"/>
    <p:sldId id="1078" r:id="rId4"/>
    <p:sldId id="1079" r:id="rId5"/>
    <p:sldId id="1080" r:id="rId6"/>
    <p:sldId id="1081" r:id="rId7"/>
    <p:sldId id="1082" r:id="rId8"/>
    <p:sldId id="1083" r:id="rId9"/>
    <p:sldId id="1084" r:id="rId10"/>
    <p:sldId id="1085" r:id="rId11"/>
    <p:sldId id="1086" r:id="rId12"/>
    <p:sldId id="1087" r:id="rId13"/>
    <p:sldId id="1088" r:id="rId14"/>
    <p:sldId id="393" r:id="rId15"/>
    <p:sldId id="1143" r:id="rId16"/>
    <p:sldId id="1089" r:id="rId17"/>
    <p:sldId id="1142" r:id="rId18"/>
    <p:sldId id="1090" r:id="rId19"/>
    <p:sldId id="1091" r:id="rId20"/>
    <p:sldId id="1092" r:id="rId21"/>
    <p:sldId id="1093" r:id="rId22"/>
    <p:sldId id="1094" r:id="rId23"/>
    <p:sldId id="1095" r:id="rId24"/>
    <p:sldId id="1096" r:id="rId25"/>
    <p:sldId id="1097" r:id="rId26"/>
    <p:sldId id="1098" r:id="rId27"/>
    <p:sldId id="1099" r:id="rId28"/>
    <p:sldId id="1100" r:id="rId29"/>
    <p:sldId id="1101" r:id="rId30"/>
    <p:sldId id="1102" r:id="rId31"/>
    <p:sldId id="1103" r:id="rId32"/>
    <p:sldId id="1104" r:id="rId33"/>
    <p:sldId id="1105" r:id="rId34"/>
    <p:sldId id="1106" r:id="rId35"/>
    <p:sldId id="1107" r:id="rId36"/>
    <p:sldId id="1108" r:id="rId37"/>
    <p:sldId id="1109" r:id="rId38"/>
    <p:sldId id="1110" r:id="rId39"/>
    <p:sldId id="1111" r:id="rId40"/>
    <p:sldId id="1112" r:id="rId41"/>
    <p:sldId id="1113" r:id="rId42"/>
    <p:sldId id="1114" r:id="rId43"/>
    <p:sldId id="1115" r:id="rId44"/>
    <p:sldId id="1116" r:id="rId45"/>
    <p:sldId id="1117" r:id="rId46"/>
    <p:sldId id="1118" r:id="rId47"/>
    <p:sldId id="1119" r:id="rId48"/>
    <p:sldId id="1120" r:id="rId49"/>
    <p:sldId id="1121" r:id="rId50"/>
    <p:sldId id="1122" r:id="rId51"/>
    <p:sldId id="1123" r:id="rId52"/>
    <p:sldId id="1124" r:id="rId53"/>
    <p:sldId id="1125" r:id="rId54"/>
    <p:sldId id="1126" r:id="rId55"/>
    <p:sldId id="1127" r:id="rId56"/>
    <p:sldId id="1128" r:id="rId57"/>
    <p:sldId id="1129" r:id="rId58"/>
    <p:sldId id="1140" r:id="rId59"/>
    <p:sldId id="1131" r:id="rId60"/>
    <p:sldId id="1132" r:id="rId61"/>
    <p:sldId id="1133" r:id="rId62"/>
    <p:sldId id="1134" r:id="rId63"/>
    <p:sldId id="1135" r:id="rId64"/>
    <p:sldId id="1136" r:id="rId65"/>
    <p:sldId id="1137" r:id="rId66"/>
    <p:sldId id="1138" r:id="rId67"/>
    <p:sldId id="1144" r:id="rId68"/>
    <p:sldId id="1145" r:id="rId69"/>
    <p:sldId id="1146" r:id="rId70"/>
    <p:sldId id="1076"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55" autoAdjust="0"/>
    <p:restoredTop sz="86447" autoAdjust="0"/>
  </p:normalViewPr>
  <p:slideViewPr>
    <p:cSldViewPr>
      <p:cViewPr varScale="1">
        <p:scale>
          <a:sx n="114" d="100"/>
          <a:sy n="114" d="100"/>
        </p:scale>
        <p:origin x="1122" y="114"/>
      </p:cViewPr>
      <p:guideLst>
        <p:guide orient="horz" pos="2160"/>
        <p:guide pos="2880"/>
        <p:guide orient="horz" pos="816"/>
        <p:guide orient="horz" pos="3984"/>
        <p:guide orient="horz" pos="384"/>
        <p:guide orient="horz" pos="144"/>
        <p:guide orient="horz" pos="1056"/>
        <p:guide pos="288"/>
        <p:guide pos="5472"/>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7/29/2020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7/29/2020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7/29/2020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7/29/2020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pic>
        <p:nvPicPr>
          <p:cNvPr id="10" name="Picture 9" descr="Pearson Logo"/>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hEIP9ZYnnRc" TargetMode="External"/><Relationship Id="rId3" Type="http://schemas.openxmlformats.org/officeDocument/2006/relationships/hyperlink" Target="https://www.youtube.com/watch?v=Rwve6lXriO4" TargetMode="External"/><Relationship Id="rId7" Type="http://schemas.openxmlformats.org/officeDocument/2006/relationships/hyperlink" Target="https://www.youtube.com/watch?v=bwCxTs4riM8" TargetMode="External"/><Relationship Id="rId2" Type="http://schemas.openxmlformats.org/officeDocument/2006/relationships/hyperlink" Target="https://www.youtube.com/watch?v=K7STocr9FBI" TargetMode="External"/><Relationship Id="rId1" Type="http://schemas.openxmlformats.org/officeDocument/2006/relationships/slideLayout" Target="../slideLayouts/slideLayout4.xml"/><Relationship Id="rId6" Type="http://schemas.openxmlformats.org/officeDocument/2006/relationships/hyperlink" Target="https://www.youtube.com/watch?v=LrPrPUgNLf0" TargetMode="External"/><Relationship Id="rId11" Type="http://schemas.openxmlformats.org/officeDocument/2006/relationships/hyperlink" Target="https://www.youtube.com/watch?v=DGGDkP08_Uo" TargetMode="External"/><Relationship Id="rId5" Type="http://schemas.openxmlformats.org/officeDocument/2006/relationships/hyperlink" Target="https://www.youtube.com/watch?v=KArRIqMiGt8" TargetMode="External"/><Relationship Id="rId10" Type="http://schemas.openxmlformats.org/officeDocument/2006/relationships/hyperlink" Target="https://www.youtube.com/watch?v=SsYMi3yl0T4" TargetMode="External"/><Relationship Id="rId4" Type="http://schemas.openxmlformats.org/officeDocument/2006/relationships/hyperlink" Target="https://www.youtube.com/watch?v=u342IRRJ5bk" TargetMode="External"/><Relationship Id="rId9" Type="http://schemas.openxmlformats.org/officeDocument/2006/relationships/hyperlink" Target="https://www.youtube.com/watch?v=RvMQl1G4cOw"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FAipVwCdwSQ" TargetMode="External"/><Relationship Id="rId3" Type="http://schemas.openxmlformats.org/officeDocument/2006/relationships/hyperlink" Target="https://www.youtube.com/watch?v=v3Dh2k665-o" TargetMode="External"/><Relationship Id="rId7" Type="http://schemas.openxmlformats.org/officeDocument/2006/relationships/hyperlink" Target="https://www.youtube.com/watch?v=BDfWNfCF4pg" TargetMode="External"/><Relationship Id="rId2" Type="http://schemas.openxmlformats.org/officeDocument/2006/relationships/hyperlink" Target="https://www.youtube.com/watch?v=MS0fU_OOmVQ" TargetMode="External"/><Relationship Id="rId1" Type="http://schemas.openxmlformats.org/officeDocument/2006/relationships/slideLayout" Target="../slideLayouts/slideLayout4.xml"/><Relationship Id="rId6" Type="http://schemas.openxmlformats.org/officeDocument/2006/relationships/hyperlink" Target="https://www.youtube.com/watch?v=r2MuOOmwPUw" TargetMode="External"/><Relationship Id="rId11" Type="http://schemas.openxmlformats.org/officeDocument/2006/relationships/hyperlink" Target="https://www.youtube.com/watch?v=8FnYllf5D9E" TargetMode="External"/><Relationship Id="rId5" Type="http://schemas.openxmlformats.org/officeDocument/2006/relationships/hyperlink" Target="https://www.youtube.com/watch?v=CkgrMasd57s" TargetMode="External"/><Relationship Id="rId10" Type="http://schemas.openxmlformats.org/officeDocument/2006/relationships/hyperlink" Target="https://www.youtube.com/watch?v=MOSH8XLKrLc" TargetMode="External"/><Relationship Id="rId4" Type="http://schemas.openxmlformats.org/officeDocument/2006/relationships/hyperlink" Target="https://www.youtube.com/watch?v=tJF5Lli4xq8" TargetMode="External"/><Relationship Id="rId9" Type="http://schemas.openxmlformats.org/officeDocument/2006/relationships/hyperlink" Target="https://www.youtube.com/watch?v=4mut0Lpg5k4"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jBhG5MCS-1A" TargetMode="External"/><Relationship Id="rId3" Type="http://schemas.openxmlformats.org/officeDocument/2006/relationships/hyperlink" Target="https://www.youtube.com/watch?v=KF9viLxwJNc" TargetMode="External"/><Relationship Id="rId7" Type="http://schemas.openxmlformats.org/officeDocument/2006/relationships/hyperlink" Target="https://www.youtube.com/watch?v=Pc5qCuQLmFE" TargetMode="External"/><Relationship Id="rId2" Type="http://schemas.openxmlformats.org/officeDocument/2006/relationships/hyperlink" Target="https://www.youtube.com/watch?v=NXrd1fYwj1o" TargetMode="External"/><Relationship Id="rId1" Type="http://schemas.openxmlformats.org/officeDocument/2006/relationships/slideLayout" Target="../slideLayouts/slideLayout4.xml"/><Relationship Id="rId6" Type="http://schemas.openxmlformats.org/officeDocument/2006/relationships/hyperlink" Target="https://www.youtube.com/watch?v=2uuKy1ZAleo" TargetMode="External"/><Relationship Id="rId5" Type="http://schemas.openxmlformats.org/officeDocument/2006/relationships/hyperlink" Target="https://www.youtube.com/watch?v=WX7U9KDyDao" TargetMode="External"/><Relationship Id="rId4" Type="http://schemas.openxmlformats.org/officeDocument/2006/relationships/hyperlink" Target="https://www.youtube.com/watch?v=nI1FmjogAhA" TargetMode="External"/><Relationship Id="rId9" Type="http://schemas.openxmlformats.org/officeDocument/2006/relationships/hyperlink" Target="https://www.youtube.com/watch?v=ByX15UwWmO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Advanced Engine Performance Diagnosis</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a:t>Seventh Edition</a:t>
            </a:r>
            <a:endParaRPr lang="en-IN" dirty="0"/>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2133597" cy="492443"/>
          </a:xfrm>
        </p:spPr>
        <p:txBody>
          <a:bodyPr wrap="square">
            <a:sp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24</a:t>
            </a:r>
          </a:p>
        </p:txBody>
      </p:sp>
      <p:sp>
        <p:nvSpPr>
          <p:cNvPr id="4" name="Text Placeholder 3"/>
          <p:cNvSpPr>
            <a:spLocks noGrp="1"/>
          </p:cNvSpPr>
          <p:nvPr>
            <p:ph type="body" sz="quarter" idx="14"/>
          </p:nvPr>
        </p:nvSpPr>
        <p:spPr>
          <a:xfrm>
            <a:off x="4569209" y="3432572"/>
            <a:ext cx="2817004" cy="615553"/>
          </a:xfrm>
        </p:spPr>
        <p:txBody>
          <a:bodyPr vert="horz" wrap="square" lIns="0" tIns="0" rIns="0" bIns="0" rtlCol="0" anchor="b">
            <a:spAutoFit/>
          </a:bodyPr>
          <a:lstStyle/>
          <a:p>
            <a:r>
              <a:rPr lang="en-IN" sz="2000" dirty="0"/>
              <a:t>Fuel-injection System Diagnosis and Service</a:t>
            </a:r>
          </a:p>
        </p:txBody>
      </p:sp>
      <p:pic>
        <p:nvPicPr>
          <p:cNvPr id="1026" name="Picture 2" descr="Front Cover: Advanced Engine Performance Diagnosis, Seventh Edition by Halderman and 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822" y="1770141"/>
            <a:ext cx="3554438" cy="4546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5"/>
          </p:nvPr>
        </p:nvSpPr>
        <p:spPr>
          <a:xfrm>
            <a:off x="3429012" y="6418608"/>
            <a:ext cx="5266267"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208357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2405"/>
            <a:ext cx="8218476" cy="1969770"/>
          </a:xfrm>
        </p:spPr>
        <p:txBody>
          <a:bodyPr wrap="square">
            <a:spAutoFit/>
          </a:bodyPr>
          <a:lstStyle/>
          <a:p>
            <a:r>
              <a:rPr lang="en-IN" altLang="en-US" sz="3200" dirty="0">
                <a:ea typeface="ヒラギノ角ゴ Pro W3" charset="-128"/>
              </a:rPr>
              <a:t>Figure 24.8 Shutoff valves must be used on vehicles equipped with plastic fuel lines to isolate the cause of a pressure drop in the fuel system</a:t>
            </a:r>
            <a:endParaRPr lang="en-US" sz="3200" dirty="0"/>
          </a:p>
        </p:txBody>
      </p:sp>
      <p:pic>
        <p:nvPicPr>
          <p:cNvPr id="7170" name="Picture 2" descr="A photo shows a shutoff valve equipped to a plastic fuel line to reduce the pressure drop in the fuel syste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3124" y="2285456"/>
            <a:ext cx="5348322" cy="403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03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2406"/>
            <a:ext cx="8218476" cy="1969770"/>
          </a:xfrm>
        </p:spPr>
        <p:txBody>
          <a:bodyPr wrap="square">
            <a:spAutoFit/>
          </a:bodyPr>
          <a:lstStyle/>
          <a:p>
            <a:r>
              <a:rPr lang="en-IN" altLang="en-US" sz="3200" dirty="0">
                <a:ea typeface="ヒラギノ角ゴ Pro W3" charset="-128"/>
              </a:rPr>
              <a:t>Figure 24.9 (a) Noid lights are usually purchased as an assortment so that one is available for any type or size of injector wiring connector</a:t>
            </a:r>
            <a:endParaRPr lang="en-US" sz="3200" dirty="0"/>
          </a:p>
        </p:txBody>
      </p:sp>
      <p:pic>
        <p:nvPicPr>
          <p:cNvPr id="8194" name="Picture 2" descr="A photo shows an assortment of noid ligh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9464" y="2205578"/>
            <a:ext cx="6081702" cy="410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39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86943"/>
            <a:ext cx="8218476" cy="1846659"/>
          </a:xfrm>
        </p:spPr>
        <p:txBody>
          <a:bodyPr wrap="square">
            <a:spAutoFit/>
          </a:bodyPr>
          <a:lstStyle/>
          <a:p>
            <a:r>
              <a:rPr lang="en-IN" altLang="en-US" sz="2400" dirty="0">
                <a:ea typeface="ヒラギノ角ゴ Pro W3" charset="-128"/>
              </a:rPr>
              <a:t>Figure 24.9 (b) The connector is unplugged from the injector and a noid light is plugged into the injector connector. The noid light should flash when the engine is being cranked if the power circuit and the pulsing to ground by the computer are functioning okay</a:t>
            </a:r>
            <a:endParaRPr lang="en-US" sz="2400" dirty="0"/>
          </a:p>
        </p:txBody>
      </p:sp>
      <p:pic>
        <p:nvPicPr>
          <p:cNvPr id="9218" name="Picture 2" descr="A photo shows a noid light connected to the injector connec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8144" y="2158154"/>
            <a:ext cx="5560742" cy="416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2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937"/>
            <a:ext cx="8218476" cy="1600438"/>
          </a:xfrm>
        </p:spPr>
        <p:txBody>
          <a:bodyPr wrap="square">
            <a:spAutoFit/>
          </a:bodyPr>
          <a:lstStyle/>
          <a:p>
            <a:r>
              <a:rPr lang="en-IN" altLang="en-US" sz="2600" dirty="0">
                <a:ea typeface="ヒラギノ角ゴ Pro W3" charset="-128"/>
              </a:rPr>
              <a:t>Figure 24.10 Use a </a:t>
            </a:r>
            <a:r>
              <a:rPr lang="en-IN" altLang="en-US" sz="2600" spc="-400" dirty="0">
                <a:ea typeface="ヒラギノ角ゴ Pro W3" charset="-128"/>
              </a:rPr>
              <a:t>D M </a:t>
            </a:r>
            <a:r>
              <a:rPr lang="en-IN" altLang="en-US" sz="2600" dirty="0">
                <a:ea typeface="ヒラギノ角ゴ Pro W3" charset="-128"/>
              </a:rPr>
              <a:t>M set to read </a:t>
            </a:r>
            <a:r>
              <a:rPr lang="en-IN" altLang="en-US" sz="2600" spc="-350" dirty="0">
                <a:ea typeface="ヒラギノ角ゴ Pro W3" charset="-128"/>
              </a:rPr>
              <a:t>D </a:t>
            </a:r>
            <a:r>
              <a:rPr lang="en-IN" altLang="en-US" sz="2600" dirty="0">
                <a:ea typeface="ヒラギノ角ゴ Pro W3" charset="-128"/>
              </a:rPr>
              <a:t>C volts to check the voltage drop of the positive circuit to the fuel injector. A reading of 0.5 volt or less is generally considered to be acceptable</a:t>
            </a:r>
            <a:endParaRPr lang="en-US" sz="2600" dirty="0"/>
          </a:p>
        </p:txBody>
      </p:sp>
      <p:pic>
        <p:nvPicPr>
          <p:cNvPr id="10242" name="Picture 2" descr="A figure shows a fuel injector T-pin connected to a digital multimeter, set to read D C volts. Power is supplied through the battery. The probe is connected to hot side of the injector. The multimeter reads 0.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5494" y="1912098"/>
            <a:ext cx="3660523" cy="44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Quick Check Injector Volts</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quick_check_injector_volts_ch81">
            <a:hlinkClick r:id="" action="ppaction://media"/>
            <a:extLst>
              <a:ext uri="{FF2B5EF4-FFF2-40B4-BE49-F238E27FC236}">
                <a16:creationId xmlns:a16="http://schemas.microsoft.com/office/drawing/2014/main" id="{D71DD7DF-75A0-4CF5-92E2-8E64736299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Quick Check Injector Pulse</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quick_check_injector_81">
            <a:hlinkClick r:id="" action="ppaction://media"/>
            <a:extLst>
              <a:ext uri="{FF2B5EF4-FFF2-40B4-BE49-F238E27FC236}">
                <a16:creationId xmlns:a16="http://schemas.microsoft.com/office/drawing/2014/main" id="{7AE99280-F30D-453A-84AD-85D586365E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07390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232"/>
            <a:ext cx="8218476" cy="1661993"/>
          </a:xfrm>
        </p:spPr>
        <p:txBody>
          <a:bodyPr wrap="square">
            <a:spAutoFit/>
          </a:bodyPr>
          <a:lstStyle/>
          <a:p>
            <a:r>
              <a:rPr lang="en-IN" altLang="en-US" dirty="0">
                <a:ea typeface="ヒラギノ角ゴ Pro W3" charset="-128"/>
              </a:rPr>
              <a:t>Figure 24.11 Connections and settings necessary to measure fuel-injector resistance</a:t>
            </a:r>
            <a:endParaRPr lang="en-US" dirty="0"/>
          </a:p>
        </p:txBody>
      </p:sp>
      <p:pic>
        <p:nvPicPr>
          <p:cNvPr id="11266" name="Picture 2" descr="A figure shows a digital multimeter used to check fuel injector resistance. The multimeter reads 15.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7880" y="1882708"/>
            <a:ext cx="2986308" cy="443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36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Test Injector Resistance</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test_injector_resistance_ch81">
            <a:hlinkClick r:id="" action="ppaction://media"/>
            <a:extLst>
              <a:ext uri="{FF2B5EF4-FFF2-40B4-BE49-F238E27FC236}">
                <a16:creationId xmlns:a16="http://schemas.microsoft.com/office/drawing/2014/main" id="{5971AE8D-A317-4BF8-8E9A-FB752735AA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6730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3" y="257175"/>
            <a:ext cx="8218477" cy="2400657"/>
          </a:xfrm>
        </p:spPr>
        <p:txBody>
          <a:bodyPr wrap="square">
            <a:spAutoFit/>
          </a:bodyPr>
          <a:lstStyle/>
          <a:p>
            <a:r>
              <a:rPr lang="en-IN" altLang="en-US" sz="2600" dirty="0">
                <a:ea typeface="ヒラギノ角ゴ Pro W3" charset="-128"/>
              </a:rPr>
              <a:t>Figure 24.12 To measure fuel-injector resistance, a technician constructed a short wiring harness with a double banana plug that fits into the V and </a:t>
            </a:r>
            <a:r>
              <a:rPr lang="en-IN" altLang="en-US" sz="2600" spc="-450" dirty="0">
                <a:ea typeface="ヒラギノ角ゴ Pro W3" charset="-128"/>
              </a:rPr>
              <a:t>C O </a:t>
            </a:r>
            <a:r>
              <a:rPr lang="en-IN" altLang="en-US" sz="2600" dirty="0">
                <a:ea typeface="ヒラギノ角ゴ Pro W3" charset="-128"/>
              </a:rPr>
              <a:t>M terminals of the meter and an injector connector at the other end. This setup makes checking resistance of fuel injectors quick and easy</a:t>
            </a:r>
            <a:endParaRPr lang="en-US" sz="2600" dirty="0"/>
          </a:p>
        </p:txBody>
      </p:sp>
      <p:pic>
        <p:nvPicPr>
          <p:cNvPr id="12290" name="Picture 2" descr="A photo shows a multimeter connected directly to the fuel injector with a double banana plug. The multimeter reads 15.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0354" y="2760481"/>
            <a:ext cx="5143290" cy="355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5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339"/>
            <a:ext cx="8218476" cy="2154436"/>
          </a:xfrm>
        </p:spPr>
        <p:txBody>
          <a:bodyPr wrap="square">
            <a:spAutoFit/>
          </a:bodyPr>
          <a:lstStyle/>
          <a:p>
            <a:r>
              <a:rPr lang="en-IN" altLang="en-US" sz="2800" dirty="0">
                <a:ea typeface="ヒラギノ角ゴ Pro W3" charset="-128"/>
              </a:rPr>
              <a:t>Figure 24.13 If an injector has the specified resistance, this does not mean that it is okay. This injector had the specified resistance yet it did not deliver the correct amount of fuel because it was clogged</a:t>
            </a:r>
            <a:endParaRPr lang="en-US" sz="2800" dirty="0"/>
          </a:p>
        </p:txBody>
      </p:sp>
      <p:pic>
        <p:nvPicPr>
          <p:cNvPr id="13314" name="Picture 2" descr="A photo shows a clogged fuel injec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6054" y="2506482"/>
            <a:ext cx="5055220" cy="380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3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7175"/>
            <a:ext cx="4332275" cy="4801314"/>
          </a:xfrm>
        </p:spPr>
        <p:txBody>
          <a:bodyPr wrap="square">
            <a:spAutoFit/>
          </a:bodyPr>
          <a:lstStyle/>
          <a:p>
            <a:r>
              <a:rPr lang="en-IN" altLang="en-US" sz="2400" dirty="0">
                <a:ea typeface="ヒラギノ角ゴ Pro W3" charset="-128"/>
              </a:rPr>
              <a:t>Figure 24.1 If the vacuum hose is removed from the fuel-pressure regulator when the engine is running, the fuel pressure should increase. If it does not increase, then the fuel pump is not capable of supplying adequate pressure or the fuel-pressure regulator is defective. If gasoline is visible in the vacuum hose, the regulator is leaking and should be replaced</a:t>
            </a:r>
            <a:endParaRPr lang="en-US" sz="2400" dirty="0"/>
          </a:p>
        </p:txBody>
      </p:sp>
      <p:pic>
        <p:nvPicPr>
          <p:cNvPr id="1026" name="Picture 2" descr="A figure shows a technician removing vacuum hose from the fuel- pressure regula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5144" y="397978"/>
            <a:ext cx="3622435" cy="488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3350"/>
            <a:ext cx="8218476" cy="1661993"/>
          </a:xfrm>
        </p:spPr>
        <p:txBody>
          <a:bodyPr wrap="square">
            <a:spAutoFit/>
          </a:bodyPr>
          <a:lstStyle/>
          <a:p>
            <a:r>
              <a:rPr lang="en-IN" altLang="en-US" dirty="0">
                <a:ea typeface="ヒラギノ角ゴ Pro W3" charset="-128"/>
              </a:rPr>
              <a:t>Figure 24.14 Connect a fuel-pressure gauge to the fuel rail at the Schrader valve</a:t>
            </a:r>
            <a:endParaRPr lang="en-US" dirty="0"/>
          </a:p>
        </p:txBody>
      </p:sp>
      <p:pic>
        <p:nvPicPr>
          <p:cNvPr id="14338" name="Picture 2" descr="A photo shows a fuel pressure gauge connected to the fuel rail in order to check the pressure from the inject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545" y="1856113"/>
            <a:ext cx="5927642" cy="446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16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3" y="247441"/>
            <a:ext cx="8218477" cy="2800767"/>
          </a:xfrm>
        </p:spPr>
        <p:txBody>
          <a:bodyPr wrap="square">
            <a:spAutoFit/>
          </a:bodyPr>
          <a:lstStyle/>
          <a:p>
            <a:r>
              <a:rPr lang="en-IN" altLang="en-US" sz="2600" dirty="0">
                <a:ea typeface="ヒラギノ角ゴ Pro W3" charset="-128"/>
              </a:rPr>
              <a:t>Figure 24.15 An injector tester being used to check the voltage drop through the injector while the tester is sending current through the injectors. This test is used to check the coil inside the injector. This same tester can be used to check for equal pressure drop of each injector by pulsing the injector on for 500 ms</a:t>
            </a:r>
            <a:endParaRPr lang="en-US" sz="2600" dirty="0"/>
          </a:p>
        </p:txBody>
      </p:sp>
      <p:pic>
        <p:nvPicPr>
          <p:cNvPr id="15362" name="Picture 2" descr="A photo shows a fuel injector test rig connected to a digital multimeter to check the voltage drop through the injectors. The multimeter reads 0.28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8875" y="3135453"/>
            <a:ext cx="4226251" cy="318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7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550"/>
            <a:ext cx="8218476" cy="1846659"/>
          </a:xfrm>
        </p:spPr>
        <p:txBody>
          <a:bodyPr wrap="square">
            <a:spAutoFit/>
          </a:bodyPr>
          <a:lstStyle/>
          <a:p>
            <a:r>
              <a:rPr lang="en-IN" altLang="en-US" sz="3000" dirty="0">
                <a:ea typeface="ヒラギノ角ゴ Pro W3" charset="-128"/>
              </a:rPr>
              <a:t>Figure 24.16 A digital storage oscilloscope can be easily connected to an injector by carefully back-probing the electrical connector</a:t>
            </a:r>
            <a:endParaRPr lang="en-US" sz="3000" dirty="0"/>
          </a:p>
        </p:txBody>
      </p:sp>
      <p:pic>
        <p:nvPicPr>
          <p:cNvPr id="16386" name="Picture 2" descr="A figure shows a digital storage oscilloscope back-probed to a fuel injec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9974" y="2126233"/>
            <a:ext cx="3078946" cy="418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348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18476" cy="1107996"/>
          </a:xfrm>
        </p:spPr>
        <p:txBody>
          <a:bodyPr wrap="square">
            <a:spAutoFit/>
          </a:bodyPr>
          <a:lstStyle/>
          <a:p>
            <a:r>
              <a:rPr lang="en-IN" altLang="en-US" dirty="0">
                <a:ea typeface="ヒラギノ角ゴ Pro W3" charset="-128"/>
              </a:rPr>
              <a:t>Figure 24.17 The injector on-time is called the pulse width</a:t>
            </a:r>
            <a:endParaRPr lang="en-US" dirty="0"/>
          </a:p>
        </p:txBody>
      </p:sp>
      <p:pic>
        <p:nvPicPr>
          <p:cNvPr id="17410" name="Picture 2" descr="The figure shows the following:&#10;• The waveform lies close to the horizontal line when source voltage is applied to the injector.&#10;• As the driver transistor turns on, pulling the injector pintle away from its seat, fuel flow begins and the wave-form falls sharply.&#10;• The waveform rises sharply due to peak voltage caused by the collapse of injector coil and falls sharply as cur-rent is reduced enough to keep hold-in winding activated.&#10;• The waveform lies close to the horizontal line and rises and falls sharply again. The distance between the second rise and driver transistor turning on is labeled injector on-ti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9416" y="1416751"/>
            <a:ext cx="5095735" cy="490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76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550"/>
            <a:ext cx="8218476" cy="1846659"/>
          </a:xfrm>
        </p:spPr>
        <p:txBody>
          <a:bodyPr wrap="square">
            <a:spAutoFit/>
          </a:bodyPr>
          <a:lstStyle/>
          <a:p>
            <a:r>
              <a:rPr lang="en-IN" altLang="en-US" sz="3000" dirty="0">
                <a:ea typeface="ヒラギノ角ゴ Pro W3" charset="-128"/>
              </a:rPr>
              <a:t>Figure 24.18 A typical peak-and-hold fuel-injector waveform. Most fuel injectors that measure less than 6 ohms will usually display a similar waveform</a:t>
            </a:r>
            <a:endParaRPr lang="en-US" sz="3000" dirty="0"/>
          </a:p>
        </p:txBody>
      </p:sp>
      <p:pic>
        <p:nvPicPr>
          <p:cNvPr id="18434" name="Picture 2" descr="The figure shows the following:&#10;• The waveform lies close to the horizontal line when source voltage is applied to the injector.&#10;• As the driver transistor turns on, pulling the injector pintle away from its seat, fuel flow begins and the wave-form falls sharply.&#10;• The waveform lies close to the horizontal line and rises sharply due to peak voltage caused by the collapse of injector coil and falls sharply.&#10;The distance between the peak and driver transistor turning on is labeled injector on-ti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8507" y="2099738"/>
            <a:ext cx="4014719" cy="421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34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339"/>
            <a:ext cx="8218476" cy="2154436"/>
          </a:xfrm>
        </p:spPr>
        <p:txBody>
          <a:bodyPr wrap="square">
            <a:spAutoFit/>
          </a:bodyPr>
          <a:lstStyle/>
          <a:p>
            <a:r>
              <a:rPr lang="en-IN" altLang="en-US" sz="2800" dirty="0">
                <a:ea typeface="ヒラギノ角ゴ Pro W3" charset="-128"/>
              </a:rPr>
              <a:t>Figure 24.19 A waveform of a pulse-width-modulated fuel injector. At the end, when the voltage is removed, there is an inductive spike created similar to the spike created by other types of injectors</a:t>
            </a:r>
            <a:endParaRPr lang="en-US" sz="2800" dirty="0"/>
          </a:p>
        </p:txBody>
      </p:sp>
      <p:pic>
        <p:nvPicPr>
          <p:cNvPr id="19458" name="Picture 2" descr="A waveform of a pulse-width-modulated fuel injector with an almost square pattern and a voltage spike at the e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0686" y="2435970"/>
            <a:ext cx="3932086" cy="387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58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63890"/>
            <a:ext cx="8218476" cy="1569660"/>
          </a:xfrm>
        </p:spPr>
        <p:txBody>
          <a:bodyPr wrap="square">
            <a:spAutoFit/>
          </a:bodyPr>
          <a:lstStyle/>
          <a:p>
            <a:r>
              <a:rPr lang="en-IN" altLang="en-US" sz="3400" dirty="0">
                <a:ea typeface="ヒラギノ角ゴ Pro W3" charset="-128"/>
              </a:rPr>
              <a:t>Figure 24.20 A set of six reconditioned injectors. The sixth injector is barely visible at the far right</a:t>
            </a:r>
            <a:endParaRPr lang="en-US" sz="3400" dirty="0"/>
          </a:p>
        </p:txBody>
      </p:sp>
      <p:pic>
        <p:nvPicPr>
          <p:cNvPr id="20482" name="Picture 2" descr="A photo shows a set of six reconditioned inject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4962" y="1831969"/>
            <a:ext cx="6853016" cy="448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667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070"/>
            <a:ext cx="5322876" cy="3662541"/>
          </a:xfrm>
        </p:spPr>
        <p:txBody>
          <a:bodyPr wrap="square">
            <a:spAutoFit/>
          </a:bodyPr>
          <a:lstStyle/>
          <a:p>
            <a:r>
              <a:rPr lang="en-IN" altLang="en-US" sz="3400" dirty="0">
                <a:ea typeface="ヒラギノ角ゴ Pro W3" charset="-128"/>
              </a:rPr>
              <a:t>Figure 24.21 An </a:t>
            </a:r>
            <a:r>
              <a:rPr lang="en-IN" altLang="en-US" sz="3400" spc="-450" dirty="0">
                <a:ea typeface="ヒラギノ角ゴ Pro W3" charset="-128"/>
              </a:rPr>
              <a:t>I A </a:t>
            </a:r>
            <a:r>
              <a:rPr lang="en-IN" altLang="en-US" sz="3400" dirty="0">
                <a:ea typeface="ヒラギノ角ゴ Pro W3" charset="-128"/>
              </a:rPr>
              <a:t>C controls idle speed by controlling the amount of air that passes around the throttle plate. More airflow results in a higher idle speed</a:t>
            </a:r>
            <a:endParaRPr lang="en-US" sz="3400" dirty="0"/>
          </a:p>
        </p:txBody>
      </p:sp>
      <p:pic>
        <p:nvPicPr>
          <p:cNvPr id="21507" name="Picture 3" descr="The figure shows normal idle and fully extended positions as follows:&#10;• During normal idle position, the air bypass passage is open and air flow bypasses the throttle valve.&#10;• During fully extended position, the air bypass passage is clos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9974" y="380195"/>
            <a:ext cx="2709708" cy="592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81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0197"/>
            <a:ext cx="8218476" cy="553998"/>
          </a:xfrm>
        </p:spPr>
        <p:txBody>
          <a:bodyPr wrap="square">
            <a:spAutoFit/>
          </a:bodyPr>
          <a:lstStyle/>
          <a:p>
            <a:r>
              <a:rPr lang="en-IN" altLang="en-US" dirty="0">
                <a:ea typeface="ヒラギノ角ゴ Pro W3" charset="-128"/>
              </a:rPr>
              <a:t>Figure 24.22 A typical </a:t>
            </a:r>
            <a:r>
              <a:rPr lang="en-IN" altLang="en-US" spc="-450" dirty="0">
                <a:ea typeface="ヒラギノ角ゴ Pro W3" charset="-128"/>
              </a:rPr>
              <a:t>I A </a:t>
            </a:r>
            <a:r>
              <a:rPr lang="en-IN" altLang="en-US" dirty="0">
                <a:ea typeface="ヒラギノ角ゴ Pro W3" charset="-128"/>
              </a:rPr>
              <a:t>C</a:t>
            </a:r>
            <a:endParaRPr lang="en-US" dirty="0"/>
          </a:p>
        </p:txBody>
      </p:sp>
      <p:pic>
        <p:nvPicPr>
          <p:cNvPr id="22530" name="Picture 2" descr="A photo shows a typical idle air control motor with a spring-loaded val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87" y="1297425"/>
            <a:ext cx="8157682" cy="395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59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8601"/>
            <a:ext cx="8218476" cy="1723549"/>
          </a:xfrm>
        </p:spPr>
        <p:txBody>
          <a:bodyPr wrap="square">
            <a:spAutoFit/>
          </a:bodyPr>
          <a:lstStyle/>
          <a:p>
            <a:r>
              <a:rPr lang="en-IN" altLang="en-US" sz="2800" dirty="0">
                <a:ea typeface="ヒラギノ角ゴ Pro W3" charset="-128"/>
              </a:rPr>
              <a:t>Figure 24.23 Some </a:t>
            </a:r>
            <a:r>
              <a:rPr lang="en-IN" altLang="en-US" sz="2800" spc="-450" dirty="0">
                <a:ea typeface="ヒラギノ角ゴ Pro W3" charset="-128"/>
              </a:rPr>
              <a:t>I A </a:t>
            </a:r>
            <a:r>
              <a:rPr lang="en-IN" altLang="en-US" sz="2800" dirty="0">
                <a:ea typeface="ヒラギノ角ゴ Pro W3" charset="-128"/>
              </a:rPr>
              <a:t>C units are purchased with the housing as shown. Carbon build-up in these passages can cause a rough or unstable idling or stalling</a:t>
            </a:r>
            <a:endParaRPr lang="en-US" sz="2800" dirty="0"/>
          </a:p>
        </p:txBody>
      </p:sp>
      <p:pic>
        <p:nvPicPr>
          <p:cNvPr id="23554" name="Picture 2" descr="A photo shows the housing of an idle air control motor.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4483" y="2092951"/>
            <a:ext cx="7239529" cy="422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69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0138"/>
            <a:ext cx="8218476" cy="1661993"/>
          </a:xfrm>
        </p:spPr>
        <p:txBody>
          <a:bodyPr wrap="square">
            <a:spAutoFit/>
          </a:bodyPr>
          <a:lstStyle/>
          <a:p>
            <a:r>
              <a:rPr lang="en-IN" altLang="en-US" dirty="0">
                <a:ea typeface="ヒラギノ角ゴ Pro W3" charset="-128"/>
              </a:rPr>
              <a:t>Figure 24.2 (a) A fuel-pressure graph after key on, engine off (</a:t>
            </a:r>
            <a:r>
              <a:rPr lang="en-IN" altLang="en-US" spc="-450" dirty="0">
                <a:ea typeface="ヒラギノ角ゴ Pro W3" charset="-128"/>
              </a:rPr>
              <a:t>K O E </a:t>
            </a:r>
            <a:r>
              <a:rPr lang="en-IN" altLang="en-US" dirty="0">
                <a:ea typeface="ヒラギノ角ゴ Pro W3" charset="-128"/>
              </a:rPr>
              <a:t>O) on a </a:t>
            </a:r>
            <a:r>
              <a:rPr lang="en-IN" altLang="en-US" spc="-450" dirty="0">
                <a:ea typeface="ヒラギノ角ゴ Pro W3" charset="-128"/>
              </a:rPr>
              <a:t>T B </a:t>
            </a:r>
            <a:r>
              <a:rPr lang="en-IN" altLang="en-US" dirty="0">
                <a:ea typeface="ヒラギノ角ゴ Pro W3" charset="-128"/>
              </a:rPr>
              <a:t>I system</a:t>
            </a:r>
            <a:endParaRPr lang="en-US" dirty="0"/>
          </a:p>
        </p:txBody>
      </p:sp>
      <p:pic>
        <p:nvPicPr>
          <p:cNvPr id="2050" name="Picture 2" descr="A figure shows a graph of fuel-pressure after key on and engine off. The curve for pressure drops sharply from 15 to 6 P S I after 1 minute due to a leaking regula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0671" y="1934092"/>
            <a:ext cx="4642944" cy="433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74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7175"/>
            <a:ext cx="8218476" cy="2000548"/>
          </a:xfrm>
        </p:spPr>
        <p:txBody>
          <a:bodyPr wrap="square">
            <a:spAutoFit/>
          </a:bodyPr>
          <a:lstStyle/>
          <a:p>
            <a:r>
              <a:rPr lang="en-IN" altLang="en-US" sz="2600" dirty="0">
                <a:ea typeface="ヒラギノ角ゴ Pro W3" charset="-128"/>
              </a:rPr>
              <a:t>Figure 24.24 When the cover is removed from the top of the engine, a mouse or some other animal nest is visible. The animal had already eaten through a couple of injector wires. At least the cause of the intermittent misfire was discovered</a:t>
            </a:r>
            <a:endParaRPr lang="en-US" sz="2600" dirty="0"/>
          </a:p>
        </p:txBody>
      </p:sp>
      <p:pic>
        <p:nvPicPr>
          <p:cNvPr id="24578" name="Picture 2" descr="A photo shows an animal nest under the engine c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7242" y="2374966"/>
            <a:ext cx="5696348" cy="393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177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6" cy="1969770"/>
          </a:xfrm>
        </p:spPr>
        <p:txBody>
          <a:bodyPr wrap="square">
            <a:spAutoFit/>
          </a:bodyPr>
          <a:lstStyle/>
          <a:p>
            <a:r>
              <a:rPr lang="en-IN" altLang="en-US" sz="3200" dirty="0">
                <a:ea typeface="ヒラギノ角ゴ Pro W3" charset="-128"/>
              </a:rPr>
              <a:t>Figure 24.25 Checking fuel-pump volume using a hose from the outlet of the fuel-pressure regulator into a calibrated container</a:t>
            </a:r>
            <a:endParaRPr lang="en-US" sz="3200" dirty="0"/>
          </a:p>
        </p:txBody>
      </p:sp>
      <p:pic>
        <p:nvPicPr>
          <p:cNvPr id="25602" name="Picture 2" descr="A figure shows a fuel pump volume test equipment. Fuel from the tank passes through a fuel gauge, fuel rail, and a fuel-pressure regulator into a calibrated container to test the volume of fu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3070" y="2240127"/>
            <a:ext cx="3228505" cy="407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9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6" cy="1969770"/>
          </a:xfrm>
        </p:spPr>
        <p:txBody>
          <a:bodyPr wrap="square">
            <a:spAutoFit/>
          </a:bodyPr>
          <a:lstStyle/>
          <a:p>
            <a:r>
              <a:rPr lang="en-IN" altLang="en-US" sz="3200" dirty="0">
                <a:ea typeface="ヒラギノ角ゴ Pro W3" charset="-128"/>
              </a:rPr>
              <a:t>Figure 24.26 Testing fuel-pump volume using a fuel-pressure gauge with a bleed hose inserted into a suitable container. The engine is running during this test</a:t>
            </a:r>
            <a:endParaRPr lang="en-US" sz="3200" dirty="0"/>
          </a:p>
        </p:txBody>
      </p:sp>
      <p:pic>
        <p:nvPicPr>
          <p:cNvPr id="26626" name="Picture 2" descr="A figure shows a fuel pump volume test using a fuel pressure gauge with a bleed hose inserted into a graduated con-tainer at one end and connected to the fuel rail on the other e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3969" y="2318612"/>
            <a:ext cx="3688953" cy="399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130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339"/>
            <a:ext cx="8218476" cy="2154436"/>
          </a:xfrm>
        </p:spPr>
        <p:txBody>
          <a:bodyPr wrap="square">
            <a:spAutoFit/>
          </a:bodyPr>
          <a:lstStyle/>
          <a:p>
            <a:r>
              <a:rPr lang="en-IN" altLang="en-US" sz="2800" dirty="0">
                <a:ea typeface="ヒラギノ角ゴ Pro W3" charset="-128"/>
              </a:rPr>
              <a:t>Figure 24.27 A typical two-line cleaning machine hook-up, showing an extension hose that can be used to squirt a cleaning solution into the throttle body while the engine is running on the cleaning solution and gasoline mixture</a:t>
            </a:r>
            <a:endParaRPr lang="en-US" sz="2800" dirty="0"/>
          </a:p>
        </p:txBody>
      </p:sp>
      <p:pic>
        <p:nvPicPr>
          <p:cNvPr id="27650" name="Picture 2" descr="The figure shows the following components:&#10;• Cleaning solution from the cleaning machine passes through a pipe to the fuel rail and plenum cleaner nozzle. The furl rail connects back to the cleaning machine and provides the return for cleaning solution.&#10;• The fuel and supply lines from the fuel tank are disconnected and looped together.&#10;• The vacuum line from the fuel line is disconnect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4849" y="2565222"/>
            <a:ext cx="5930466" cy="375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839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339"/>
            <a:ext cx="8218476" cy="2154436"/>
          </a:xfrm>
        </p:spPr>
        <p:txBody>
          <a:bodyPr wrap="square">
            <a:spAutoFit/>
          </a:bodyPr>
          <a:lstStyle/>
          <a:p>
            <a:r>
              <a:rPr lang="en-IN" altLang="en-US" sz="2800" dirty="0">
                <a:ea typeface="ヒラギノ角ゴ Pro W3" charset="-128"/>
              </a:rPr>
              <a:t>Figure 24.28 To thoroughly clean a throttle body, it is sometimes best to remove it from the vehicle. Dirty throttle plate(s) can cause a rough, unstable idle or stalling especially when the engine is warm</a:t>
            </a:r>
            <a:endParaRPr lang="en-US" sz="2800" dirty="0"/>
          </a:p>
        </p:txBody>
      </p:sp>
      <p:pic>
        <p:nvPicPr>
          <p:cNvPr id="28674" name="Picture 2" descr="A photo shows a frequently cleaned throttle body removed from an eng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0792" y="2480129"/>
            <a:ext cx="6553850" cy="383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852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159"/>
            <a:ext cx="8218476" cy="2215991"/>
          </a:xfrm>
        </p:spPr>
        <p:txBody>
          <a:bodyPr wrap="square">
            <a:spAutoFit/>
          </a:bodyPr>
          <a:lstStyle/>
          <a:p>
            <a:r>
              <a:rPr lang="en-IN" altLang="en-US" dirty="0">
                <a:ea typeface="ヒラギノ角ゴ Pro W3" charset="-128"/>
              </a:rPr>
              <a:t>Figure 24.29 The amount each injector is able to flow is displayed in glass cylinders are each injector for a quick visual check</a:t>
            </a:r>
            <a:endParaRPr lang="en-US" dirty="0"/>
          </a:p>
        </p:txBody>
      </p:sp>
      <p:pic>
        <p:nvPicPr>
          <p:cNvPr id="29698" name="Picture 2" descr="A photo shows a fuel injector tester with the amount of fuel each injector can supply displayed in glass cylinde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1596" y="2427368"/>
            <a:ext cx="4864903" cy="388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17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3350"/>
            <a:ext cx="8218476" cy="1661993"/>
          </a:xfrm>
        </p:spPr>
        <p:txBody>
          <a:bodyPr wrap="square">
            <a:spAutoFit/>
          </a:bodyPr>
          <a:lstStyle/>
          <a:p>
            <a:r>
              <a:rPr lang="en-IN" altLang="en-US" dirty="0">
                <a:ea typeface="ヒラギノ角ゴ Pro W3" charset="-128"/>
              </a:rPr>
              <a:t>Figure 24.30 The line that has the yellow tag is a high-pressure line and this linßpart</a:t>
            </a:r>
            <a:endParaRPr lang="en-US" dirty="0"/>
          </a:p>
        </p:txBody>
      </p:sp>
      <p:pic>
        <p:nvPicPr>
          <p:cNvPr id="30722" name="Picture 2" descr="A photo shows a high-pressure pump and a high-pressure line connected to 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4752" y="1912346"/>
            <a:ext cx="6355234" cy="440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294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a:t>
            </a:r>
            <a:endParaRPr lang="en-US" dirty="0"/>
          </a:p>
        </p:txBody>
      </p:sp>
      <p:pic>
        <p:nvPicPr>
          <p:cNvPr id="31747" name="Picture 3" descr="A photo shows a toolkit for diagnosing a circuit containing a relay. The toolkit includes a digital multimeter, fused jumped wire, and wiring termina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8474"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095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2</a:t>
            </a:r>
            <a:endParaRPr lang="en-US" dirty="0"/>
          </a:p>
        </p:txBody>
      </p:sp>
      <p:pic>
        <p:nvPicPr>
          <p:cNvPr id="32770" name="Picture 2" descr="A photo shows a technician locating the relay cen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1208" y="1344089"/>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24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3</a:t>
            </a:r>
            <a:endParaRPr lang="en-US" dirty="0"/>
          </a:p>
        </p:txBody>
      </p:sp>
      <p:pic>
        <p:nvPicPr>
          <p:cNvPr id="33794" name="Picture 2" descr="A photo shows a technician indicating a chart that contains the location of relay that controls the electric fuel pu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1208" y="1344089"/>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15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0138"/>
            <a:ext cx="8218476" cy="1661993"/>
          </a:xfrm>
        </p:spPr>
        <p:txBody>
          <a:bodyPr wrap="square">
            <a:spAutoFit/>
          </a:bodyPr>
          <a:lstStyle/>
          <a:p>
            <a:r>
              <a:rPr lang="en-IN" altLang="en-US" dirty="0">
                <a:ea typeface="ヒラギノ角ゴ Pro W3" charset="-128"/>
              </a:rPr>
              <a:t>Figure 24.2 (b) Pressure drop after 10 minutes on a normal port fuel-injection system</a:t>
            </a:r>
            <a:endParaRPr lang="en-US" dirty="0"/>
          </a:p>
        </p:txBody>
      </p:sp>
      <p:pic>
        <p:nvPicPr>
          <p:cNvPr id="1026" name="Picture 2" descr="A figure shows a graph of pressure drop after 10min on normal port fuel injection system. The curve for pressure drops gradually from 32.6 to 28 P S I for a period of 10 minutes due on a normal port fuel-injection syste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4222" y="1933710"/>
            <a:ext cx="4694372" cy="437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0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4</a:t>
            </a:r>
            <a:endParaRPr lang="en-US" dirty="0"/>
          </a:p>
        </p:txBody>
      </p:sp>
      <p:pic>
        <p:nvPicPr>
          <p:cNvPr id="34818" name="Picture 2" descr="A photo shows a technician removing the fuel pump rel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5266"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78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5</a:t>
            </a:r>
            <a:endParaRPr lang="en-US" dirty="0"/>
          </a:p>
        </p:txBody>
      </p:sp>
      <p:pic>
        <p:nvPicPr>
          <p:cNvPr id="35842" name="Picture 2" descr="A photo shows a representation of terminal coils on a rel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741"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64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6</a:t>
            </a:r>
            <a:endParaRPr lang="en-US" dirty="0"/>
          </a:p>
        </p:txBody>
      </p:sp>
      <p:pic>
        <p:nvPicPr>
          <p:cNvPr id="36866" name="Picture 2" descr="A photo shows the terminals labeled on the underside of a relay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198" y="1394853"/>
            <a:ext cx="6998020" cy="492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13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7</a:t>
            </a:r>
            <a:endParaRPr lang="en-US" dirty="0"/>
          </a:p>
        </p:txBody>
      </p:sp>
      <p:pic>
        <p:nvPicPr>
          <p:cNvPr id="37890" name="Picture 2" descr="A photo shows a technician selecting the proper size of a terminal from an assortment of termina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5266"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0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8</a:t>
            </a:r>
            <a:endParaRPr lang="en-US" dirty="0"/>
          </a:p>
        </p:txBody>
      </p:sp>
      <p:pic>
        <p:nvPicPr>
          <p:cNvPr id="38914" name="Picture 2" descr="A photo shows a technician inserting terminals into a relay sock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1208" y="1344089"/>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121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9</a:t>
            </a:r>
            <a:endParaRPr lang="en-US" dirty="0"/>
          </a:p>
        </p:txBody>
      </p:sp>
      <p:pic>
        <p:nvPicPr>
          <p:cNvPr id="39938" name="Picture 2" descr="A photo shows a technician inserting terminals into a relay sock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1208"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29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10</a:t>
            </a:r>
            <a:endParaRPr lang="en-US" dirty="0"/>
          </a:p>
        </p:txBody>
      </p:sp>
      <p:pic>
        <p:nvPicPr>
          <p:cNvPr id="40962" name="Picture 2" descr="A photo shows a technician touching the negative terminal of a battery with a test l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704" y="1338221"/>
            <a:ext cx="7071867" cy="4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68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11</a:t>
            </a:r>
            <a:endParaRPr lang="en-US" dirty="0"/>
          </a:p>
        </p:txBody>
      </p:sp>
      <p:pic>
        <p:nvPicPr>
          <p:cNvPr id="41986" name="Picture 2" descr="A photo shows the use of test light to check for voltage at the terminal of the rel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704" y="1338221"/>
            <a:ext cx="7071867" cy="4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51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12</a:t>
            </a:r>
            <a:endParaRPr lang="en-US" dirty="0"/>
          </a:p>
        </p:txBody>
      </p:sp>
      <p:pic>
        <p:nvPicPr>
          <p:cNvPr id="43010" name="Picture 2" descr="A photo shows a technician using a fused jumper relay to touch the relay contacts of a terminals 30 and 87 of the rel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741"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72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13</a:t>
            </a:r>
            <a:endParaRPr lang="en-US" dirty="0"/>
          </a:p>
        </p:txBody>
      </p:sp>
      <p:pic>
        <p:nvPicPr>
          <p:cNvPr id="44034" name="Picture 2" descr="A photo shows a digital multimeter connected to a relay socket. The multimeter reads 4.72 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1996" y="1331808"/>
            <a:ext cx="7090493" cy="498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8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0741"/>
            <a:ext cx="8218476" cy="1846659"/>
          </a:xfrm>
        </p:spPr>
        <p:txBody>
          <a:bodyPr wrap="square">
            <a:spAutoFit/>
          </a:bodyPr>
          <a:lstStyle/>
          <a:p>
            <a:r>
              <a:rPr lang="en-IN" altLang="en-US" sz="3000" dirty="0">
                <a:ea typeface="ヒラギノ角ゴ Pro W3" charset="-128"/>
              </a:rPr>
              <a:t>Figure 24.3 A clogged </a:t>
            </a:r>
            <a:r>
              <a:rPr lang="en-IN" altLang="en-US" sz="3000" spc="-450" dirty="0">
                <a:ea typeface="ヒラギノ角ゴ Pro W3" charset="-128"/>
              </a:rPr>
              <a:t>P C </a:t>
            </a:r>
            <a:r>
              <a:rPr lang="en-IN" altLang="en-US" sz="3000" dirty="0">
                <a:ea typeface="ヒラギノ角ゴ Pro W3" charset="-128"/>
              </a:rPr>
              <a:t>V system caused the engine oil fumes to be drawn into the air cleaner assembly. This is what the technician discovered during a visual inspection</a:t>
            </a:r>
            <a:endParaRPr lang="en-US" sz="3000" dirty="0"/>
          </a:p>
        </p:txBody>
      </p:sp>
      <p:pic>
        <p:nvPicPr>
          <p:cNvPr id="2050" name="Picture 2" descr="A photo shows a clogged positive crank ventilation syste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8785" y="2124339"/>
            <a:ext cx="6046787" cy="418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826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14</a:t>
            </a:r>
            <a:endParaRPr lang="en-US" dirty="0"/>
          </a:p>
        </p:txBody>
      </p:sp>
      <p:pic>
        <p:nvPicPr>
          <p:cNvPr id="45058" name="Picture 2" descr="A photo shows a meter set to ohms to measure the resistance of the relay coil. The meter reads 84.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093" y="1332018"/>
            <a:ext cx="7080761" cy="498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14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779"/>
            <a:ext cx="8218476" cy="1107996"/>
          </a:xfrm>
        </p:spPr>
        <p:txBody>
          <a:bodyPr wrap="square">
            <a:spAutoFit/>
          </a:bodyPr>
          <a:lstStyle/>
          <a:p>
            <a:r>
              <a:rPr lang="es-ES" dirty="0"/>
              <a:t>FUEL-PUMP RELAY CIRCUIT DIAGNOSIS 15</a:t>
            </a:r>
            <a:endParaRPr lang="en-US" dirty="0"/>
          </a:p>
        </p:txBody>
      </p:sp>
      <p:pic>
        <p:nvPicPr>
          <p:cNvPr id="46082" name="Picture 2" descr="A photo shows a technician measuring the resistance between terminals 30 and 87a. The multimeter reads 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0236" y="1332911"/>
            <a:ext cx="7071867" cy="4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4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39779"/>
            <a:ext cx="8218476" cy="1107996"/>
          </a:xfrm>
        </p:spPr>
        <p:txBody>
          <a:bodyPr wrap="square">
            <a:spAutoFit/>
          </a:bodyPr>
          <a:lstStyle/>
          <a:p>
            <a:r>
              <a:rPr lang="es-ES" dirty="0"/>
              <a:t>FUEL-PUMP RELAY CIRCUIT DIAGNOSIS 16</a:t>
            </a:r>
            <a:endParaRPr lang="en-US" dirty="0"/>
          </a:p>
        </p:txBody>
      </p:sp>
      <p:pic>
        <p:nvPicPr>
          <p:cNvPr id="47106" name="Picture 2" descr="A photo shows a digital multimeter with O L read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741" y="1341662"/>
            <a:ext cx="7068000" cy="49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0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39779"/>
            <a:ext cx="8218476" cy="1107996"/>
          </a:xfrm>
        </p:spPr>
        <p:txBody>
          <a:bodyPr wrap="square">
            <a:spAutoFit/>
          </a:bodyPr>
          <a:lstStyle/>
          <a:p>
            <a:r>
              <a:rPr lang="es-ES" dirty="0"/>
              <a:t>FUEL-PUMP RELAY CIRCUIT DIAGNOSIS 17</a:t>
            </a:r>
            <a:endParaRPr lang="en-US" dirty="0"/>
          </a:p>
        </p:txBody>
      </p:sp>
      <p:pic>
        <p:nvPicPr>
          <p:cNvPr id="48130" name="Picture 2" descr="A photo shows a fused jumper wire connected to terminal 8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7380" y="1332079"/>
            <a:ext cx="7071867" cy="4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88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324" y="139779"/>
            <a:ext cx="8218476" cy="1107996"/>
          </a:xfrm>
        </p:spPr>
        <p:txBody>
          <a:bodyPr wrap="square">
            <a:spAutoFit/>
          </a:bodyPr>
          <a:lstStyle/>
          <a:p>
            <a:r>
              <a:rPr lang="es-ES" dirty="0"/>
              <a:t>FUEL-PUMP RELAY CIRCUIT DIAGNOSIS 18</a:t>
            </a:r>
            <a:endParaRPr lang="en-US" dirty="0"/>
          </a:p>
        </p:txBody>
      </p:sp>
      <p:pic>
        <p:nvPicPr>
          <p:cNvPr id="49155" name="Picture 3" descr="A photo shows a relay and relay cover reinstalled after a te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6542" y="1332079"/>
            <a:ext cx="7071867" cy="4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865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18476" cy="553998"/>
          </a:xfrm>
        </p:spPr>
        <p:txBody>
          <a:bodyPr wrap="square">
            <a:spAutoFit/>
          </a:bodyPr>
          <a:lstStyle/>
          <a:p>
            <a:r>
              <a:rPr lang="en-US" dirty="0"/>
              <a:t>FUEL INJECTOR CLEANING 1</a:t>
            </a:r>
          </a:p>
        </p:txBody>
      </p:sp>
      <p:pic>
        <p:nvPicPr>
          <p:cNvPr id="50178" name="Picture 2" descr="A photo shows a technician removing the cap from the fuel rail test po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61" y="850455"/>
            <a:ext cx="7772425" cy="546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15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2</a:t>
            </a:r>
          </a:p>
        </p:txBody>
      </p:sp>
      <p:pic>
        <p:nvPicPr>
          <p:cNvPr id="51202" name="Picture 2" descr="A photo shows a technician disconnecting a fu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950" y="841407"/>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12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3</a:t>
            </a:r>
          </a:p>
        </p:txBody>
      </p:sp>
      <p:pic>
        <p:nvPicPr>
          <p:cNvPr id="52226" name="Picture 2" descr="A photo shows a technician turning the outlet valve of the canister to closed posi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41407"/>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899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134309"/>
            <a:ext cx="8229600" cy="567581"/>
          </a:xfrm>
        </p:spPr>
        <p:txBody>
          <a:bodyPr lIns="0" tIns="0" rIns="0" bIns="0"/>
          <a:lstStyle/>
          <a:p>
            <a:pPr>
              <a:spcBef>
                <a:spcPct val="0"/>
              </a:spcBef>
            </a:pPr>
            <a:r>
              <a:rPr lang="en-US" sz="3600" dirty="0">
                <a:latin typeface="+mj-lt"/>
                <a:ea typeface="+mj-ea"/>
                <a:cs typeface="Times New Roman" panose="02020603050405020304" pitchFamily="18" charset="0"/>
              </a:rPr>
              <a:t>FUEL INJECTOR CLEANING 4</a:t>
            </a:r>
          </a:p>
        </p:txBody>
      </p:sp>
      <p:pic>
        <p:nvPicPr>
          <p:cNvPr id="4" name="Picture 2" descr="A photo shows a technician removing the top of fuel injector cleaning cani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36482"/>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5</a:t>
            </a:r>
          </a:p>
        </p:txBody>
      </p:sp>
      <p:pic>
        <p:nvPicPr>
          <p:cNvPr id="54274" name="Picture 2" descr="A photo shows a technician pouring a cleaning fluid into the fuel injector cleaning cani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41407"/>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25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5275"/>
            <a:ext cx="8218476" cy="1846659"/>
          </a:xfrm>
        </p:spPr>
        <p:txBody>
          <a:bodyPr wrap="square">
            <a:spAutoFit/>
          </a:bodyPr>
          <a:lstStyle/>
          <a:p>
            <a:r>
              <a:rPr lang="en-IN" altLang="en-US" sz="2400" dirty="0">
                <a:ea typeface="ヒラギノ角ゴ Pro W3" charset="-128"/>
              </a:rPr>
              <a:t>Figure 24.4 All fuel injectors should make the same sound with the engine running at idle speed. A lack of sound indicates a possible electrically open injector or a break in the wiring. A defective computer could also be the cause of a lack of clicking (pulsing) of the injectors</a:t>
            </a:r>
            <a:endParaRPr lang="en-US" sz="2400" dirty="0"/>
          </a:p>
        </p:txBody>
      </p:sp>
      <p:pic>
        <p:nvPicPr>
          <p:cNvPr id="3074" name="Picture 2" descr="A photo shows a technician listening to the fuel injectors using a stethoscope with the engine running at idle spe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1810" y="2238483"/>
            <a:ext cx="5419880" cy="408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78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6</a:t>
            </a:r>
          </a:p>
        </p:txBody>
      </p:sp>
      <p:pic>
        <p:nvPicPr>
          <p:cNvPr id="55298" name="Picture 2" descr="A photo shows a technician replacing the fuel injector cleaning canister’s top and connecting its hose to the rail adap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41407"/>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29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7</a:t>
            </a:r>
          </a:p>
        </p:txBody>
      </p:sp>
      <p:pic>
        <p:nvPicPr>
          <p:cNvPr id="56322" name="Picture 2" descr="A photo shows a technician hanging the fuel injection canister from the hood of a vehicle hoo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36482"/>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87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8</a:t>
            </a:r>
          </a:p>
        </p:txBody>
      </p:sp>
      <p:pic>
        <p:nvPicPr>
          <p:cNvPr id="57346" name="Picture 2" descr="A photo shows a technician adjusting the air pressure regula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41407"/>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50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9</a:t>
            </a:r>
          </a:p>
        </p:txBody>
      </p:sp>
      <p:pic>
        <p:nvPicPr>
          <p:cNvPr id="58370" name="Picture 2" descr="A photo shows the pressure gauge of a fuel injector cleaning canister that reads 46 P S 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75" y="841407"/>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121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324" y="142875"/>
            <a:ext cx="8218476" cy="553998"/>
          </a:xfrm>
        </p:spPr>
        <p:txBody>
          <a:bodyPr wrap="square">
            <a:spAutoFit/>
          </a:bodyPr>
          <a:lstStyle/>
          <a:p>
            <a:r>
              <a:rPr lang="en-US" dirty="0"/>
              <a:t>FUEL INJECTOR CLEANING 10</a:t>
            </a:r>
          </a:p>
        </p:txBody>
      </p:sp>
      <p:pic>
        <p:nvPicPr>
          <p:cNvPr id="59394" name="Picture 2" descr="A photo shows a technician opening the outlet of a fuel injector cleaning cani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797" y="836482"/>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302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11</a:t>
            </a:r>
          </a:p>
        </p:txBody>
      </p:sp>
      <p:pic>
        <p:nvPicPr>
          <p:cNvPr id="60418" name="Picture 2" descr="A photo shows a technician starting a vehic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36482"/>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88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24" y="142875"/>
            <a:ext cx="8218476" cy="553998"/>
          </a:xfrm>
        </p:spPr>
        <p:txBody>
          <a:bodyPr wrap="square">
            <a:spAutoFit/>
          </a:bodyPr>
          <a:lstStyle/>
          <a:p>
            <a:r>
              <a:rPr lang="en-US" dirty="0"/>
              <a:t>FUEL INJECTOR CLEANING 12</a:t>
            </a:r>
          </a:p>
        </p:txBody>
      </p:sp>
      <p:pic>
        <p:nvPicPr>
          <p:cNvPr id="61442" name="Picture 2" descr="A photo shows a technician holding the fuel injector cleaning canister to remove the cleaning equip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628" y="836482"/>
            <a:ext cx="7783051" cy="547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23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731764"/>
            <a:ext cx="6172200" cy="3394472"/>
          </a:xfrm>
        </p:spPr>
        <p:txBody>
          <a:bodyPr/>
          <a:lstStyle/>
          <a:p>
            <a:pPr fontAlgn="base"/>
            <a:r>
              <a:rPr lang="en-US" dirty="0">
                <a:hlinkClick r:id="rId2"/>
              </a:rPr>
              <a:t>Injector balance (time 13:29)</a:t>
            </a:r>
            <a:endParaRPr lang="en-US" dirty="0"/>
          </a:p>
          <a:p>
            <a:pPr fontAlgn="base"/>
            <a:r>
              <a:rPr lang="en-US" dirty="0">
                <a:hlinkClick r:id="rId3"/>
              </a:rPr>
              <a:t>Returnless fuel system part 1 (time 22:35)</a:t>
            </a:r>
            <a:endParaRPr lang="en-US" dirty="0"/>
          </a:p>
          <a:p>
            <a:pPr fontAlgn="base"/>
            <a:r>
              <a:rPr lang="en-US" dirty="0">
                <a:hlinkClick r:id="rId4"/>
              </a:rPr>
              <a:t>Returnless fuel system part 2 (time 47:18)</a:t>
            </a:r>
            <a:endParaRPr lang="en-US" dirty="0"/>
          </a:p>
          <a:p>
            <a:pPr fontAlgn="base"/>
            <a:r>
              <a:rPr lang="en-US" dirty="0">
                <a:hlinkClick r:id="rId5"/>
              </a:rPr>
              <a:t>Fuel injection (time 30:49)</a:t>
            </a:r>
            <a:endParaRPr lang="en-US" dirty="0"/>
          </a:p>
          <a:p>
            <a:pPr fontAlgn="base"/>
            <a:r>
              <a:rPr lang="en-US" dirty="0">
                <a:hlinkClick r:id="rId6"/>
              </a:rPr>
              <a:t>Spider injectors (time 10:39)</a:t>
            </a:r>
            <a:endParaRPr lang="en-US" dirty="0"/>
          </a:p>
          <a:p>
            <a:pPr fontAlgn="base"/>
            <a:r>
              <a:rPr lang="en-US" dirty="0">
                <a:hlinkClick r:id="rId7"/>
              </a:rPr>
              <a:t>Fuel rail (time 7:15)</a:t>
            </a:r>
            <a:endParaRPr lang="en-US" dirty="0"/>
          </a:p>
          <a:p>
            <a:pPr fontAlgn="base"/>
            <a:r>
              <a:rPr lang="en-US" dirty="0">
                <a:hlinkClick r:id="rId8"/>
              </a:rPr>
              <a:t>Fuel injector replacement (time 3:21)</a:t>
            </a:r>
            <a:endParaRPr lang="en-US" dirty="0"/>
          </a:p>
          <a:p>
            <a:pPr fontAlgn="base"/>
            <a:r>
              <a:rPr lang="en-US" dirty="0">
                <a:hlinkClick r:id="rId9"/>
              </a:rPr>
              <a:t>Fuel pump circuit access (time 5:58)</a:t>
            </a:r>
            <a:endParaRPr lang="en-US" dirty="0"/>
          </a:p>
          <a:p>
            <a:pPr fontAlgn="base"/>
            <a:r>
              <a:rPr lang="en-US" dirty="0">
                <a:hlinkClick r:id="rId10"/>
              </a:rPr>
              <a:t>2005 Neon injector problem (time 10:41)</a:t>
            </a:r>
            <a:endParaRPr lang="en-US" dirty="0"/>
          </a:p>
          <a:p>
            <a:pPr fontAlgn="base"/>
            <a:r>
              <a:rPr lang="en-US" dirty="0">
                <a:hlinkClick r:id="rId11"/>
              </a:rPr>
              <a:t>Fuel system cleaning (time 8:16)</a:t>
            </a:r>
            <a:endParaRPr lang="en-US" dirty="0"/>
          </a:p>
        </p:txBody>
      </p:sp>
    </p:spTree>
    <p:extLst>
      <p:ext uri="{BB962C8B-B14F-4D97-AF65-F5344CB8AC3E}">
        <p14:creationId xmlns:p14="http://schemas.microsoft.com/office/powerpoint/2010/main" val="64570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731764"/>
            <a:ext cx="6172200" cy="3394472"/>
          </a:xfrm>
        </p:spPr>
        <p:txBody>
          <a:bodyPr/>
          <a:lstStyle/>
          <a:p>
            <a:pPr fontAlgn="base"/>
            <a:r>
              <a:rPr lang="en-US" dirty="0">
                <a:hlinkClick r:id="rId2"/>
              </a:rPr>
              <a:t>Fuel system diagnosis (time 7:28)</a:t>
            </a:r>
            <a:endParaRPr lang="en-US" dirty="0"/>
          </a:p>
          <a:p>
            <a:pPr fontAlgn="base"/>
            <a:r>
              <a:rPr lang="en-US" dirty="0">
                <a:hlinkClick r:id="rId3"/>
              </a:rPr>
              <a:t>Fuel system diagnostic tips (time 9:36)</a:t>
            </a:r>
            <a:endParaRPr lang="en-US" dirty="0"/>
          </a:p>
          <a:p>
            <a:pPr fontAlgn="base"/>
            <a:r>
              <a:rPr lang="en-US" dirty="0">
                <a:hlinkClick r:id="rId4"/>
              </a:rPr>
              <a:t>Fuel pressure test (time 4:12)</a:t>
            </a:r>
            <a:endParaRPr lang="en-US" dirty="0"/>
          </a:p>
          <a:p>
            <a:pPr fontAlgn="base"/>
            <a:r>
              <a:rPr lang="en-US" dirty="0">
                <a:hlinkClick r:id="rId5"/>
              </a:rPr>
              <a:t>GM fuel pressure sensor test (time 25:20)</a:t>
            </a:r>
            <a:endParaRPr lang="en-US" dirty="0"/>
          </a:p>
          <a:p>
            <a:pPr fontAlgn="base"/>
            <a:r>
              <a:rPr lang="en-US" dirty="0">
                <a:hlinkClick r:id="rId6"/>
              </a:rPr>
              <a:t>Crank no start (time 6:15)</a:t>
            </a:r>
            <a:endParaRPr lang="en-US" dirty="0"/>
          </a:p>
          <a:p>
            <a:pPr fontAlgn="base"/>
            <a:r>
              <a:rPr lang="en-US" dirty="0">
                <a:hlinkClick r:id="rId7"/>
              </a:rPr>
              <a:t>Drivability (time 21:31)</a:t>
            </a:r>
            <a:endParaRPr lang="en-US" dirty="0"/>
          </a:p>
          <a:p>
            <a:pPr fontAlgn="base"/>
            <a:r>
              <a:rPr lang="en-US" dirty="0">
                <a:hlinkClick r:id="rId8"/>
              </a:rPr>
              <a:t>Noid light testing (time 30:44)</a:t>
            </a:r>
            <a:endParaRPr lang="en-US" dirty="0"/>
          </a:p>
          <a:p>
            <a:pPr fontAlgn="base"/>
            <a:r>
              <a:rPr lang="en-US" dirty="0">
                <a:hlinkClick r:id="rId9"/>
              </a:rPr>
              <a:t>Fuel injector drivers (time 44:07)</a:t>
            </a:r>
            <a:endParaRPr lang="en-US" dirty="0"/>
          </a:p>
          <a:p>
            <a:pPr fontAlgn="base"/>
            <a:r>
              <a:rPr lang="en-US" dirty="0">
                <a:hlinkClick r:id="rId10"/>
              </a:rPr>
              <a:t>PCM driver testing part 1 (time 3:11)</a:t>
            </a:r>
            <a:endParaRPr lang="en-US" dirty="0"/>
          </a:p>
          <a:p>
            <a:pPr fontAlgn="base"/>
            <a:r>
              <a:rPr lang="en-US" dirty="0">
                <a:hlinkClick r:id="rId11"/>
              </a:rPr>
              <a:t>PCM driver testing part 2 (time 3:10)</a:t>
            </a:r>
            <a:endParaRPr lang="en-US" dirty="0"/>
          </a:p>
        </p:txBody>
      </p:sp>
    </p:spTree>
    <p:extLst>
      <p:ext uri="{BB962C8B-B14F-4D97-AF65-F5344CB8AC3E}">
        <p14:creationId xmlns:p14="http://schemas.microsoft.com/office/powerpoint/2010/main" val="2062386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731764"/>
            <a:ext cx="6172200" cy="3394472"/>
          </a:xfrm>
        </p:spPr>
        <p:txBody>
          <a:bodyPr/>
          <a:lstStyle/>
          <a:p>
            <a:pPr fontAlgn="base"/>
            <a:r>
              <a:rPr lang="en-US" dirty="0">
                <a:hlinkClick r:id="rId2"/>
              </a:rPr>
              <a:t>Stuck closed fuel injector (time 11:34)</a:t>
            </a:r>
            <a:endParaRPr lang="en-US" dirty="0"/>
          </a:p>
          <a:p>
            <a:pPr fontAlgn="base"/>
            <a:r>
              <a:rPr lang="en-US" dirty="0">
                <a:hlinkClick r:id="rId3"/>
              </a:rPr>
              <a:t>GM shorted injector (time 14:42)</a:t>
            </a:r>
            <a:endParaRPr lang="en-US" dirty="0"/>
          </a:p>
          <a:p>
            <a:pPr fontAlgn="base"/>
            <a:r>
              <a:rPr lang="en-US" dirty="0">
                <a:hlinkClick r:id="rId4"/>
              </a:rPr>
              <a:t>Scoping out drivability (time 12:05)</a:t>
            </a:r>
            <a:endParaRPr lang="en-US" dirty="0"/>
          </a:p>
          <a:p>
            <a:pPr fontAlgn="base"/>
            <a:r>
              <a:rPr lang="en-US" dirty="0">
                <a:hlinkClick r:id="rId5"/>
              </a:rPr>
              <a:t>Injector Waveform analysis (time 6:53)</a:t>
            </a:r>
            <a:endParaRPr lang="en-US" dirty="0"/>
          </a:p>
          <a:p>
            <a:pPr fontAlgn="base"/>
            <a:r>
              <a:rPr lang="en-US" dirty="0">
                <a:hlinkClick r:id="rId6"/>
              </a:rPr>
              <a:t>Throttle body cleaning (time 3:38)</a:t>
            </a:r>
            <a:endParaRPr lang="en-US" dirty="0"/>
          </a:p>
          <a:p>
            <a:pPr fontAlgn="base"/>
            <a:r>
              <a:rPr lang="en-US" dirty="0">
                <a:hlinkClick r:id="rId7"/>
              </a:rPr>
              <a:t>Throttle body cleaning (time 6:55)</a:t>
            </a:r>
            <a:endParaRPr lang="en-US" dirty="0"/>
          </a:p>
          <a:p>
            <a:pPr fontAlgn="base"/>
            <a:r>
              <a:rPr lang="en-US" dirty="0">
                <a:hlinkClick r:id="rId8"/>
              </a:rPr>
              <a:t>Fuel leak at regulator (time 6:42)</a:t>
            </a:r>
            <a:endParaRPr lang="en-US" dirty="0"/>
          </a:p>
          <a:p>
            <a:pPr fontAlgn="base"/>
            <a:r>
              <a:rPr lang="en-US" dirty="0">
                <a:hlinkClick r:id="rId9"/>
              </a:rPr>
              <a:t>Clean an IAC valve (time 2:39)</a:t>
            </a:r>
            <a:endParaRPr lang="en-US" dirty="0"/>
          </a:p>
        </p:txBody>
      </p:sp>
    </p:spTree>
    <p:extLst>
      <p:ext uri="{BB962C8B-B14F-4D97-AF65-F5344CB8AC3E}">
        <p14:creationId xmlns:p14="http://schemas.microsoft.com/office/powerpoint/2010/main" val="57749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551"/>
            <a:ext cx="8218476" cy="1846659"/>
          </a:xfrm>
        </p:spPr>
        <p:txBody>
          <a:bodyPr wrap="square">
            <a:spAutoFit/>
          </a:bodyPr>
          <a:lstStyle/>
          <a:p>
            <a:r>
              <a:rPr lang="en-IN" altLang="en-US" sz="3000" dirty="0">
                <a:ea typeface="ヒラギノ角ゴ Pro W3" charset="-128"/>
              </a:rPr>
              <a:t>Figure 24.5 Fuel should be heard returning to the fuel tank at the fuel return line if the fuel-pump and fuel-pressure regulator are functioning correctly</a:t>
            </a:r>
            <a:endParaRPr lang="en-US" sz="3000" dirty="0"/>
          </a:p>
        </p:txBody>
      </p:sp>
      <p:pic>
        <p:nvPicPr>
          <p:cNvPr id="4098" name="Picture 2" descr="A photo shows fuel return line connected to the tank from the fuel pump and a fuel pressure regula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2050" y="2156751"/>
            <a:ext cx="4576425" cy="415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749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3350"/>
            <a:ext cx="8218476" cy="1661993"/>
          </a:xfrm>
        </p:spPr>
        <p:txBody>
          <a:bodyPr wrap="square">
            <a:spAutoFit/>
          </a:bodyPr>
          <a:lstStyle/>
          <a:p>
            <a:r>
              <a:rPr lang="en-IN" altLang="en-US" dirty="0">
                <a:ea typeface="ヒラギノ角ゴ Pro W3" charset="-128"/>
              </a:rPr>
              <a:t>Figure 24.6 Using a scan tool to check for </a:t>
            </a:r>
            <a:r>
              <a:rPr lang="en-IN" altLang="en-US" spc="-450" dirty="0">
                <a:ea typeface="ヒラギノ角ゴ Pro W3" charset="-128"/>
              </a:rPr>
              <a:t>I A </a:t>
            </a:r>
            <a:r>
              <a:rPr lang="en-IN" altLang="en-US" dirty="0">
                <a:ea typeface="ヒラギノ角ゴ Pro W3" charset="-128"/>
              </a:rPr>
              <a:t>C counts or percentage as part of a diagnostic routine</a:t>
            </a:r>
            <a:endParaRPr lang="en-US" dirty="0"/>
          </a:p>
        </p:txBody>
      </p:sp>
      <p:pic>
        <p:nvPicPr>
          <p:cNvPr id="5122" name="Picture 2" descr="A photo of a technician using a scan tool to check for I A C accoun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2682" y="1959865"/>
            <a:ext cx="4906547" cy="435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9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61925"/>
            <a:ext cx="8218476" cy="1569660"/>
          </a:xfrm>
        </p:spPr>
        <p:txBody>
          <a:bodyPr wrap="square">
            <a:spAutoFit/>
          </a:bodyPr>
          <a:lstStyle/>
          <a:p>
            <a:r>
              <a:rPr lang="en-IN" altLang="en-US" sz="3400" dirty="0">
                <a:ea typeface="ヒラギノ角ゴ Pro W3" charset="-128"/>
              </a:rPr>
              <a:t>Figure 24.7 Checking the fuel pressure using a fuel-pressure gauge connected to the Schrader valve</a:t>
            </a:r>
            <a:endParaRPr lang="en-US" sz="3400" dirty="0"/>
          </a:p>
        </p:txBody>
      </p:sp>
      <p:pic>
        <p:nvPicPr>
          <p:cNvPr id="6146" name="Picture 2" descr="A photo shows a technician checking the fuel pressure using a fuel pressure gauge connected to a Schrader val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9215" y="1812571"/>
            <a:ext cx="5986918" cy="450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851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23449</TotalTime>
  <Words>1488</Words>
  <Application>Microsoft Office PowerPoint</Application>
  <PresentationFormat>On-screen Show (4:3)</PresentationFormat>
  <Paragraphs>164</Paragraphs>
  <Slides>70</Slides>
  <Notes>64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Arial(Body)</vt:lpstr>
      <vt:lpstr>Noto Sans Symbols</vt:lpstr>
      <vt:lpstr>Times New Roman</vt:lpstr>
      <vt:lpstr>Verdana</vt:lpstr>
      <vt:lpstr>Wingdings</vt:lpstr>
      <vt:lpstr>508 Lecture</vt:lpstr>
      <vt:lpstr>Advanced Engine Performance Diagnosis</vt:lpstr>
      <vt:lpstr>Figure 24.1 If the vacuum hose is removed from the fuel-pressure regulator when the engine is running, the fuel pressure should increase. If it does not increase, then the fuel pump is not capable of supplying adequate pressure or the fuel-pressure regulator is defective. If gasoline is visible in the vacuum hose, the regulator is leaking and should be replaced</vt:lpstr>
      <vt:lpstr>Figure 24.2 (a) A fuel-pressure graph after key on, engine off (K O E O) on a T B I system</vt:lpstr>
      <vt:lpstr>Figure 24.2 (b) Pressure drop after 10 minutes on a normal port fuel-injection system</vt:lpstr>
      <vt:lpstr>Figure 24.3 A clogged P C V system caused the engine oil fumes to be drawn into the air cleaner assembly. This is what the technician discovered during a visual inspection</vt:lpstr>
      <vt:lpstr>Figure 24.4 All fuel injectors should make the same sound with the engine running at idle speed. A lack of sound indicates a possible electrically open injector or a break in the wiring. A defective computer could also be the cause of a lack of clicking (pulsing) of the injectors</vt:lpstr>
      <vt:lpstr>Figure 24.5 Fuel should be heard returning to the fuel tank at the fuel return line if the fuel-pump and fuel-pressure regulator are functioning correctly</vt:lpstr>
      <vt:lpstr>Figure 24.6 Using a scan tool to check for I A C counts or percentage as part of a diagnostic routine</vt:lpstr>
      <vt:lpstr>Figure 24.7 Checking the fuel pressure using a fuel-pressure gauge connected to the Schrader valve</vt:lpstr>
      <vt:lpstr>Figure 24.8 Shutoff valves must be used on vehicles equipped with plastic fuel lines to isolate the cause of a pressure drop in the fuel system</vt:lpstr>
      <vt:lpstr>Figure 24.9 (a) Noid lights are usually purchased as an assortment so that one is available for any type or size of injector wiring connector</vt:lpstr>
      <vt:lpstr>Figure 24.9 (b) The connector is unplugged from the injector and a noid light is plugged into the injector connector. The noid light should flash when the engine is being cranked if the power circuit and the pulsing to ground by the computer are functioning okay</vt:lpstr>
      <vt:lpstr>Figure 24.10 Use a D M M set to read D C volts to check the voltage drop of the positive circuit to the fuel injector. A reading of 0.5 volt or less is generally considered to be acceptable</vt:lpstr>
      <vt:lpstr>Animation: Quick Check Injector Volts ((Animation will automatically start in a few seconds)he animation will automatically start in a few seconds)</vt:lpstr>
      <vt:lpstr>Animation: Quick Check Injector Pulse ((Animation will automatically start in a few seconds)he animation will automatically start in a few seconds)</vt:lpstr>
      <vt:lpstr>Figure 24.11 Connections and settings necessary to measure fuel-injector resistance</vt:lpstr>
      <vt:lpstr>Animation: Test Injector Resistance ((Animation will automatically start in a few seconds)he animation will automatically start in a few seconds)</vt:lpstr>
      <vt:lpstr>Figure 24.12 To measure fuel-injector resistance, a technician constructed a short wiring harness with a double banana plug that fits into the V and C O M terminals of the meter and an injector connector at the other end. This setup makes checking resistance of fuel injectors quick and easy</vt:lpstr>
      <vt:lpstr>Figure 24.13 If an injector has the specified resistance, this does not mean that it is okay. This injector had the specified resistance yet it did not deliver the correct amount of fuel because it was clogged</vt:lpstr>
      <vt:lpstr>Figure 24.14 Connect a fuel-pressure gauge to the fuel rail at the Schrader valve</vt:lpstr>
      <vt:lpstr>Figure 24.15 An injector tester being used to check the voltage drop through the injector while the tester is sending current through the injectors. This test is used to check the coil inside the injector. This same tester can be used to check for equal pressure drop of each injector by pulsing the injector on for 500 ms</vt:lpstr>
      <vt:lpstr>Figure 24.16 A digital storage oscilloscope can be easily connected to an injector by carefully back-probing the electrical connector</vt:lpstr>
      <vt:lpstr>Figure 24.17 The injector on-time is called the pulse width</vt:lpstr>
      <vt:lpstr>Figure 24.18 A typical peak-and-hold fuel-injector waveform. Most fuel injectors that measure less than 6 ohms will usually display a similar waveform</vt:lpstr>
      <vt:lpstr>Figure 24.19 A waveform of a pulse-width-modulated fuel injector. At the end, when the voltage is removed, there is an inductive spike created similar to the spike created by other types of injectors</vt:lpstr>
      <vt:lpstr>Figure 24.20 A set of six reconditioned injectors. The sixth injector is barely visible at the far right</vt:lpstr>
      <vt:lpstr>Figure 24.21 An I A C controls idle speed by controlling the amount of air that passes around the throttle plate. More airflow results in a higher idle speed</vt:lpstr>
      <vt:lpstr>Figure 24.22 A typical I A C</vt:lpstr>
      <vt:lpstr>Figure 24.23 Some I A C units are purchased with the housing as shown. Carbon build-up in these passages can cause a rough or unstable idling or stalling</vt:lpstr>
      <vt:lpstr>Figure 24.24 When the cover is removed from the top of the engine, a mouse or some other animal nest is visible. The animal had already eaten through a couple of injector wires. At least the cause of the intermittent misfire was discovered</vt:lpstr>
      <vt:lpstr>Figure 24.25 Checking fuel-pump volume using a hose from the outlet of the fuel-pressure regulator into a calibrated container</vt:lpstr>
      <vt:lpstr>Figure 24.26 Testing fuel-pump volume using a fuel-pressure gauge with a bleed hose inserted into a suitable container. The engine is running during this test</vt:lpstr>
      <vt:lpstr>Figure 24.27 A typical two-line cleaning machine hook-up, showing an extension hose that can be used to squirt a cleaning solution into the throttle body while the engine is running on the cleaning solution and gasoline mixture</vt:lpstr>
      <vt:lpstr>Figure 24.28 To thoroughly clean a throttle body, it is sometimes best to remove it from the vehicle. Dirty throttle plate(s) can cause a rough, unstable idle or stalling especially when the engine is warm</vt:lpstr>
      <vt:lpstr>Figure 24.29 The amount each injector is able to flow is displayed in glass cylinders are each injector for a quick visual check</vt:lpstr>
      <vt:lpstr>Figure 24.30 The line that has the yellow tag is a high-pressure line and this linßpart</vt:lpstr>
      <vt:lpstr>FUEL-PUMP RELAY CIRCUIT DIAGNOSIS 1</vt:lpstr>
      <vt:lpstr>FUEL-PUMP RELAY CIRCUIT DIAGNOSIS 2</vt:lpstr>
      <vt:lpstr>FUEL-PUMP RELAY CIRCUIT DIAGNOSIS 3</vt:lpstr>
      <vt:lpstr>FUEL-PUMP RELAY CIRCUIT DIAGNOSIS 4</vt:lpstr>
      <vt:lpstr>FUEL-PUMP RELAY CIRCUIT DIAGNOSIS 5</vt:lpstr>
      <vt:lpstr>FUEL-PUMP RELAY CIRCUIT DIAGNOSIS 6</vt:lpstr>
      <vt:lpstr>FUEL-PUMP RELAY CIRCUIT DIAGNOSIS 7</vt:lpstr>
      <vt:lpstr>FUEL-PUMP RELAY CIRCUIT DIAGNOSIS 8</vt:lpstr>
      <vt:lpstr>FUEL-PUMP RELAY CIRCUIT DIAGNOSIS 9</vt:lpstr>
      <vt:lpstr>FUEL-PUMP RELAY CIRCUIT DIAGNOSIS 10</vt:lpstr>
      <vt:lpstr>FUEL-PUMP RELAY CIRCUIT DIAGNOSIS 11</vt:lpstr>
      <vt:lpstr>FUEL-PUMP RELAY CIRCUIT DIAGNOSIS 12</vt:lpstr>
      <vt:lpstr>FUEL-PUMP RELAY CIRCUIT DIAGNOSIS 13</vt:lpstr>
      <vt:lpstr>FUEL-PUMP RELAY CIRCUIT DIAGNOSIS 14</vt:lpstr>
      <vt:lpstr>FUEL-PUMP RELAY CIRCUIT DIAGNOSIS 15</vt:lpstr>
      <vt:lpstr>FUEL-PUMP RELAY CIRCUIT DIAGNOSIS 16</vt:lpstr>
      <vt:lpstr>FUEL-PUMP RELAY CIRCUIT DIAGNOSIS 17</vt:lpstr>
      <vt:lpstr>FUEL-PUMP RELAY CIRCUIT DIAGNOSIS 18</vt:lpstr>
      <vt:lpstr>FUEL INJECTOR CLEANING 1</vt:lpstr>
      <vt:lpstr>FUEL INJECTOR CLEANING 2</vt:lpstr>
      <vt:lpstr>FUEL INJECTOR CLEANING 3</vt:lpstr>
      <vt:lpstr>FUEL INJECTOR CLEANING 4</vt:lpstr>
      <vt:lpstr>FUEL INJECTOR CLEANING 5</vt:lpstr>
      <vt:lpstr>FUEL INJECTOR CLEANING 6</vt:lpstr>
      <vt:lpstr>FUEL INJECTOR CLEANING 7</vt:lpstr>
      <vt:lpstr>FUEL INJECTOR CLEANING 8</vt:lpstr>
      <vt:lpstr>FUEL INJECTOR CLEANING 9</vt:lpstr>
      <vt:lpstr>FUEL INJECTOR CLEANING 10</vt:lpstr>
      <vt:lpstr>FUEL INJECTOR CLEANING 11</vt:lpstr>
      <vt:lpstr>FUEL INJECTOR CLEANING 12</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dc:title>
  <dc:subject>Automotive - Core</dc:subject>
  <dc:creator>James D. Halderman / Curt Ward</dc:creator>
  <cp:keywords>Automotive </cp:keywords>
  <cp:lastModifiedBy>Glen Plants</cp:lastModifiedBy>
  <cp:revision>4494</cp:revision>
  <dcterms:created xsi:type="dcterms:W3CDTF">2014-07-14T20:04:21Z</dcterms:created>
  <dcterms:modified xsi:type="dcterms:W3CDTF">2020-07-29T15:52:25Z</dcterms:modified>
</cp:coreProperties>
</file>