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180" r:id="rId2"/>
    <p:sldId id="1166" r:id="rId3"/>
    <p:sldId id="1167" r:id="rId4"/>
    <p:sldId id="1168" r:id="rId5"/>
    <p:sldId id="1169" r:id="rId6"/>
    <p:sldId id="393" r:id="rId7"/>
    <p:sldId id="1170" r:id="rId8"/>
    <p:sldId id="1171" r:id="rId9"/>
    <p:sldId id="1172" r:id="rId10"/>
    <p:sldId id="1173" r:id="rId11"/>
    <p:sldId id="1174" r:id="rId12"/>
    <p:sldId id="1175" r:id="rId13"/>
    <p:sldId id="1176" r:id="rId14"/>
    <p:sldId id="1177" r:id="rId15"/>
    <p:sldId id="1178" r:id="rId16"/>
    <p:sldId id="1179" r:id="rId17"/>
    <p:sldId id="1096" r:id="rId18"/>
    <p:sldId id="10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1056">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5" autoAdjust="0"/>
    <p:restoredTop sz="86384" autoAdjust="0"/>
  </p:normalViewPr>
  <p:slideViewPr>
    <p:cSldViewPr>
      <p:cViewPr varScale="1">
        <p:scale>
          <a:sx n="114" d="100"/>
          <a:sy n="114" d="100"/>
        </p:scale>
        <p:origin x="1122" y="114"/>
      </p:cViewPr>
      <p:guideLst>
        <p:guide orient="horz" pos="2160"/>
        <p:guide pos="2880"/>
        <p:guide orient="horz" pos="816"/>
        <p:guide orient="horz" pos="3984"/>
        <p:guide orient="horz" pos="384"/>
        <p:guide orient="horz" pos="144"/>
        <p:guide orient="horz" pos="1056"/>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7/29/2020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7/29/2020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12497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21874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77774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7/29/2020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7/29/2020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Pearson Education, Inc. All Rights Reserved</a:t>
            </a:r>
          </a:p>
        </p:txBody>
      </p:sp>
      <p:pic>
        <p:nvPicPr>
          <p:cNvPr id="10" name="Picture 9" descr="Pearson Logo"/>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6" r:id="rId14"/>
    <p:sldLayoutId id="2147483667"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5vIx04I4Pc" TargetMode="External"/><Relationship Id="rId2" Type="http://schemas.openxmlformats.org/officeDocument/2006/relationships/hyperlink" Target="https://www.youtube.com/watch?v=mG4Ie-RGgRM" TargetMode="External"/><Relationship Id="rId1" Type="http://schemas.openxmlformats.org/officeDocument/2006/relationships/slideLayout" Target="../slideLayouts/slideLayout4.xml"/><Relationship Id="rId6" Type="http://schemas.openxmlformats.org/officeDocument/2006/relationships/hyperlink" Target="https://www.youtube.com/watch?v=fXe1p4DAw8A" TargetMode="External"/><Relationship Id="rId5" Type="http://schemas.openxmlformats.org/officeDocument/2006/relationships/hyperlink" Target="https://www.youtube.com/watch?v=GBRJdzrGUA4" TargetMode="External"/><Relationship Id="rId4" Type="http://schemas.openxmlformats.org/officeDocument/2006/relationships/hyperlink" Target="https://www.youtube.com/watch?v=3k6cOC81OvQ"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Advanced Engine Performance Diagnosis</a:t>
            </a:r>
          </a:p>
        </p:txBody>
      </p:sp>
      <p:sp>
        <p:nvSpPr>
          <p:cNvPr id="3" name="Text Placeholder 2"/>
          <p:cNvSpPr>
            <a:spLocks noGrp="1"/>
          </p:cNvSpPr>
          <p:nvPr>
            <p:ph type="body" sz="quarter" idx="13"/>
          </p:nvPr>
        </p:nvSpPr>
        <p:spPr>
          <a:xfrm>
            <a:off x="457200" y="1382036"/>
            <a:ext cx="8229600" cy="317335"/>
          </a:xfrm>
        </p:spPr>
        <p:txBody>
          <a:bodyPr>
            <a:spAutoFit/>
          </a:bodyPr>
          <a:lstStyle/>
          <a:p>
            <a:r>
              <a:rPr lang="en-US" dirty="0"/>
              <a:t>Seventh Edition</a:t>
            </a:r>
            <a:endParaRPr lang="en-IN" dirty="0"/>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4572000" y="2821856"/>
            <a:ext cx="2133597" cy="492443"/>
          </a:xfrm>
        </p:spPr>
        <p:txBody>
          <a:bodyPr wrap="square">
            <a:sp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23</a:t>
            </a:r>
          </a:p>
        </p:txBody>
      </p:sp>
      <p:sp>
        <p:nvSpPr>
          <p:cNvPr id="4" name="Text Placeholder 3"/>
          <p:cNvSpPr>
            <a:spLocks noGrp="1"/>
          </p:cNvSpPr>
          <p:nvPr>
            <p:ph type="body" sz="quarter" idx="14"/>
          </p:nvPr>
        </p:nvSpPr>
        <p:spPr>
          <a:xfrm>
            <a:off x="4569209" y="3428019"/>
            <a:ext cx="2817004" cy="615553"/>
          </a:xfrm>
        </p:spPr>
        <p:txBody>
          <a:bodyPr vert="horz" wrap="square" lIns="0" tIns="0" rIns="0" bIns="0" rtlCol="0" anchor="b">
            <a:spAutoFit/>
          </a:bodyPr>
          <a:lstStyle/>
          <a:p>
            <a:r>
              <a:rPr lang="de-DE" sz="2000" dirty="0"/>
              <a:t>Gasoline Direct-injection Systems</a:t>
            </a:r>
          </a:p>
        </p:txBody>
      </p:sp>
      <p:pic>
        <p:nvPicPr>
          <p:cNvPr id="1026" name="Picture 2" descr="Front Cover: Advanced Engine Performance Diagnosis, Seventh Edition by Halderman and W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22" y="1770141"/>
            <a:ext cx="3554438" cy="4546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5"/>
          </p:nvPr>
        </p:nvSpPr>
        <p:spPr>
          <a:xfrm>
            <a:off x="3429012" y="6418608"/>
            <a:ext cx="5266267" cy="184666"/>
          </a:xfrm>
        </p:spPr>
        <p:txBody>
          <a:bodyPr vert="horz" wrap="square" lIns="0" tIns="0" rIns="0" bIns="0"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2020 Pearson Education, Inc. All Rights Reserved</a:t>
            </a:r>
          </a:p>
        </p:txBody>
      </p:sp>
    </p:spTree>
    <p:extLst>
      <p:ext uri="{BB962C8B-B14F-4D97-AF65-F5344CB8AC3E}">
        <p14:creationId xmlns:p14="http://schemas.microsoft.com/office/powerpoint/2010/main" val="98886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6334"/>
            <a:ext cx="8229601" cy="1477328"/>
          </a:xfrm>
        </p:spPr>
        <p:txBody>
          <a:bodyPr wrap="square">
            <a:spAutoFit/>
          </a:bodyPr>
          <a:lstStyle/>
          <a:p>
            <a:r>
              <a:rPr lang="en-US" sz="2400" dirty="0"/>
              <a:t>Figure 23.7 Notice that there are conditions when the port fuel-injector, located in the intake manifold, and the gasoline direct injector, located in the cylinder, both operate to provide the proper air–fuel mixture</a:t>
            </a:r>
          </a:p>
        </p:txBody>
      </p:sp>
      <p:pic>
        <p:nvPicPr>
          <p:cNvPr id="8194" name="Picture 2" descr="A figure shows a graph between engine speed and torque in x-axis and y-axis, respectively. The combined operation of direct injection and port injection gives the best air-fuel mixture than direct injection alon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765" y="1877101"/>
            <a:ext cx="6634467" cy="444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66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8301"/>
            <a:ext cx="8229601" cy="1384995"/>
          </a:xfrm>
        </p:spPr>
        <p:txBody>
          <a:bodyPr wrap="square">
            <a:spAutoFit/>
          </a:bodyPr>
          <a:lstStyle/>
          <a:p>
            <a:r>
              <a:rPr lang="en-US" sz="3000" dirty="0"/>
              <a:t>Figure 23.8 In this design, the fuel injector is at the top of the cylinder and sprays fuel into the cavity of the piston</a:t>
            </a:r>
          </a:p>
        </p:txBody>
      </p:sp>
      <p:pic>
        <p:nvPicPr>
          <p:cNvPr id="9218" name="Picture 2" descr="A figure shows an engine setup with fuel injector at the top of the cylinder spraying fuel into the piston cavi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8143" y="1671110"/>
            <a:ext cx="4178342" cy="464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79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3959"/>
            <a:ext cx="8229601" cy="1292662"/>
          </a:xfrm>
        </p:spPr>
        <p:txBody>
          <a:bodyPr wrap="square">
            <a:spAutoFit/>
          </a:bodyPr>
          <a:lstStyle/>
          <a:p>
            <a:r>
              <a:rPr lang="en-US" sz="2800" dirty="0"/>
              <a:t>Figure 23.9 The side injector combines with the shape of the piston to create a swirl as the piston moves up on the compression stroke</a:t>
            </a:r>
          </a:p>
        </p:txBody>
      </p:sp>
      <p:pic>
        <p:nvPicPr>
          <p:cNvPr id="10242" name="Picture 2" descr="A figure shows a fuel injection mounted on the side of a cylinder head. The crown shape of the piston combines to create a swirl in the piston during upward strok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0127" y="1634068"/>
            <a:ext cx="4752710" cy="467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9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1" cy="1107996"/>
          </a:xfrm>
        </p:spPr>
        <p:txBody>
          <a:bodyPr wrap="square">
            <a:spAutoFit/>
          </a:bodyPr>
          <a:lstStyle/>
          <a:p>
            <a:r>
              <a:rPr lang="en-US" dirty="0"/>
              <a:t>Figure 23.10 The piston creates a tumbling force as it moves upward</a:t>
            </a:r>
          </a:p>
        </p:txBody>
      </p:sp>
      <p:pic>
        <p:nvPicPr>
          <p:cNvPr id="11266" name="Picture 2" descr="A figure shows a piston with a crown that acts as a tumbling force in upward direction along with a side injec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3656" y="1347403"/>
            <a:ext cx="4705652" cy="496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6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5537"/>
            <a:ext cx="8229601" cy="1723549"/>
          </a:xfrm>
        </p:spPr>
        <p:txBody>
          <a:bodyPr wrap="square">
            <a:spAutoFit/>
          </a:bodyPr>
          <a:lstStyle/>
          <a:p>
            <a:r>
              <a:rPr lang="en-US" sz="2800" dirty="0"/>
              <a:t>Figure 23.11 There may become a driveability issue because the gasoline direct-injection injector is exposed to combustion carbon and fuel residue</a:t>
            </a:r>
          </a:p>
        </p:txBody>
      </p:sp>
      <p:pic>
        <p:nvPicPr>
          <p:cNvPr id="12290" name="Picture 2" descr="A photo shows combustion carbon and fuel residue on the fuel injector, intake, and exhaust valves of an eng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7462" y="2112981"/>
            <a:ext cx="4804750" cy="420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8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5534"/>
            <a:ext cx="8229601" cy="1723549"/>
          </a:xfrm>
        </p:spPr>
        <p:txBody>
          <a:bodyPr wrap="square">
            <a:spAutoFit/>
          </a:bodyPr>
          <a:lstStyle/>
          <a:p>
            <a:r>
              <a:rPr lang="en-US" sz="2800" dirty="0"/>
              <a:t>Figure 23.12 The high-pressure lines use a ball and socket connection. The ball end deforms when the line is tightened and must be replaced with a new part whenever it is removed</a:t>
            </a:r>
          </a:p>
        </p:txBody>
      </p:sp>
      <p:pic>
        <p:nvPicPr>
          <p:cNvPr id="13314" name="Picture 2" descr="A photo shows ball and socket connections used in high-pressure lin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252" y="2092326"/>
            <a:ext cx="7617497" cy="421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88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5534"/>
            <a:ext cx="8229601" cy="1723549"/>
          </a:xfrm>
        </p:spPr>
        <p:txBody>
          <a:bodyPr wrap="square">
            <a:spAutoFit/>
          </a:bodyPr>
          <a:lstStyle/>
          <a:p>
            <a:r>
              <a:rPr lang="en-US" sz="2800" dirty="0"/>
              <a:t>Figure 23.13 Whenever a </a:t>
            </a:r>
            <a:r>
              <a:rPr lang="en-US" sz="2800" spc="-350" dirty="0"/>
              <a:t>G D </a:t>
            </a:r>
            <a:r>
              <a:rPr lang="en-US" sz="2800" dirty="0"/>
              <a:t>I fuel injector is removed, a new Teflon seal must be installed to ensure a leak-free connection in the combustion chamber</a:t>
            </a:r>
          </a:p>
        </p:txBody>
      </p:sp>
      <p:pic>
        <p:nvPicPr>
          <p:cNvPr id="14338" name="Picture 2" descr="A photo shows a gasoline direct injection fuel injector removed from the engine. A worn out Teflon seal is connected to G D I injec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182" y="2080228"/>
            <a:ext cx="7819636" cy="423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7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219200" y="1731764"/>
            <a:ext cx="6172200" cy="3394472"/>
          </a:xfrm>
        </p:spPr>
        <p:txBody>
          <a:bodyPr/>
          <a:lstStyle/>
          <a:p>
            <a:pPr fontAlgn="base"/>
            <a:r>
              <a:rPr lang="en-US" dirty="0">
                <a:hlinkClick r:id="rId2"/>
              </a:rPr>
              <a:t>Gasoline direct injection (time 5:50)</a:t>
            </a:r>
            <a:endParaRPr lang="en-US" dirty="0"/>
          </a:p>
          <a:p>
            <a:pPr fontAlgn="base"/>
            <a:r>
              <a:rPr lang="en-US" dirty="0">
                <a:hlinkClick r:id="rId3"/>
              </a:rPr>
              <a:t>Bosch Gasoline Direct Injection System (time 6:20)</a:t>
            </a:r>
            <a:endParaRPr lang="en-US" dirty="0"/>
          </a:p>
          <a:p>
            <a:pPr fontAlgn="base"/>
            <a:r>
              <a:rPr lang="en-US" dirty="0">
                <a:hlinkClick r:id="rId4"/>
              </a:rPr>
              <a:t>Accelerator pedal position sensor testing (time 3:22)</a:t>
            </a:r>
            <a:endParaRPr lang="en-US" dirty="0"/>
          </a:p>
          <a:p>
            <a:pPr fontAlgn="base"/>
            <a:r>
              <a:rPr lang="en-US" dirty="0">
                <a:hlinkClick r:id="rId5"/>
              </a:rPr>
              <a:t>Accelerator pedal position sensor (time 5:35)</a:t>
            </a:r>
            <a:endParaRPr lang="en-US" dirty="0"/>
          </a:p>
          <a:p>
            <a:pPr fontAlgn="base"/>
            <a:r>
              <a:rPr lang="en-US" dirty="0">
                <a:hlinkClick r:id="rId6"/>
              </a:rPr>
              <a:t>Electronic throttle (time 4:15)</a:t>
            </a:r>
            <a:endParaRPr lang="en-US" dirty="0"/>
          </a:p>
        </p:txBody>
      </p:sp>
    </p:spTree>
    <p:extLst>
      <p:ext uri="{BB962C8B-B14F-4D97-AF65-F5344CB8AC3E}">
        <p14:creationId xmlns:p14="http://schemas.microsoft.com/office/powerpoint/2010/main" val="6457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829" y="2121131"/>
            <a:ext cx="8132342" cy="2615738"/>
          </a:xfrm>
          <a:prstGeom prst="rect">
            <a:avLst/>
          </a:prstGeom>
        </p:spPr>
      </p:pic>
    </p:spTree>
    <p:extLst>
      <p:ext uri="{BB962C8B-B14F-4D97-AF65-F5344CB8AC3E}">
        <p14:creationId xmlns:p14="http://schemas.microsoft.com/office/powerpoint/2010/main" val="1854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2045"/>
            <a:ext cx="8229601" cy="1569660"/>
          </a:xfrm>
        </p:spPr>
        <p:txBody>
          <a:bodyPr wrap="square">
            <a:spAutoFit/>
          </a:bodyPr>
          <a:lstStyle/>
          <a:p>
            <a:r>
              <a:rPr lang="en-US" sz="3400" dirty="0"/>
              <a:t>Figure 23.1 A comparison of a port fuel injection system (right) to a gasoline direct injection system on the left</a:t>
            </a:r>
          </a:p>
        </p:txBody>
      </p:sp>
      <p:pic>
        <p:nvPicPr>
          <p:cNvPr id="1026" name="Picture 2" descr="The figure shows the following:&#10;• In a direct injection system, fuel is sprayed directly into the combustion chamber by an injector.&#10;• In a spray type fuel injection system, fuel is sprayed by a fuel injector upstream near the valve and air mixes with the fuel above the intake valve. The fuel injector is connected to a wiring connector and the fuel rail.&#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306" y="1846926"/>
            <a:ext cx="8146441" cy="419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4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5939"/>
            <a:ext cx="8229601" cy="1107996"/>
          </a:xfrm>
        </p:spPr>
        <p:txBody>
          <a:bodyPr wrap="square">
            <a:spAutoFit/>
          </a:bodyPr>
          <a:lstStyle/>
          <a:p>
            <a:r>
              <a:rPr lang="en-US" sz="2400" dirty="0"/>
              <a:t>Figure 23.2 A gasoline direct-injection system injects fuel under high pressure directly into the combustion chamber</a:t>
            </a:r>
          </a:p>
        </p:txBody>
      </p:sp>
      <p:pic>
        <p:nvPicPr>
          <p:cNvPr id="2050" name="Picture 2" descr="The figure shows the following:&#10;• A high pressure injector injects fuel into the combustion chamber of an engine and is controlled by an electronic driver unit through an engine electronic control unit&#10;• A high-pressure fuel pump pumps fuel through a fuel feed line and is injected by the injector through a high-pressure fuel line.&#10;• A return line sends back fuel to the sump&#10;• A fuel pressure sensor, common rail, and a fuel pressure relief valve are housed before the fuel injector.&#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194" y="1481822"/>
            <a:ext cx="7023610" cy="483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5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0670"/>
            <a:ext cx="8229601" cy="1477328"/>
          </a:xfrm>
        </p:spPr>
        <p:txBody>
          <a:bodyPr wrap="square">
            <a:spAutoFit/>
          </a:bodyPr>
          <a:lstStyle/>
          <a:p>
            <a:r>
              <a:rPr lang="en-US" sz="2400" dirty="0"/>
              <a:t>Figure 23.3 A </a:t>
            </a:r>
            <a:r>
              <a:rPr lang="en-US" sz="2400" spc="-300" dirty="0"/>
              <a:t>G D </a:t>
            </a:r>
            <a:r>
              <a:rPr lang="en-US" sz="2400" dirty="0"/>
              <a:t>I system uses a low-pressure pump in the gas tank similar to other types of fuel-injection systems. The </a:t>
            </a:r>
            <a:r>
              <a:rPr lang="en-US" sz="2400" spc="-300" dirty="0"/>
              <a:t>P C </a:t>
            </a:r>
            <a:r>
              <a:rPr lang="en-US" sz="2400" dirty="0"/>
              <a:t>M controls the pressure of the high-pressure pump using sensor inputs</a:t>
            </a:r>
          </a:p>
        </p:txBody>
      </p:sp>
      <p:pic>
        <p:nvPicPr>
          <p:cNvPr id="3074" name="Picture 2" descr="The figure shows the following details:&#10;• A fuel pump sucks fuel from the fuel tank and a low-pressure is connected to the tank.&#10;• The fuel pump is controlled by a fuel pump speed module&#10;• A high-pressure pump is connected to a fuel rail, which in turn has four G D I injectors connected to it.&#10;• A P C M controls both the sensors and the speed module.&#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9492" y="1863290"/>
            <a:ext cx="6605015" cy="445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2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6632"/>
            <a:ext cx="8229601" cy="1538883"/>
          </a:xfrm>
        </p:spPr>
        <p:txBody>
          <a:bodyPr wrap="square">
            <a:spAutoFit/>
          </a:bodyPr>
          <a:lstStyle/>
          <a:p>
            <a:r>
              <a:rPr lang="en-US" sz="2000" dirty="0"/>
              <a:t>Figure 23.4 A typical direct-injection system uses two pumps—one low-pressure electric pump in the fuel tank and the other a high-pressure pump driven by the camshaft. The high pressure fuel system operates at a pressure as low as 500 </a:t>
            </a:r>
            <a:r>
              <a:rPr lang="en-US" sz="2000" spc="-200" dirty="0"/>
              <a:t>P S </a:t>
            </a:r>
            <a:r>
              <a:rPr lang="en-US" sz="2000" dirty="0"/>
              <a:t>I during light load conditions and as high as 2,900 </a:t>
            </a:r>
            <a:r>
              <a:rPr lang="en-US" sz="2000" spc="-200" dirty="0"/>
              <a:t>P S </a:t>
            </a:r>
            <a:r>
              <a:rPr lang="en-US" sz="2000" dirty="0"/>
              <a:t>I under heavy loads</a:t>
            </a:r>
          </a:p>
        </p:txBody>
      </p:sp>
      <p:pic>
        <p:nvPicPr>
          <p:cNvPr id="4098" name="Picture 2" descr="The figure shows the following details:&#10;• A low-pressure fuel pump is installed inside a fuel tank and is connected to a pressure regulator.&#10;• The pressure regulator houses a high-pressure fuel pump and is connected to a common rail.&#10;• A high-pressure pump drive lobe is located on the engine camshaft and drives the high-pressure pump.&#10;• An injector is connected to the common rail.&#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056" y="1941308"/>
            <a:ext cx="5905887" cy="437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2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Direct Fuel Injection, Mechanical</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direct_fl">
            <a:hlinkClick r:id="" action="ppaction://media"/>
            <a:extLst>
              <a:ext uri="{FF2B5EF4-FFF2-40B4-BE49-F238E27FC236}">
                <a16:creationId xmlns:a16="http://schemas.microsoft.com/office/drawing/2014/main" id="{C290102B-2491-488C-B2BC-F3B6754D4B9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5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3890"/>
            <a:ext cx="8229601" cy="1569660"/>
          </a:xfrm>
        </p:spPr>
        <p:txBody>
          <a:bodyPr wrap="square">
            <a:spAutoFit/>
          </a:bodyPr>
          <a:lstStyle/>
          <a:p>
            <a:r>
              <a:rPr lang="en-US" sz="3400" dirty="0"/>
              <a:t>Figure 23.5a A typical camshaft-driven high-pressure pump used to increase fuel pressure to 2,000 </a:t>
            </a:r>
            <a:r>
              <a:rPr lang="en-US" sz="3400" spc="-400" dirty="0"/>
              <a:t>P S </a:t>
            </a:r>
            <a:r>
              <a:rPr lang="en-US" sz="3400" dirty="0"/>
              <a:t>I or higher</a:t>
            </a:r>
          </a:p>
        </p:txBody>
      </p:sp>
      <p:pic>
        <p:nvPicPr>
          <p:cNvPr id="5122" name="Picture 2" descr="A figure shows a high-pressure pump regulated by camshaft rotation. A spring pushes the piston forward and backward and a check ball controls the fuel flow rate. A pressure regulator is connected to the pist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493" y="1808578"/>
            <a:ext cx="5158301" cy="450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9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0673"/>
            <a:ext cx="8229601" cy="1477328"/>
          </a:xfrm>
        </p:spPr>
        <p:txBody>
          <a:bodyPr wrap="square">
            <a:spAutoFit/>
          </a:bodyPr>
          <a:lstStyle/>
          <a:p>
            <a:r>
              <a:rPr lang="en-US" sz="2400" dirty="0"/>
              <a:t>Figure 23.5b The high-pressure pump assembly removed from the engine. Many </a:t>
            </a:r>
            <a:r>
              <a:rPr lang="en-US" sz="2400" spc="-300" dirty="0"/>
              <a:t>G D </a:t>
            </a:r>
            <a:r>
              <a:rPr lang="en-US" sz="2400" dirty="0"/>
              <a:t>I engines use a roller where the high-pressure pump rides against the cam lobes to help reduce friction and wear</a:t>
            </a:r>
          </a:p>
        </p:txBody>
      </p:sp>
      <p:pic>
        <p:nvPicPr>
          <p:cNvPr id="6146" name="Picture 2" descr="A photo shows a high-pressure pump assembly connected to a pressure regul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0619" y="1821768"/>
            <a:ext cx="5562760" cy="449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39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7742"/>
            <a:ext cx="8229601" cy="2215991"/>
          </a:xfrm>
        </p:spPr>
        <p:txBody>
          <a:bodyPr wrap="square">
            <a:spAutoFit/>
          </a:bodyPr>
          <a:lstStyle/>
          <a:p>
            <a:r>
              <a:rPr lang="en-US" dirty="0"/>
              <a:t>Figure 23.6 A gasoline direct-injection (</a:t>
            </a:r>
            <a:r>
              <a:rPr lang="en-US" spc="-400" dirty="0"/>
              <a:t>G D </a:t>
            </a:r>
            <a:r>
              <a:rPr lang="en-US" dirty="0"/>
              <a:t>I) fuel rail and pump assembly with the electric pressure control valve</a:t>
            </a:r>
          </a:p>
        </p:txBody>
      </p:sp>
      <p:pic>
        <p:nvPicPr>
          <p:cNvPr id="7170" name="Picture 2" descr="A figure shows a fuel rail connected to a high-pressure fuel pump, fuel injectors, and electric pressure control valve. A fuel pressure sensor is also connected to the fuel r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6210" y="2453034"/>
            <a:ext cx="5396407" cy="385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36129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23795</TotalTime>
  <Words>505</Words>
  <Application>Microsoft Office PowerPoint</Application>
  <PresentationFormat>On-screen Show (4:3)</PresentationFormat>
  <Paragraphs>42</Paragraphs>
  <Slides>18</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Arial(Body)</vt:lpstr>
      <vt:lpstr>Noto Sans Symbols</vt:lpstr>
      <vt:lpstr>Times New Roman</vt:lpstr>
      <vt:lpstr>Verdana</vt:lpstr>
      <vt:lpstr>Wingdings</vt:lpstr>
      <vt:lpstr>508 Lecture</vt:lpstr>
      <vt:lpstr>Advanced Engine Performance Diagnosis</vt:lpstr>
      <vt:lpstr>Figure 23.1 A comparison of a port fuel injection system (right) to a gasoline direct injection system on the left</vt:lpstr>
      <vt:lpstr>Figure 23.2 A gasoline direct-injection system injects fuel under high pressure directly into the combustion chamber</vt:lpstr>
      <vt:lpstr>Figure 23.3 A G D I system uses a low-pressure pump in the gas tank similar to other types of fuel-injection systems. The P C M controls the pressure of the high-pressure pump using sensor inputs</vt:lpstr>
      <vt:lpstr>Figure 23.4 A typical direct-injection system uses two pumps—one low-pressure electric pump in the fuel tank and the other a high-pressure pump driven by the camshaft. The high pressure fuel system operates at a pressure as low as 500 P S I during light load conditions and as high as 2,900 P S I under heavy loads</vt:lpstr>
      <vt:lpstr>Animation: Direct Fuel Injection, Mechanical ((Animation will automatically start in a few seconds)he animation will automatically start in a few seconds)</vt:lpstr>
      <vt:lpstr>Figure 23.5a A typical camshaft-driven high-pressure pump used to increase fuel pressure to 2,000 P S I or higher</vt:lpstr>
      <vt:lpstr>Figure 23.5b The high-pressure pump assembly removed from the engine. Many G D I engines use a roller where the high-pressure pump rides against the cam lobes to help reduce friction and wear</vt:lpstr>
      <vt:lpstr>Figure 23.6 A gasoline direct-injection (G D I) fuel rail and pump assembly with the electric pressure control valve</vt:lpstr>
      <vt:lpstr>Figure 23.7 Notice that there are conditions when the port fuel-injector, located in the intake manifold, and the gasoline direct injector, located in the cylinder, both operate to provide the proper air–fuel mixture</vt:lpstr>
      <vt:lpstr>Figure 23.8 In this design, the fuel injector is at the top of the cylinder and sprays fuel into the cavity of the piston</vt:lpstr>
      <vt:lpstr>Figure 23.9 The side injector combines with the shape of the piston to create a swirl as the piston moves up on the compression stroke</vt:lpstr>
      <vt:lpstr>Figure 23.10 The piston creates a tumbling force as it moves upward</vt:lpstr>
      <vt:lpstr>Figure 23.11 There may become a driveability issue because the gasoline direct-injection injector is exposed to combustion carbon and fuel residue</vt:lpstr>
      <vt:lpstr>Figure 23.12 The high-pressure lines use a ball and socket connection. The ball end deforms when the line is tightened and must be replaced with a new part whenever it is removed</vt:lpstr>
      <vt:lpstr>Figure 23.13 Whenever a G D I fuel injector is removed, a new Teflon seal must be installed to ensure a leak-free connection in the combustion chamber</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Seventh Edition</dc:title>
  <dc:subject>Automotive - Core</dc:subject>
  <dc:creator>James D. Halderman / Curt Ward</dc:creator>
  <cp:keywords>Automotive</cp:keywords>
  <cp:lastModifiedBy>Glen Plants</cp:lastModifiedBy>
  <cp:revision>4594</cp:revision>
  <dcterms:created xsi:type="dcterms:W3CDTF">2014-07-14T20:04:21Z</dcterms:created>
  <dcterms:modified xsi:type="dcterms:W3CDTF">2020-07-29T15:34:05Z</dcterms:modified>
</cp:coreProperties>
</file>