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203" r:id="rId2"/>
    <p:sldId id="1182" r:id="rId3"/>
    <p:sldId id="393" r:id="rId4"/>
    <p:sldId id="1183" r:id="rId5"/>
    <p:sldId id="1184" r:id="rId6"/>
    <p:sldId id="1185" r:id="rId7"/>
    <p:sldId id="1204" r:id="rId8"/>
    <p:sldId id="1186" r:id="rId9"/>
    <p:sldId id="1187" r:id="rId10"/>
    <p:sldId id="1188" r:id="rId11"/>
    <p:sldId id="1189" r:id="rId12"/>
    <p:sldId id="1190" r:id="rId13"/>
    <p:sldId id="1191" r:id="rId14"/>
    <p:sldId id="1192" r:id="rId15"/>
    <p:sldId id="1193" r:id="rId16"/>
    <p:sldId id="1194" r:id="rId17"/>
    <p:sldId id="1195" r:id="rId18"/>
    <p:sldId id="1196" r:id="rId19"/>
    <p:sldId id="1197" r:id="rId20"/>
    <p:sldId id="1198" r:id="rId21"/>
    <p:sldId id="1199" r:id="rId22"/>
    <p:sldId id="1200" r:id="rId23"/>
    <p:sldId id="1201" r:id="rId24"/>
    <p:sldId id="1205" r:id="rId25"/>
    <p:sldId id="1202" r:id="rId26"/>
    <p:sldId id="1096" r:id="rId27"/>
    <p:sldId id="1206" r:id="rId28"/>
    <p:sldId id="10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91675" autoAdjust="0"/>
  </p:normalViewPr>
  <p:slideViewPr>
    <p:cSldViewPr>
      <p:cViewPr varScale="1">
        <p:scale>
          <a:sx n="105" d="100"/>
          <a:sy n="105" d="100"/>
        </p:scale>
        <p:origin x="1392" y="102"/>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7777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6" r:id="rId14"/>
    <p:sldLayoutId id="2147483667"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svI67EzbxzI" TargetMode="External"/><Relationship Id="rId3" Type="http://schemas.openxmlformats.org/officeDocument/2006/relationships/hyperlink" Target="https://www.youtube.com/watch?v=FL_JNI9Tddk" TargetMode="External"/><Relationship Id="rId7" Type="http://schemas.openxmlformats.org/officeDocument/2006/relationships/hyperlink" Target="https://www.youtube.com/watch?v=N7-If7PWijo" TargetMode="External"/><Relationship Id="rId2" Type="http://schemas.openxmlformats.org/officeDocument/2006/relationships/hyperlink" Target="https://www.youtube.com/watch?v=4mut0Lpg5k4" TargetMode="External"/><Relationship Id="rId1" Type="http://schemas.openxmlformats.org/officeDocument/2006/relationships/slideLayout" Target="../slideLayouts/slideLayout4.xml"/><Relationship Id="rId6" Type="http://schemas.openxmlformats.org/officeDocument/2006/relationships/hyperlink" Target="https://www.youtube.com/watch?v=JTCgUY51g0s" TargetMode="External"/><Relationship Id="rId11" Type="http://schemas.openxmlformats.org/officeDocument/2006/relationships/hyperlink" Target="https://www.youtube.com/watch?v=KArRIqMiGt8" TargetMode="External"/><Relationship Id="rId5" Type="http://schemas.openxmlformats.org/officeDocument/2006/relationships/hyperlink" Target="https://www.youtube.com/watch?v=uo5OeHcvk-0" TargetMode="External"/><Relationship Id="rId10" Type="http://schemas.openxmlformats.org/officeDocument/2006/relationships/hyperlink" Target="https://www.youtube.com/watch?v=u342IRRJ5bk" TargetMode="External"/><Relationship Id="rId4" Type="http://schemas.openxmlformats.org/officeDocument/2006/relationships/hyperlink" Target="https://www.youtube.com/watch?v=zZZI1utn2LA" TargetMode="External"/><Relationship Id="rId9" Type="http://schemas.openxmlformats.org/officeDocument/2006/relationships/hyperlink" Target="https://www.youtube.com/watch?v=Rwve6lXriO4"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v68i0S9eUR0" TargetMode="External"/><Relationship Id="rId3" Type="http://schemas.openxmlformats.org/officeDocument/2006/relationships/hyperlink" Target="https://www.youtube.com/watch?v=LrPrPUgNLf0" TargetMode="External"/><Relationship Id="rId7" Type="http://schemas.openxmlformats.org/officeDocument/2006/relationships/hyperlink" Target="https://www.youtube.com/watch?v=zZZI1utn2LA" TargetMode="External"/><Relationship Id="rId2" Type="http://schemas.openxmlformats.org/officeDocument/2006/relationships/hyperlink" Target="https://www.youtube.com/watch?v=nbCe68ck6qg" TargetMode="External"/><Relationship Id="rId1" Type="http://schemas.openxmlformats.org/officeDocument/2006/relationships/slideLayout" Target="../slideLayouts/slideLayout4.xml"/><Relationship Id="rId6" Type="http://schemas.openxmlformats.org/officeDocument/2006/relationships/hyperlink" Target="https://www.youtube.com/watch?v=eVCYR4B7IZ8" TargetMode="External"/><Relationship Id="rId11" Type="http://schemas.openxmlformats.org/officeDocument/2006/relationships/hyperlink" Target="https://www.youtube.com/watch?v=JTCgUY51g0s" TargetMode="External"/><Relationship Id="rId5" Type="http://schemas.openxmlformats.org/officeDocument/2006/relationships/hyperlink" Target="https://www.youtube.com/watch?v=0SUoVmTvgwA" TargetMode="External"/><Relationship Id="rId10" Type="http://schemas.openxmlformats.org/officeDocument/2006/relationships/hyperlink" Target="https://www.youtube.com/watch?v=5sW2UUeRM-A" TargetMode="External"/><Relationship Id="rId4" Type="http://schemas.openxmlformats.org/officeDocument/2006/relationships/hyperlink" Target="https://www.youtube.com/watch?v=bwCxTs4riM8" TargetMode="External"/><Relationship Id="rId9" Type="http://schemas.openxmlformats.org/officeDocument/2006/relationships/hyperlink" Target="https://www.youtube.com/watch?v=aATDsYVVcR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22</a:t>
            </a:r>
          </a:p>
        </p:txBody>
      </p:sp>
      <p:sp>
        <p:nvSpPr>
          <p:cNvPr id="4" name="Text Placeholder 3"/>
          <p:cNvSpPr>
            <a:spLocks noGrp="1"/>
          </p:cNvSpPr>
          <p:nvPr>
            <p:ph type="body" sz="quarter" idx="14"/>
          </p:nvPr>
        </p:nvSpPr>
        <p:spPr>
          <a:xfrm>
            <a:off x="4569208" y="3499247"/>
            <a:ext cx="3965191" cy="615553"/>
          </a:xfrm>
        </p:spPr>
        <p:txBody>
          <a:bodyPr vert="horz" wrap="square" lIns="0" tIns="0" rIns="0" bIns="0" rtlCol="0" anchor="b">
            <a:spAutoFit/>
          </a:bodyPr>
          <a:lstStyle/>
          <a:p>
            <a:r>
              <a:rPr lang="en-US" sz="2000" dirty="0"/>
              <a:t>Fuel-injection Components and Operation</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100364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014"/>
            <a:ext cx="8229601" cy="2215991"/>
          </a:xfrm>
        </p:spPr>
        <p:txBody>
          <a:bodyPr wrap="square">
            <a:spAutoFit/>
          </a:bodyPr>
          <a:lstStyle/>
          <a:p>
            <a:r>
              <a:rPr lang="en-US" dirty="0"/>
              <a:t>Figure 22.7 Port fuel injectors spray atomized fuel into the intake manifold about 3 inches (75 mm) from the intake valve</a:t>
            </a:r>
          </a:p>
        </p:txBody>
      </p:sp>
      <p:pic>
        <p:nvPicPr>
          <p:cNvPr id="7170" name="Picture 2" descr="A figure shows a piston-cylinder with the intake and exhaust manifolds. The intake valve is opened and the port-fuel injector sprays fuel into the intake manifold. There is a spark plug between the two manifold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4615" y="2421505"/>
            <a:ext cx="4429901" cy="38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9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711"/>
            <a:ext cx="8229601" cy="1661993"/>
          </a:xfrm>
        </p:spPr>
        <p:txBody>
          <a:bodyPr wrap="square">
            <a:spAutoFit/>
          </a:bodyPr>
          <a:lstStyle/>
          <a:p>
            <a:r>
              <a:rPr lang="en-US" dirty="0"/>
              <a:t>Figure 22.8 A port fuel-injected engine that is equipped with long, tuned intake-manifold runners</a:t>
            </a:r>
          </a:p>
        </p:txBody>
      </p:sp>
      <p:pic>
        <p:nvPicPr>
          <p:cNvPr id="8194" name="Picture 2" descr="A photo shows an engine with long, tuned intake-manifold runn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2028" y="1904096"/>
            <a:ext cx="5871882" cy="442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9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199"/>
            <a:ext cx="8229601" cy="1292662"/>
          </a:xfrm>
        </p:spPr>
        <p:txBody>
          <a:bodyPr wrap="square">
            <a:spAutoFit/>
          </a:bodyPr>
          <a:lstStyle/>
          <a:p>
            <a:r>
              <a:rPr lang="en-US" sz="2800" dirty="0"/>
              <a:t>Figure 22.9 A typical port fuel-injected system showing a vacuum-controlled fuel-pressure regulator</a:t>
            </a:r>
          </a:p>
        </p:txBody>
      </p:sp>
      <p:pic>
        <p:nvPicPr>
          <p:cNvPr id="9218" name="Picture 2" descr="The figure shows a fuel tank connected to an injector rail through fuel lines. The fuel lines have a fuel filter before the fuel enters the fuel rail and a pressure regulator at the end of the fuel rail. A return line from the pressure regulator connects the pressure regulator to the fuel tank. Inside the fuel tank, there’s a fuel pump and an inlet strainer dipped inside fuel. The fuel is shown to travel along the above described fuel lines. A pressure gauge is connected to the injector rail and the pressure regulator is connected to manifold vacuum sourc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0791" y="1601913"/>
            <a:ext cx="4009719" cy="471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5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00"/>
            <a:ext cx="8229601" cy="2215991"/>
          </a:xfrm>
        </p:spPr>
        <p:txBody>
          <a:bodyPr wrap="square">
            <a:spAutoFit/>
          </a:bodyPr>
          <a:lstStyle/>
          <a:p>
            <a:r>
              <a:rPr lang="en-US" sz="2400" dirty="0"/>
              <a:t>Figure 22.10 A typical fuel-pressure regulator that has a spring that exerts 46 pounds of force against the fuel. If 20 inches of vacuum are applied above the spring, the vacuum reduces the force exerted by the spring on the fuel, allowing the fuel to return to the tank at a lower pressure</a:t>
            </a:r>
          </a:p>
        </p:txBody>
      </p:sp>
      <p:pic>
        <p:nvPicPr>
          <p:cNvPr id="10242" name="Picture 2" descr="The fuel pressure regulator is made of a cylindrical chamber with a spring actuated valve seat in the top half and a fuel line from the injector rail connected to the bottom half. The bottom half also has the fuel return line. A vacuum line connects to the top half of the regulator. The first regulator with no vacuum applied shows a spring exerting 46 pounds of force on the fuel. The second regulator with vacuum applied shows a spring exerting 36 pounds of force on the fuel.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0235" y="2547358"/>
            <a:ext cx="4699718" cy="376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3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394"/>
            <a:ext cx="8229601" cy="2154436"/>
          </a:xfrm>
        </p:spPr>
        <p:txBody>
          <a:bodyPr wrap="square">
            <a:spAutoFit/>
          </a:bodyPr>
          <a:lstStyle/>
          <a:p>
            <a:r>
              <a:rPr lang="en-US" sz="2800" dirty="0"/>
              <a:t>Figure 22.11 A lack of fuel flow could be due to a restricted fuel-pressure regulator. Notice the fine screen filter. If this filter were to become clogged, higher than normal fuel pressure would occur</a:t>
            </a:r>
          </a:p>
        </p:txBody>
      </p:sp>
      <p:pic>
        <p:nvPicPr>
          <p:cNvPr id="11266" name="Picture 2" descr="A photo shows a cut-section of a fuel-pressure regulator. Inside the cylindrical body of the regulator, there is a spring and a screen fil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8930" y="2485780"/>
            <a:ext cx="5091282" cy="383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1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91"/>
            <a:ext cx="8229601" cy="1477328"/>
          </a:xfrm>
        </p:spPr>
        <p:txBody>
          <a:bodyPr wrap="square">
            <a:spAutoFit/>
          </a:bodyPr>
          <a:lstStyle/>
          <a:p>
            <a:r>
              <a:rPr lang="en-US" sz="2400" dirty="0"/>
              <a:t>Figure 22.12 The fuel-pressure sensor and                  fuel-temperature sensor are often constructed together in one assembly to help give the </a:t>
            </a:r>
            <a:r>
              <a:rPr lang="en-US" sz="2400" spc="-300" dirty="0"/>
              <a:t>P C </a:t>
            </a:r>
            <a:r>
              <a:rPr lang="en-US" sz="2400" dirty="0"/>
              <a:t>M the needed data to control the fuel-pump speed</a:t>
            </a:r>
          </a:p>
        </p:txBody>
      </p:sp>
      <p:pic>
        <p:nvPicPr>
          <p:cNvPr id="12290" name="Picture 2" descr="The figure shows a fuel tank connected to a fuel-pump speed module. The speed module looks like a transistor with one terminal connected to 12 V and one terminal connected to the P C M. The control terminal is connected to the fuel pump. The fuel pump is connected through fuel lines to the fuel rail. An inline filter is connected between the fuel rail and fuel pump. A fuel-pressure sensor is connected at the start of the fuel rail and a fuel temperature sensor is connected at the end of the fuel rail. The fuel rail has 4 injectors. The sensors are connected to an I C in the P C M. The output of this I C is connected to another I C through a transistor which goes as the input to the fuel-pump speed module’s transisto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11" y="1860189"/>
            <a:ext cx="6210379" cy="446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9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09"/>
            <a:ext cx="8229601" cy="1292662"/>
          </a:xfrm>
        </p:spPr>
        <p:txBody>
          <a:bodyPr wrap="square">
            <a:spAutoFit/>
          </a:bodyPr>
          <a:lstStyle/>
          <a:p>
            <a:r>
              <a:rPr lang="en-US" sz="2800" dirty="0"/>
              <a:t>Figure 22.13 A mechanical returnless fuel system. The bypass regulator in the fuel tank controls fuel line pressure</a:t>
            </a:r>
          </a:p>
        </p:txBody>
      </p:sp>
      <p:pic>
        <p:nvPicPr>
          <p:cNvPr id="13314" name="Picture 2" descr="The figure shows a mechanical type return-less fuel system. The fuel pump inside the fuel tank is connected to the fuel rail through fuel lines. Between the connection of fuel pump and fuel rail, there is an in-line filter with internal pressure regulator. The internal pressure regulator has a pressure spring and a return line connected back to the fuel tank.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500" y="1609470"/>
            <a:ext cx="7555501" cy="470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8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09"/>
            <a:ext cx="8229601" cy="1292662"/>
          </a:xfrm>
        </p:spPr>
        <p:txBody>
          <a:bodyPr wrap="square">
            <a:spAutoFit/>
          </a:bodyPr>
          <a:lstStyle/>
          <a:p>
            <a:r>
              <a:rPr lang="en-US" sz="2800" dirty="0"/>
              <a:t>Figure 22.14 A demand delivery system uses a fuel-pressure regulator attached to the fuel pump assembly inside the fuel tank</a:t>
            </a:r>
          </a:p>
        </p:txBody>
      </p:sp>
      <p:pic>
        <p:nvPicPr>
          <p:cNvPr id="14338" name="Picture 2" descr="A figure shows a demand delivery type of fuel system with a fuel-pressure regulator connected to the fuel pump assembly inside the fuel tank. The bypass regulator has a pressure spring and a paper filter inside and a return line at the botto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371" y="1684281"/>
            <a:ext cx="8019758" cy="463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6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09"/>
            <a:ext cx="8229601" cy="1723549"/>
          </a:xfrm>
        </p:spPr>
        <p:txBody>
          <a:bodyPr wrap="square">
            <a:spAutoFit/>
          </a:bodyPr>
          <a:lstStyle/>
          <a:p>
            <a:r>
              <a:rPr lang="en-US" sz="2800" dirty="0"/>
              <a:t>Figure 22.15 A rectangular-shaped fuel rail is used to help dampen fuel system pulsations and noise caused by the injectors opening and closing</a:t>
            </a:r>
          </a:p>
        </p:txBody>
      </p:sp>
      <p:pic>
        <p:nvPicPr>
          <p:cNvPr id="15362" name="Picture 2" descr="A photo shows a rectangular-shaped fuel rail in a fuel injection syste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1735" y="2100969"/>
            <a:ext cx="5610369" cy="422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7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09"/>
            <a:ext cx="8229601" cy="1292662"/>
          </a:xfrm>
        </p:spPr>
        <p:txBody>
          <a:bodyPr wrap="square">
            <a:spAutoFit/>
          </a:bodyPr>
          <a:lstStyle/>
          <a:p>
            <a:r>
              <a:rPr lang="en-US" sz="2800" dirty="0"/>
              <a:t>Figure 22.16 A multiport fuel injector. Notice that the fuel flows straight through and does not come in contact with the coil windings</a:t>
            </a:r>
          </a:p>
        </p:txBody>
      </p:sp>
      <p:pic>
        <p:nvPicPr>
          <p:cNvPr id="16386" name="Picture 2" descr="The drawing of the multiport fuel injector shows a cylindrical body with varying diameters from start to end of the injection nozzle. The fuel injector has a pintle and pintle protection case with a manifold O-ring seal. The injector contains an armature and a spring loaded needle valve. A stainless steel needle can be seen in the drawing. The armature has a coil around it and an electrical connector on the side. There is an integral filter at the inlet of the injector and a fuel-rail O-ring seal on the top.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1085" y="1643378"/>
            <a:ext cx="5323419" cy="467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54"/>
            <a:ext cx="8229601" cy="2585323"/>
          </a:xfrm>
        </p:spPr>
        <p:txBody>
          <a:bodyPr wrap="square">
            <a:spAutoFit/>
          </a:bodyPr>
          <a:lstStyle/>
          <a:p>
            <a:r>
              <a:rPr lang="en-US" sz="2400" dirty="0"/>
              <a:t>Figure 22.1 Typical port fuel-injection system, indicating the location of various components. Notice that the fuel-pressure regulator is located on the fuel return side of the system. The computer does not control fuel pressure, but does control the operation of the electric fuel pump (on most systems) and the pulsing on and off of the injectors</a:t>
            </a:r>
          </a:p>
        </p:txBody>
      </p:sp>
      <p:pic>
        <p:nvPicPr>
          <p:cNvPr id="1026" name="Picture 2" descr="The figure shows various parts of the fuel injection system. The system has a half-filled fuel tank. There’s an electric in-tank fuel pump, a fuel pickup sock, and a float for fuel gauge level inside the tank. Wiring to the tank unit can be seen attached at the fuel pump. The fuel tank is also connected to the fuel rail that supplies fuel to the injectors. A fuel filter is added to the fuel line before the fuel rail. The fuel tube is in a U-shape with the injector arrangement suggesting the fuel system is for a V6 engine. At the end of the fuel rail, a fuel-pressure regulator is added to the system. A vacuum hose connects the fuel-pressure regulator on the top and the bottom of the regulator is connected back to the fuel tank through fuel return lin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858" y="3034994"/>
            <a:ext cx="8156797" cy="325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8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1" cy="2154436"/>
          </a:xfrm>
        </p:spPr>
        <p:txBody>
          <a:bodyPr wrap="square">
            <a:spAutoFit/>
          </a:bodyPr>
          <a:lstStyle/>
          <a:p>
            <a:r>
              <a:rPr lang="en-US" sz="2800" dirty="0"/>
              <a:t>Figure 22.17 Each of the eight injectors shown are producing a correct spray pattern for the applications. While all throttle-body injectors spray a conical pattern, most port fuel injections do not</a:t>
            </a:r>
          </a:p>
        </p:txBody>
      </p:sp>
      <p:pic>
        <p:nvPicPr>
          <p:cNvPr id="17410" name="Picture 2" descr="A photo shows a test rig with eight injectors producing different types of spray pattern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6494" y="2544776"/>
            <a:ext cx="5020849" cy="377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1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488"/>
            <a:ext cx="8229601" cy="1107996"/>
          </a:xfrm>
        </p:spPr>
        <p:txBody>
          <a:bodyPr wrap="square">
            <a:spAutoFit/>
          </a:bodyPr>
          <a:lstStyle/>
          <a:p>
            <a:r>
              <a:rPr lang="fr-FR" dirty="0"/>
              <a:t>Figure 22.18 A central port fuel-injection system</a:t>
            </a:r>
            <a:endParaRPr lang="en-US" dirty="0"/>
          </a:p>
        </p:txBody>
      </p:sp>
      <p:pic>
        <p:nvPicPr>
          <p:cNvPr id="18434" name="Picture 2" descr="A figure shows a central port fuel-injection system. The figure shows a central unit made of a single fuel injector and a pressure regulator. Six fuel atomization nozzles are connected to this central unit through fuel tub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9188" y="1351087"/>
            <a:ext cx="6219586" cy="496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09"/>
            <a:ext cx="8229601" cy="1723549"/>
          </a:xfrm>
        </p:spPr>
        <p:txBody>
          <a:bodyPr wrap="square">
            <a:spAutoFit/>
          </a:bodyPr>
          <a:lstStyle/>
          <a:p>
            <a:r>
              <a:rPr lang="en-US" sz="2800" dirty="0"/>
              <a:t>Figure 22.19 A factory replacement unit for a      </a:t>
            </a:r>
            <a:r>
              <a:rPr lang="en-US" sz="2800" spc="-350" dirty="0"/>
              <a:t>C S F </a:t>
            </a:r>
            <a:r>
              <a:rPr lang="en-US" sz="2800" dirty="0"/>
              <a:t>I unit that has individual injectors at the ends that go into the intake manifold instead of poppet valves</a:t>
            </a:r>
          </a:p>
        </p:txBody>
      </p:sp>
      <p:pic>
        <p:nvPicPr>
          <p:cNvPr id="19458" name="Picture 2" descr="A photo shows a C F S I unit with a central unit connected to six individual injector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5619" y="2113066"/>
            <a:ext cx="4942600" cy="421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9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856"/>
            <a:ext cx="8229601" cy="1477328"/>
          </a:xfrm>
        </p:spPr>
        <p:txBody>
          <a:bodyPr wrap="square">
            <a:spAutoFit/>
          </a:bodyPr>
          <a:lstStyle/>
          <a:p>
            <a:r>
              <a:rPr lang="en-US" sz="2400" dirty="0"/>
              <a:t>Figure 22.20 The small arrows indicate the air bypassing the throttle plate in the closed throttle position. This air is called minimum air. The air flowing through the </a:t>
            </a:r>
            <a:r>
              <a:rPr lang="en-US" sz="2400" spc="-300" dirty="0"/>
              <a:t>I A </a:t>
            </a:r>
            <a:r>
              <a:rPr lang="en-US" sz="2400" dirty="0"/>
              <a:t>C is the airflow that determines the idle speed</a:t>
            </a:r>
          </a:p>
        </p:txBody>
      </p:sp>
      <p:pic>
        <p:nvPicPr>
          <p:cNvPr id="20482" name="Picture 2" descr="The figure shows the bypass control unit with a throttle plate and an idle air control (I A C) motor. The air inlet is connected to the throttle chamber where a bypass before the throttle plate is shown. The bypass has a bigger path for the air to pass through. This figure shows the throttle plate in the closed throttle position and the air passing through the bypass and the I A C motor and then flowing back into the throttle chambe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7100" y="1876106"/>
            <a:ext cx="5329162" cy="444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56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Idle Air Control, IAC</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idle_air_control_operation">
            <a:hlinkClick r:id="" action="ppaction://media"/>
            <a:extLst>
              <a:ext uri="{FF2B5EF4-FFF2-40B4-BE49-F238E27FC236}">
                <a16:creationId xmlns:a16="http://schemas.microsoft.com/office/drawing/2014/main" id="{F5572B36-6807-4FC5-B2EF-8E785863583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917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300"/>
            <a:ext cx="8229601" cy="738664"/>
          </a:xfrm>
        </p:spPr>
        <p:txBody>
          <a:bodyPr wrap="square">
            <a:spAutoFit/>
          </a:bodyPr>
          <a:lstStyle/>
          <a:p>
            <a:r>
              <a:rPr lang="en-US" sz="2400" dirty="0"/>
              <a:t>Figure 22.21 Most stepper motors use four wires, which are pulsed by the </a:t>
            </a:r>
            <a:r>
              <a:rPr lang="en-US" sz="2400" spc="-300" dirty="0"/>
              <a:t>P C </a:t>
            </a:r>
            <a:r>
              <a:rPr lang="en-US" sz="2400" dirty="0"/>
              <a:t>M to rotate the armature in steps</a:t>
            </a:r>
          </a:p>
        </p:txBody>
      </p:sp>
      <p:pic>
        <p:nvPicPr>
          <p:cNvPr id="21506" name="Picture 2" descr="The figure shows a circular permanent magnet in the middle and two electromagnets. The permanent magnet forms the armature of the motor. There are four poles of the electromagnets around the armature. Each pole has a winding and is connected to separate wires. In step one, two of the electromagnet poles are south and two of them are north. This makes the armature north attract towards the south poles (top and right) and armature south attract towards the north poles (bottom and left). This forms position one in step one. In step two, consecutive poles are magnetized and the armature rotates 90 degre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2379" y="1128908"/>
            <a:ext cx="3012567" cy="518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53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219200" y="1600200"/>
            <a:ext cx="6172200" cy="3394472"/>
          </a:xfrm>
        </p:spPr>
        <p:txBody>
          <a:bodyPr/>
          <a:lstStyle/>
          <a:p>
            <a:pPr fontAlgn="base"/>
            <a:r>
              <a:rPr lang="en-US" dirty="0">
                <a:hlinkClick r:id="rId2"/>
              </a:rPr>
              <a:t>Fuel injector drivers (time 44:07)</a:t>
            </a:r>
            <a:endParaRPr lang="en-US" dirty="0"/>
          </a:p>
          <a:p>
            <a:pPr fontAlgn="base"/>
            <a:r>
              <a:rPr lang="en-US" dirty="0">
                <a:hlinkClick r:id="rId3"/>
              </a:rPr>
              <a:t>Cold start valve (time 0:42)</a:t>
            </a:r>
            <a:endParaRPr lang="en-US" dirty="0"/>
          </a:p>
          <a:p>
            <a:pPr fontAlgn="base"/>
            <a:r>
              <a:rPr lang="en-US" dirty="0">
                <a:hlinkClick r:id="rId4"/>
              </a:rPr>
              <a:t>Fuel injector (time 0:37)</a:t>
            </a:r>
            <a:endParaRPr lang="en-US" dirty="0"/>
          </a:p>
          <a:p>
            <a:pPr fontAlgn="base"/>
            <a:r>
              <a:rPr lang="en-US" dirty="0">
                <a:hlinkClick r:id="rId5"/>
              </a:rPr>
              <a:t>Fuel pump troubleshooting (time 5:09)</a:t>
            </a:r>
            <a:endParaRPr lang="en-US" dirty="0"/>
          </a:p>
          <a:p>
            <a:pPr fontAlgn="base"/>
            <a:r>
              <a:rPr lang="en-US" dirty="0">
                <a:hlinkClick r:id="rId6"/>
              </a:rPr>
              <a:t>Injector circuits (time 4:49)</a:t>
            </a:r>
            <a:endParaRPr lang="en-US" dirty="0"/>
          </a:p>
          <a:p>
            <a:pPr fontAlgn="base"/>
            <a:r>
              <a:rPr lang="en-US" dirty="0">
                <a:hlinkClick r:id="rId7"/>
              </a:rPr>
              <a:t>Fuel pressure regulator (time 0:34)</a:t>
            </a:r>
            <a:endParaRPr lang="en-US" dirty="0"/>
          </a:p>
          <a:p>
            <a:pPr fontAlgn="base"/>
            <a:r>
              <a:rPr lang="en-US" dirty="0">
                <a:hlinkClick r:id="rId8"/>
              </a:rPr>
              <a:t>Throttle body injection (time 6:56)</a:t>
            </a:r>
            <a:endParaRPr lang="en-US" dirty="0"/>
          </a:p>
          <a:p>
            <a:pPr fontAlgn="base"/>
            <a:r>
              <a:rPr lang="en-US" dirty="0">
                <a:hlinkClick r:id="rId9"/>
              </a:rPr>
              <a:t>Returnless fuel system part 1 (time 22:35)</a:t>
            </a:r>
            <a:endParaRPr lang="en-US" dirty="0"/>
          </a:p>
          <a:p>
            <a:pPr fontAlgn="base"/>
            <a:r>
              <a:rPr lang="en-US" dirty="0">
                <a:hlinkClick r:id="rId10"/>
              </a:rPr>
              <a:t>Returnless fuel system part 2 (time 47:18)</a:t>
            </a:r>
            <a:endParaRPr lang="en-US" dirty="0"/>
          </a:p>
          <a:p>
            <a:pPr fontAlgn="base"/>
            <a:r>
              <a:rPr lang="en-US" dirty="0">
                <a:hlinkClick r:id="rId11"/>
              </a:rPr>
              <a:t>Fuel injection (time 30:49)</a:t>
            </a:r>
            <a:endParaRPr lang="en-US" dirty="0"/>
          </a:p>
        </p:txBody>
      </p:sp>
    </p:spTree>
    <p:extLst>
      <p:ext uri="{BB962C8B-B14F-4D97-AF65-F5344CB8AC3E}">
        <p14:creationId xmlns:p14="http://schemas.microsoft.com/office/powerpoint/2010/main" val="6457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219200" y="1600200"/>
            <a:ext cx="6172200" cy="3394472"/>
          </a:xfrm>
        </p:spPr>
        <p:txBody>
          <a:bodyPr/>
          <a:lstStyle/>
          <a:p>
            <a:pPr fontAlgn="base"/>
            <a:r>
              <a:rPr lang="en-US" dirty="0">
                <a:hlinkClick r:id="rId2"/>
              </a:rPr>
              <a:t>Fuel injection (time 4:23)</a:t>
            </a:r>
            <a:endParaRPr lang="en-US" dirty="0"/>
          </a:p>
          <a:p>
            <a:pPr fontAlgn="base"/>
            <a:r>
              <a:rPr lang="en-US" dirty="0">
                <a:hlinkClick r:id="rId3"/>
              </a:rPr>
              <a:t>Spider injectors (time 10:39)</a:t>
            </a:r>
            <a:endParaRPr lang="en-US" dirty="0"/>
          </a:p>
          <a:p>
            <a:pPr fontAlgn="base"/>
            <a:r>
              <a:rPr lang="en-US" dirty="0">
                <a:hlinkClick r:id="rId4"/>
              </a:rPr>
              <a:t>Fuel rail (time 7:15)</a:t>
            </a:r>
            <a:endParaRPr lang="en-US" dirty="0"/>
          </a:p>
          <a:p>
            <a:pPr fontAlgn="base"/>
            <a:r>
              <a:rPr lang="en-US" dirty="0">
                <a:hlinkClick r:id="rId5"/>
              </a:rPr>
              <a:t>Intake manifold runner control (time 12:04)</a:t>
            </a:r>
            <a:endParaRPr lang="en-US" dirty="0"/>
          </a:p>
          <a:p>
            <a:pPr fontAlgn="base"/>
            <a:r>
              <a:rPr lang="en-US" dirty="0">
                <a:hlinkClick r:id="rId6"/>
              </a:rPr>
              <a:t>Fuel injector operation (time 2:48)</a:t>
            </a:r>
            <a:endParaRPr lang="en-US" dirty="0"/>
          </a:p>
          <a:p>
            <a:pPr fontAlgn="base"/>
            <a:r>
              <a:rPr lang="en-US" dirty="0">
                <a:hlinkClick r:id="rId7"/>
              </a:rPr>
              <a:t>Fuel injector (time 0:37)</a:t>
            </a:r>
            <a:endParaRPr lang="en-US" dirty="0"/>
          </a:p>
          <a:p>
            <a:pPr fontAlgn="base"/>
            <a:r>
              <a:rPr lang="en-US" dirty="0">
                <a:hlinkClick r:id="rId8"/>
              </a:rPr>
              <a:t>Idle air control valve (time 0:46)</a:t>
            </a:r>
            <a:endParaRPr lang="en-US" dirty="0"/>
          </a:p>
          <a:p>
            <a:pPr fontAlgn="base"/>
            <a:r>
              <a:rPr lang="en-US" dirty="0">
                <a:hlinkClick r:id="rId9"/>
              </a:rPr>
              <a:t>Fuel injection (time 3:09)</a:t>
            </a:r>
            <a:endParaRPr lang="en-US" dirty="0"/>
          </a:p>
          <a:p>
            <a:pPr fontAlgn="base"/>
            <a:r>
              <a:rPr lang="en-US" dirty="0">
                <a:hlinkClick r:id="rId10"/>
              </a:rPr>
              <a:t>ECM circuit and wiring diagram (time 3:26)</a:t>
            </a:r>
            <a:endParaRPr lang="en-US" dirty="0"/>
          </a:p>
          <a:p>
            <a:pPr fontAlgn="base"/>
            <a:r>
              <a:rPr lang="en-US" dirty="0">
                <a:hlinkClick r:id="rId11"/>
              </a:rPr>
              <a:t>Injector circuits (time 4:49)</a:t>
            </a:r>
            <a:endParaRPr lang="en-US" dirty="0"/>
          </a:p>
        </p:txBody>
      </p:sp>
    </p:spTree>
    <p:extLst>
      <p:ext uri="{BB962C8B-B14F-4D97-AF65-F5344CB8AC3E}">
        <p14:creationId xmlns:p14="http://schemas.microsoft.com/office/powerpoint/2010/main" val="311590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1854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Electronic Fuel Injection, EFI</a:t>
            </a:r>
            <a:br>
              <a:rPr lang="en-US" sz="1500" dirty="0"/>
            </a:br>
            <a:r>
              <a:rPr lang="en-US" sz="1200" dirty="0">
                <a:solidFill>
                  <a:prstClr val="white"/>
                </a:solidFill>
              </a:rPr>
              <a:t>(</a:t>
            </a:r>
            <a:r>
              <a:rPr lang="en-US" sz="1200" dirty="0"/>
              <a:t>(Animation will automatically start in a few seconds)</a:t>
            </a:r>
            <a:r>
              <a:rPr lang="en-US" sz="900" dirty="0">
                <a:solidFill>
                  <a:prstClr val="white"/>
                </a:solidFill>
              </a:rPr>
              <a:t>he </a:t>
            </a:r>
            <a:r>
              <a:rPr lang="en-US" sz="760" dirty="0">
                <a:solidFill>
                  <a:prstClr val="white"/>
                </a:solidFill>
              </a:rPr>
              <a:t>animation will automatically start in a few seconds)</a:t>
            </a:r>
            <a:endParaRPr lang="en-US" sz="760" dirty="0"/>
          </a:p>
        </p:txBody>
      </p:sp>
      <p:pic>
        <p:nvPicPr>
          <p:cNvPr id="6" name="electronic_fuel_injection2">
            <a:hlinkClick r:id="" action="ppaction://media"/>
            <a:extLst>
              <a:ext uri="{FF2B5EF4-FFF2-40B4-BE49-F238E27FC236}">
                <a16:creationId xmlns:a16="http://schemas.microsoft.com/office/drawing/2014/main" id="{D66296BA-6D83-4ECD-9E97-0B68D1C7E17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690"/>
            <a:ext cx="8229601" cy="1477328"/>
          </a:xfrm>
        </p:spPr>
        <p:txBody>
          <a:bodyPr wrap="square">
            <a:spAutoFit/>
          </a:bodyPr>
          <a:lstStyle/>
          <a:p>
            <a:r>
              <a:rPr lang="en-US" sz="2400" dirty="0"/>
              <a:t>Figure 22.2 A dual-nozzle </a:t>
            </a:r>
            <a:r>
              <a:rPr lang="en-US" sz="2400" spc="-300" dirty="0"/>
              <a:t>T B </a:t>
            </a:r>
            <a:r>
              <a:rPr lang="en-US" sz="2400" dirty="0"/>
              <a:t>I unit on a Chevrolet 5.0 L  V-8 engine. The fuel is squirted above the throttle plate where the fuel mixes with air before entering the intake manifold</a:t>
            </a:r>
          </a:p>
        </p:txBody>
      </p:sp>
      <p:pic>
        <p:nvPicPr>
          <p:cNvPr id="2050" name="Picture 2" descr="A photo shows a throttle-body-injection (T B I) type of fuel injection system of a Chevrolet 5.0 L V8 engine. This system has dual nozzles and is situated atop the intake manifold. It also has an ideal air control (I A C) actuator and a throttle position sensor (T P S) connected to i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1996" y="1885689"/>
            <a:ext cx="4430170" cy="443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40"/>
            <a:ext cx="8229601" cy="1600438"/>
          </a:xfrm>
        </p:spPr>
        <p:txBody>
          <a:bodyPr wrap="square">
            <a:spAutoFit/>
          </a:bodyPr>
          <a:lstStyle/>
          <a:p>
            <a:r>
              <a:rPr lang="en-US" sz="2600" dirty="0"/>
              <a:t>Figure 22.3 A typical port fuel-injection system squirts fuel into the low pressure (vacuum) of the intake manifold, about 3 inch (70 to 100 mm) from the intake valve</a:t>
            </a:r>
          </a:p>
        </p:txBody>
      </p:sp>
      <p:pic>
        <p:nvPicPr>
          <p:cNvPr id="3074" name="Picture 2" descr="The figure shows a fuel injector nozzle injector with a wiring connector which connects it to the computer. The sprayer squirts in a pattern into the intake manifold is shown with air passing through it. The fuel spray is directed to the intake valve in the syste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4465" y="1928717"/>
            <a:ext cx="6093110" cy="439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6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3"/>
            <a:ext cx="8229601" cy="1292662"/>
          </a:xfrm>
        </p:spPr>
        <p:txBody>
          <a:bodyPr wrap="square">
            <a:spAutoFit/>
          </a:bodyPr>
          <a:lstStyle/>
          <a:p>
            <a:r>
              <a:rPr lang="en-US" sz="2800" dirty="0"/>
              <a:t>Figure 22.4 The tension of the spring in the fuel-pressure regulator determines the operating pressure on a throttle-body fuel-injection unit</a:t>
            </a:r>
          </a:p>
        </p:txBody>
      </p:sp>
      <p:pic>
        <p:nvPicPr>
          <p:cNvPr id="4098" name="Picture 2" descr="The figure shows the bottom feed of the injector connected to the fuel in-line and the top portion of the fuel injector connected to a small reservoir in the throttle-injection body. The reservoir collects excess fuel and directs it to the pressure regulator. The pressure regulator has a spring inside it. The regulator has a fuel return line to send the fuel back to the tank.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166" y="1766553"/>
            <a:ext cx="8017507" cy="45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8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Electronic Fuel Injection, EFI</a:t>
            </a:r>
            <a:br>
              <a:rPr lang="en-US" sz="200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electronic_fuel_injection1">
            <a:hlinkClick r:id="" action="ppaction://media"/>
            <a:extLst>
              <a:ext uri="{FF2B5EF4-FFF2-40B4-BE49-F238E27FC236}">
                <a16:creationId xmlns:a16="http://schemas.microsoft.com/office/drawing/2014/main" id="{AFA6F457-B2F3-4653-99DB-73B5DF7ED0C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6223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09"/>
            <a:ext cx="8229601" cy="2154436"/>
          </a:xfrm>
        </p:spPr>
        <p:txBody>
          <a:bodyPr wrap="square">
            <a:spAutoFit/>
          </a:bodyPr>
          <a:lstStyle/>
          <a:p>
            <a:r>
              <a:rPr lang="en-US" sz="2800" dirty="0"/>
              <a:t>Figure 22.5 The injectors receive fuel and are supported by the fuel rail. A pulse damper is used to help reduce noise caused by the pressure changes in the fuel rail during injector pulsing operation</a:t>
            </a:r>
          </a:p>
        </p:txBody>
      </p:sp>
      <p:pic>
        <p:nvPicPr>
          <p:cNvPr id="5122" name="Picture 2" descr="The figure shows a fuel line which connects the fuel feed line with the fuel injectors. Fuel from the feed line goes into the fuel inlet tube and then to the pulse dampener. After passing through these parts, the fuel enters the rail which has injectors connected to it. The fuel rail is in a U-shape and has 3 injectors connected in between the inlet and outlet. After three injectors, a fuel-pressure tap can be located. At the end of the fuel rail, a fuel-pressure regulator is connected. A fuel return line is connected to the fuel-pressure regulato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9540" y="2535036"/>
            <a:ext cx="5928095" cy="378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9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1" cy="2154436"/>
          </a:xfrm>
        </p:spPr>
        <p:txBody>
          <a:bodyPr wrap="square">
            <a:spAutoFit/>
          </a:bodyPr>
          <a:lstStyle/>
          <a:p>
            <a:r>
              <a:rPr lang="en-US" sz="2800" dirty="0"/>
              <a:t>Figure 22.6 Cross section of a typical port fuel-injection nozzle assembly. These injectors are serviced as an assembly only; no part replacement or service is possible except for replacement of external O-ring seals</a:t>
            </a:r>
          </a:p>
        </p:txBody>
      </p:sp>
      <p:pic>
        <p:nvPicPr>
          <p:cNvPr id="6146" name="Picture 2" descr="The drawing of the port fuel-injection nozzle shows a cylindrical body with varying diameters from start to end of the injection nozzle. The injector has an inlet at the start with O-ring seal. After the inlet, a wiring terminal connects the body of the nozzle. The nozzle body has coiled windings inside it. The nozzle has a plunger spring arrangement between the coiled windings and a needle valve at the outl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50" y="2575221"/>
            <a:ext cx="8162886" cy="373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9052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24165</TotalTime>
  <Words>900</Words>
  <Application>Microsoft Office PowerPoint</Application>
  <PresentationFormat>On-screen Show (4:3)</PresentationFormat>
  <Paragraphs>74</Paragraphs>
  <Slides>28</Slides>
  <Notes>23</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Arial(Body)</vt:lpstr>
      <vt:lpstr>Noto Sans Symbols</vt:lpstr>
      <vt:lpstr>Times New Roman</vt:lpstr>
      <vt:lpstr>Verdana</vt:lpstr>
      <vt:lpstr>Wingdings</vt:lpstr>
      <vt:lpstr>508 Lecture</vt:lpstr>
      <vt:lpstr>Advanced Engine Performance Diagnosis</vt:lpstr>
      <vt:lpstr>Figure 22.1 Typical port fuel-injection system, indicating the location of various components. Notice that the fuel-pressure regulator is located on the fuel return side of the system. The computer does not control fuel pressure, but does control the operation of the electric fuel pump (on most systems) and the pulsing on and off of the injectors</vt:lpstr>
      <vt:lpstr>Animation: Electronic Fuel Injection, EFI ((Animation will automatically start in a few seconds)he animation will automatically start in a few seconds)</vt:lpstr>
      <vt:lpstr>Figure 22.2 A dual-nozzle T B I unit on a Chevrolet 5.0 L  V-8 engine. The fuel is squirted above the throttle plate where the fuel mixes with air before entering the intake manifold</vt:lpstr>
      <vt:lpstr>Figure 22.3 A typical port fuel-injection system squirts fuel into the low pressure (vacuum) of the intake manifold, about 3 inch (70 to 100 mm) from the intake valve</vt:lpstr>
      <vt:lpstr>Figure 22.4 The tension of the spring in the fuel-pressure regulator determines the operating pressure on a throttle-body fuel-injection unit</vt:lpstr>
      <vt:lpstr>Animation: Electronic Fuel Injection, EFI ((Animation will automatically start in a few seconds)he animation will automatically start in a few seconds)</vt:lpstr>
      <vt:lpstr>Figure 22.5 The injectors receive fuel and are supported by the fuel rail. A pulse damper is used to help reduce noise caused by the pressure changes in the fuel rail during injector pulsing operation</vt:lpstr>
      <vt:lpstr>Figure 22.6 Cross section of a typical port fuel-injection nozzle assembly. These injectors are serviced as an assembly only; no part replacement or service is possible except for replacement of external O-ring seals</vt:lpstr>
      <vt:lpstr>Figure 22.7 Port fuel injectors spray atomized fuel into the intake manifold about 3 inches (75 mm) from the intake valve</vt:lpstr>
      <vt:lpstr>Figure 22.8 A port fuel-injected engine that is equipped with long, tuned intake-manifold runners</vt:lpstr>
      <vt:lpstr>Figure 22.9 A typical port fuel-injected system showing a vacuum-controlled fuel-pressure regulator</vt:lpstr>
      <vt:lpstr>Figure 22.10 A typical fuel-pressure regulator that has a spring that exerts 46 pounds of force against the fuel. If 20 inches of vacuum are applied above the spring, the vacuum reduces the force exerted by the spring on the fuel, allowing the fuel to return to the tank at a lower pressure</vt:lpstr>
      <vt:lpstr>Figure 22.11 A lack of fuel flow could be due to a restricted fuel-pressure regulator. Notice the fine screen filter. If this filter were to become clogged, higher than normal fuel pressure would occur</vt:lpstr>
      <vt:lpstr>Figure 22.12 The fuel-pressure sensor and                  fuel-temperature sensor are often constructed together in one assembly to help give the P C M the needed data to control the fuel-pump speed</vt:lpstr>
      <vt:lpstr>Figure 22.13 A mechanical returnless fuel system. The bypass regulator in the fuel tank controls fuel line pressure</vt:lpstr>
      <vt:lpstr>Figure 22.14 A demand delivery system uses a fuel-pressure regulator attached to the fuel pump assembly inside the fuel tank</vt:lpstr>
      <vt:lpstr>Figure 22.15 A rectangular-shaped fuel rail is used to help dampen fuel system pulsations and noise caused by the injectors opening and closing</vt:lpstr>
      <vt:lpstr>Figure 22.16 A multiport fuel injector. Notice that the fuel flows straight through and does not come in contact with the coil windings</vt:lpstr>
      <vt:lpstr>Figure 22.17 Each of the eight injectors shown are producing a correct spray pattern for the applications. While all throttle-body injectors spray a conical pattern, most port fuel injections do not</vt:lpstr>
      <vt:lpstr>Figure 22.18 A central port fuel-injection system</vt:lpstr>
      <vt:lpstr>Figure 22.19 A factory replacement unit for a      C S F I unit that has individual injectors at the ends that go into the intake manifold instead of poppet valves</vt:lpstr>
      <vt:lpstr>Figure 22.20 The small arrows indicate the air bypassing the throttle plate in the closed throttle position. This air is called minimum air. The air flowing through the I A C is the airflow that determines the idle speed</vt:lpstr>
      <vt:lpstr>Animation: Idle Air Control, IAC ((Animation will automatically start in a few seconds)he animation will automatically start in a few seconds)</vt:lpstr>
      <vt:lpstr>Figure 22.21 Most stepper motors use four wires, which are pulsed by the P C M to rotate the armature in steps</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cp:keywords>
  <cp:lastModifiedBy>Glen Plants</cp:lastModifiedBy>
  <cp:revision>4626</cp:revision>
  <dcterms:created xsi:type="dcterms:W3CDTF">2014-07-14T20:04:21Z</dcterms:created>
  <dcterms:modified xsi:type="dcterms:W3CDTF">2020-07-29T15:23:59Z</dcterms:modified>
</cp:coreProperties>
</file>