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167" r:id="rId2"/>
    <p:sldId id="1138" r:id="rId3"/>
    <p:sldId id="1139" r:id="rId4"/>
    <p:sldId id="1140" r:id="rId5"/>
    <p:sldId id="1141" r:id="rId6"/>
    <p:sldId id="1142" r:id="rId7"/>
    <p:sldId id="1143" r:id="rId8"/>
    <p:sldId id="1144" r:id="rId9"/>
    <p:sldId id="1145" r:id="rId10"/>
    <p:sldId id="1146" r:id="rId11"/>
    <p:sldId id="1147" r:id="rId12"/>
    <p:sldId id="1148" r:id="rId13"/>
    <p:sldId id="1149" r:id="rId14"/>
    <p:sldId id="1150" r:id="rId15"/>
    <p:sldId id="1151" r:id="rId16"/>
    <p:sldId id="1152" r:id="rId17"/>
    <p:sldId id="1153" r:id="rId18"/>
    <p:sldId id="1154" r:id="rId19"/>
    <p:sldId id="1169" r:id="rId20"/>
    <p:sldId id="1168" r:id="rId21"/>
    <p:sldId id="1155" r:id="rId22"/>
    <p:sldId id="393" r:id="rId23"/>
    <p:sldId id="1156" r:id="rId24"/>
    <p:sldId id="1157" r:id="rId25"/>
    <p:sldId id="1158" r:id="rId26"/>
    <p:sldId id="1159" r:id="rId27"/>
    <p:sldId id="1160" r:id="rId28"/>
    <p:sldId id="1161" r:id="rId29"/>
    <p:sldId id="1162" r:id="rId30"/>
    <p:sldId id="1163" r:id="rId31"/>
    <p:sldId id="1164" r:id="rId32"/>
    <p:sldId id="1165" r:id="rId33"/>
    <p:sldId id="1166" r:id="rId34"/>
    <p:sldId id="1096" r:id="rId35"/>
    <p:sldId id="1170" r:id="rId36"/>
    <p:sldId id="1171" r:id="rId37"/>
    <p:sldId id="10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406" autoAdjust="0"/>
  </p:normalViewPr>
  <p:slideViewPr>
    <p:cSldViewPr>
      <p:cViewPr varScale="1">
        <p:scale>
          <a:sx n="99" d="100"/>
          <a:sy n="99" d="100"/>
        </p:scale>
        <p:origin x="1542" y="78"/>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12497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2497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7777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7/29/2020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7/29/2020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7/29/2020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7/29/2020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7/29/2020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6" r:id="rId14"/>
    <p:sldLayoutId id="2147483667"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FDmFMX8IiE0" TargetMode="External"/><Relationship Id="rId3" Type="http://schemas.openxmlformats.org/officeDocument/2006/relationships/hyperlink" Target="https://www.youtube.com/watch?v=mHZ98YY9ZzI" TargetMode="External"/><Relationship Id="rId7" Type="http://schemas.openxmlformats.org/officeDocument/2006/relationships/hyperlink" Target="https://www.youtube.com/watch?v=IgxPjGC_cBw" TargetMode="External"/><Relationship Id="rId2" Type="http://schemas.openxmlformats.org/officeDocument/2006/relationships/hyperlink" Target="https://www.youtube.com/watch?v=sd_Ki7lZarg" TargetMode="External"/><Relationship Id="rId1" Type="http://schemas.openxmlformats.org/officeDocument/2006/relationships/slideLayout" Target="../slideLayouts/slideLayout4.xml"/><Relationship Id="rId6" Type="http://schemas.openxmlformats.org/officeDocument/2006/relationships/hyperlink" Target="https://www.youtube.com/watch?v=CQ3jLwbwWpk" TargetMode="External"/><Relationship Id="rId11" Type="http://schemas.openxmlformats.org/officeDocument/2006/relationships/hyperlink" Target="https://www.youtube.com/watch?v=0RHbF2pwYbE" TargetMode="External"/><Relationship Id="rId5" Type="http://schemas.openxmlformats.org/officeDocument/2006/relationships/hyperlink" Target="https://www.youtube.com/watch?v=i0e-Uu4fXTs" TargetMode="External"/><Relationship Id="rId10" Type="http://schemas.openxmlformats.org/officeDocument/2006/relationships/hyperlink" Target="https://www.youtube.com/watch?v=cNgDcF--Gsw" TargetMode="External"/><Relationship Id="rId4" Type="http://schemas.openxmlformats.org/officeDocument/2006/relationships/hyperlink" Target="https://www.youtube.com/watch?v=CEjmo_qT4yQ" TargetMode="External"/><Relationship Id="rId9" Type="http://schemas.openxmlformats.org/officeDocument/2006/relationships/hyperlink" Target="https://www.youtube.com/watch?v=369co9HM1SU"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gfAyti805GE" TargetMode="External"/><Relationship Id="rId3" Type="http://schemas.openxmlformats.org/officeDocument/2006/relationships/hyperlink" Target="https://www.youtube.com/watch?v=K7qVwQSZ6OU" TargetMode="External"/><Relationship Id="rId7" Type="http://schemas.openxmlformats.org/officeDocument/2006/relationships/hyperlink" Target="https://www.youtube.com/watch?v=wTeF42rJ9-A" TargetMode="External"/><Relationship Id="rId2" Type="http://schemas.openxmlformats.org/officeDocument/2006/relationships/hyperlink" Target="https://www.youtube.com/watch?v=y0L32PYXwHk" TargetMode="External"/><Relationship Id="rId1" Type="http://schemas.openxmlformats.org/officeDocument/2006/relationships/slideLayout" Target="../slideLayouts/slideLayout4.xml"/><Relationship Id="rId6" Type="http://schemas.openxmlformats.org/officeDocument/2006/relationships/hyperlink" Target="https://www.youtube.com/watch?v=lVeyA6B2afU" TargetMode="External"/><Relationship Id="rId11" Type="http://schemas.openxmlformats.org/officeDocument/2006/relationships/hyperlink" Target="https://www.youtube.com/watch?v=xjB6gxhoNpA" TargetMode="External"/><Relationship Id="rId5" Type="http://schemas.openxmlformats.org/officeDocument/2006/relationships/hyperlink" Target="https://www.youtube.com/watch?v=PJqkZVTRakE" TargetMode="External"/><Relationship Id="rId10" Type="http://schemas.openxmlformats.org/officeDocument/2006/relationships/hyperlink" Target="https://www.youtube.com/watch?v=Rqtfrx-HeD0" TargetMode="External"/><Relationship Id="rId4" Type="http://schemas.openxmlformats.org/officeDocument/2006/relationships/hyperlink" Target="https://www.youtube.com/watch?v=FzTz4Z90kgI" TargetMode="External"/><Relationship Id="rId9" Type="http://schemas.openxmlformats.org/officeDocument/2006/relationships/hyperlink" Target="https://www.youtube.com/watch?v=vpZhMLL9OOQ"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MS0fU_OOmVQ" TargetMode="External"/><Relationship Id="rId3" Type="http://schemas.openxmlformats.org/officeDocument/2006/relationships/hyperlink" Target="https://www.youtube.com/watch?v=McnXLcJNVfI" TargetMode="External"/><Relationship Id="rId7" Type="http://schemas.openxmlformats.org/officeDocument/2006/relationships/hyperlink" Target="https://www.youtube.com/watch?v=DGGDkP08_Uo" TargetMode="External"/><Relationship Id="rId2" Type="http://schemas.openxmlformats.org/officeDocument/2006/relationships/hyperlink" Target="https://www.youtube.com/watch?v=QbzEeWy1b3o" TargetMode="External"/><Relationship Id="rId1" Type="http://schemas.openxmlformats.org/officeDocument/2006/relationships/slideLayout" Target="../slideLayouts/slideLayout4.xml"/><Relationship Id="rId6" Type="http://schemas.openxmlformats.org/officeDocument/2006/relationships/hyperlink" Target="https://www.youtube.com/watch?v=uo5OeHcvk-0" TargetMode="External"/><Relationship Id="rId11" Type="http://schemas.openxmlformats.org/officeDocument/2006/relationships/hyperlink" Target="https://www.youtube.com/watch?v=CkgrMasd57s" TargetMode="External"/><Relationship Id="rId5" Type="http://schemas.openxmlformats.org/officeDocument/2006/relationships/hyperlink" Target="https://www.youtube.com/watch?v=RvMQl1G4cOw" TargetMode="External"/><Relationship Id="rId10" Type="http://schemas.openxmlformats.org/officeDocument/2006/relationships/hyperlink" Target="https://www.youtube.com/watch?v=bwKM99P3LwM" TargetMode="External"/><Relationship Id="rId4" Type="http://schemas.openxmlformats.org/officeDocument/2006/relationships/hyperlink" Target="https://www.youtube.com/watch?v=v3Dh2k665-o" TargetMode="External"/><Relationship Id="rId9" Type="http://schemas.openxmlformats.org/officeDocument/2006/relationships/hyperlink" Target="https://www.youtube.com/watch?v=tJF5Lli4xq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21</a:t>
            </a:r>
          </a:p>
        </p:txBody>
      </p:sp>
      <p:sp>
        <p:nvSpPr>
          <p:cNvPr id="4" name="Text Placeholder 3"/>
          <p:cNvSpPr>
            <a:spLocks noGrp="1"/>
          </p:cNvSpPr>
          <p:nvPr>
            <p:ph type="body" sz="quarter" idx="14"/>
          </p:nvPr>
        </p:nvSpPr>
        <p:spPr>
          <a:xfrm>
            <a:off x="4569209" y="3428019"/>
            <a:ext cx="2817004" cy="615553"/>
          </a:xfrm>
        </p:spPr>
        <p:txBody>
          <a:bodyPr vert="horz" wrap="square" lIns="0" tIns="0" rIns="0" bIns="0" rtlCol="0" anchor="b">
            <a:spAutoFit/>
          </a:bodyPr>
          <a:lstStyle/>
          <a:p>
            <a:r>
              <a:rPr lang="en-US" sz="2000" dirty="0"/>
              <a:t>Fuel Pumps, Lines, and Filters</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354161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21.9 Ford spring-lock connectors require a special tool for disassembly</a:t>
            </a:r>
          </a:p>
        </p:txBody>
      </p:sp>
      <p:pic>
        <p:nvPicPr>
          <p:cNvPr id="9218" name="Picture 2" descr="• The open spring-lock connector on the top shows a cage, release L I P S and a special tool. The closed spring-lock connector at the bottom shows a slide tool connector sliding towards the r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5718" y="1895991"/>
            <a:ext cx="4432565" cy="441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2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536"/>
            <a:ext cx="8229600" cy="1107996"/>
          </a:xfrm>
        </p:spPr>
        <p:txBody>
          <a:bodyPr wrap="square">
            <a:spAutoFit/>
          </a:bodyPr>
          <a:lstStyle/>
          <a:p>
            <a:r>
              <a:rPr lang="en-US" dirty="0"/>
              <a:t>Figure 21.10 Typical quick-connect steps</a:t>
            </a:r>
          </a:p>
        </p:txBody>
      </p:sp>
      <p:pic>
        <p:nvPicPr>
          <p:cNvPr id="10242" name="Picture 2" descr="The figure shows the following:&#10;• A metal collar quick connect fitting on the left and a plastic collar quick connect fitting on the right&#10;• Steps to remove the connector comprises the following:&#10;• Twist&#10;• Blow&#10;• Twist&#10;• Disconnect&#10;• Steps to install the connector comprises the following:&#10;• Pouring oil to one end of the connector&#10;• Connecting the two fittings&#10;• Installation comple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9653" y="1343151"/>
            <a:ext cx="6566527" cy="496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6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01" y="140112"/>
            <a:ext cx="4577599" cy="1661993"/>
          </a:xfrm>
        </p:spPr>
        <p:txBody>
          <a:bodyPr wrap="square">
            <a:spAutoFit/>
          </a:bodyPr>
          <a:lstStyle/>
          <a:p>
            <a:r>
              <a:rPr lang="en-US" dirty="0"/>
              <a:t>Figure 21.11 A roller cell-type electric fuel pump</a:t>
            </a:r>
          </a:p>
        </p:txBody>
      </p:sp>
      <p:pic>
        <p:nvPicPr>
          <p:cNvPr id="11266" name="Picture 2" descr="The illustration of a roller cell-type electric fuel pump with a filter on the top shows the following:&#10;• Filter&#10;• Pump&#10;• Fuel level gauge unit&#10;• Fuel delivery pipe&#10;• Ground&#10;• Electrical connector&#10;The illustration of the pump at the bottom shows the following:&#10;• Inlet&#10;• Pressure relief valve&#10;• Roller cell pump&#10;• Motor armature&#10;• Outlet check valve&#10;• outlet&#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4389" y="433999"/>
            <a:ext cx="3443349" cy="587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7996"/>
          </a:xfrm>
        </p:spPr>
        <p:txBody>
          <a:bodyPr wrap="square">
            <a:spAutoFit/>
          </a:bodyPr>
          <a:lstStyle/>
          <a:p>
            <a:r>
              <a:rPr lang="en-US" dirty="0"/>
              <a:t>Figure 21.12 The pumping action of an impeller or rotary vane pump</a:t>
            </a:r>
          </a:p>
        </p:txBody>
      </p:sp>
      <p:pic>
        <p:nvPicPr>
          <p:cNvPr id="12290" name="Picture 2" descr="The illustration shows the following:&#10;The rotary vane pump rotates in a clockwise direction. The pump comprises of the following:&#10;• An inlet and an outlet&#10;• A central impeller disk with several rollers.&#10;• A pump housing&#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2527" y="1507069"/>
            <a:ext cx="6737596" cy="480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0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539"/>
            <a:ext cx="8229600" cy="1107996"/>
          </a:xfrm>
        </p:spPr>
        <p:txBody>
          <a:bodyPr wrap="square">
            <a:spAutoFit/>
          </a:bodyPr>
          <a:lstStyle/>
          <a:p>
            <a:r>
              <a:rPr lang="en-US" dirty="0"/>
              <a:t>Figure 21.13 An exploded view of a gerotor electric fuel pump</a:t>
            </a:r>
          </a:p>
        </p:txBody>
      </p:sp>
      <p:pic>
        <p:nvPicPr>
          <p:cNvPr id="13314" name="Picture 2" descr="The gerotor electric fuel pump comprises of the following parts:&#10;• Shell&#10;• Inlet seal&#10;• Inlet body&#10;• IMPeller&#10;• Driver&#10;• Inlet plate&#10;• Gerotor assembly&#10;• O-ring&#10;• ENDCAP&#10;• Brush carrier assembly&#10;• Armature&#10;• Field housing&#10;• Outlet plat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6890" y="1372328"/>
            <a:ext cx="5690219" cy="49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2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33"/>
            <a:ext cx="8229600" cy="1661993"/>
          </a:xfrm>
        </p:spPr>
        <p:txBody>
          <a:bodyPr wrap="square">
            <a:spAutoFit/>
          </a:bodyPr>
          <a:lstStyle/>
          <a:p>
            <a:r>
              <a:rPr lang="en-US" dirty="0"/>
              <a:t>Figure 21.14 A cutaway view of a typical two-stage turbine electric fuel pump</a:t>
            </a:r>
          </a:p>
        </p:txBody>
      </p:sp>
      <p:pic>
        <p:nvPicPr>
          <p:cNvPr id="14338" name="Picture 2" descr="The illustration shows the following:&#10;• Inlet for the fuel to enter&#10;• Outlet for the fuel to pass out&#10;• First pump stage&#10;• Second pump stage&#10;• Armature&#10;• Check valv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9435" y="1919753"/>
            <a:ext cx="6314016" cy="439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9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8"/>
            <a:ext cx="8229600" cy="2769989"/>
          </a:xfrm>
        </p:spPr>
        <p:txBody>
          <a:bodyPr wrap="square">
            <a:spAutoFit/>
          </a:bodyPr>
          <a:lstStyle/>
          <a:p>
            <a:r>
              <a:rPr lang="en-US" dirty="0"/>
              <a:t>Figure 21.15 A typical fuel-pump module assembly, which includes the pickup strainer and fuel pump, as well as the fuel-pressure sensor and fuel level sensing unit</a:t>
            </a:r>
          </a:p>
        </p:txBody>
      </p:sp>
      <p:pic>
        <p:nvPicPr>
          <p:cNvPr id="15362" name="Picture 2" descr="A photo of a typical fuel-pump module assembly with a pickup strainer, fuel pump, fuel pressure sensor, and fuel level sensing u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0008" y="2949389"/>
            <a:ext cx="2363982" cy="336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2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07996"/>
          </a:xfrm>
        </p:spPr>
        <p:txBody>
          <a:bodyPr wrap="square">
            <a:spAutoFit/>
          </a:bodyPr>
          <a:lstStyle/>
          <a:p>
            <a:r>
              <a:rPr lang="en-US" sz="2400" dirty="0"/>
              <a:t>Figure 21.16 A schematic showing that an inertia switch is connected in series between the fuel-pump relay and the fuel pump</a:t>
            </a:r>
          </a:p>
        </p:txBody>
      </p:sp>
      <p:pic>
        <p:nvPicPr>
          <p:cNvPr id="16386" name="Picture 2" descr="The schema shows the following:&#10;• A fuse block is connected to tachometer warning indicators upshift indicator on one end and E E C power relay on the other which in turn is connected to a ground and also connects a fuel pump relay.&#10;• The fuel pump relay connects solid state in series on one end and inertia switch on the other which in turn connects electric fuel pump.&#10;• The solid state connects A C heater on one end and battery, ground and E E C power relay in series on the other which in turn connects a diod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1838" y="1512478"/>
            <a:ext cx="6205546" cy="479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1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07996"/>
          </a:xfrm>
        </p:spPr>
        <p:txBody>
          <a:bodyPr wrap="square">
            <a:spAutoFit/>
          </a:bodyPr>
          <a:lstStyle/>
          <a:p>
            <a:r>
              <a:rPr lang="en-US" sz="2400" dirty="0"/>
              <a:t>Figure 21.17 A typical fuel pulsator used mostly with roller vane-type pumps to help even out the pulsation in pressure that can cause noise</a:t>
            </a:r>
          </a:p>
        </p:txBody>
      </p:sp>
      <p:pic>
        <p:nvPicPr>
          <p:cNvPr id="17410" name="Picture 2" descr="The fuel pulsator comprises of the following parts:&#10;• Pulsator&#10;• Fuel pump&#10;• Fuel inlet strainer or filter&#10;Center portion of the fuel pulsator on the right comprises of the following parts:&#10;• Inlet for the fuel to enter from a pump at the bottom&#10;• A diaphragm in the middle&#10;• A gap of 1 by 4 inch in between the inlet and the outlet.&#10;• Outlet for the fuel to exit.&#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7903" y="1483819"/>
            <a:ext cx="5142739" cy="483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8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Low-Side Driver, Fuel Pump Control</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Low-Side_Driver_Control_A8_Chapter_71">
            <a:hlinkClick r:id="" action="ppaction://media"/>
            <a:extLst>
              <a:ext uri="{FF2B5EF4-FFF2-40B4-BE49-F238E27FC236}">
                <a16:creationId xmlns:a16="http://schemas.microsoft.com/office/drawing/2014/main" id="{2F300E82-0D61-4562-9C96-E0146DBFF9E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6855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7996"/>
          </a:xfrm>
        </p:spPr>
        <p:txBody>
          <a:bodyPr wrap="square">
            <a:spAutoFit/>
          </a:bodyPr>
          <a:lstStyle/>
          <a:p>
            <a:r>
              <a:rPr lang="en-US" dirty="0"/>
              <a:t>Figure 21.1 A typical fuel tank installation</a:t>
            </a:r>
          </a:p>
        </p:txBody>
      </p:sp>
      <p:pic>
        <p:nvPicPr>
          <p:cNvPr id="1026" name="Picture 2" descr="A typical fuel tank installation:&#10;The fuel tank comprises of the following components:&#10;• Filter tube&#10;• Pressure vacuum filter cap on the edge of the filter tube&#10;• Expansion dome&#10;• Floor pan&#10;• Vent tube to charcoal canister&#10;• Strap&#10;• Insulator&#10;• J bolt on the tip of the strap&#10;• Fuel line&#10;• Fuel tank&#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982" y="1382900"/>
            <a:ext cx="5448035" cy="493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1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Output Driver, Fuel Pump Control</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Output_Driver_Control_A8_Chapter_71">
            <a:hlinkClick r:id="" action="ppaction://media"/>
            <a:extLst>
              <a:ext uri="{FF2B5EF4-FFF2-40B4-BE49-F238E27FC236}">
                <a16:creationId xmlns:a16="http://schemas.microsoft.com/office/drawing/2014/main" id="{60C4AFE9-9392-4414-B05C-6CBAC995CAA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3618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957"/>
            <a:ext cx="8229600" cy="1477328"/>
          </a:xfrm>
        </p:spPr>
        <p:txBody>
          <a:bodyPr wrap="square">
            <a:spAutoFit/>
          </a:bodyPr>
          <a:lstStyle/>
          <a:p>
            <a:r>
              <a:rPr lang="en-US" sz="2400" dirty="0"/>
              <a:t>Figure 21.18 Inline fuel filters are usually attached to the fuel line with screw clamps or threaded connections. The fuel filter must be installed in the proper direction or a restricted fuel flow can result</a:t>
            </a:r>
          </a:p>
        </p:txBody>
      </p:sp>
      <p:pic>
        <p:nvPicPr>
          <p:cNvPr id="18434" name="Picture 2" descr="The clamp type inline fuel filter comprises of the following:&#10;• Filter&#10;• Bracket&#10;• Screw&#10;• Clamps on both the sides&#10;The O ring type inline fuel filter comprises of the following:&#10;• Outlet&#10;• S S G type O ring filter&#10;• Identification label&#10;• Inlet&#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7830" y="1865771"/>
            <a:ext cx="3328338" cy="444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5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Fuel Filters</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fuel_filters">
            <a:hlinkClick r:id="" action="ppaction://media"/>
            <a:extLst>
              <a:ext uri="{FF2B5EF4-FFF2-40B4-BE49-F238E27FC236}">
                <a16:creationId xmlns:a16="http://schemas.microsoft.com/office/drawing/2014/main" id="{A7013E7D-9D63-4E09-A86C-812723DF7A2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21.19 A dim headlight indicates excessive resistance in fuel pump circuit</a:t>
            </a:r>
          </a:p>
        </p:txBody>
      </p:sp>
      <p:pic>
        <p:nvPicPr>
          <p:cNvPr id="19458" name="Picture 2" descr="A photo of a dim headlight of a vehicle indicating excessive resistance in a fuel pump circ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4902" y="1895345"/>
            <a:ext cx="5865030" cy="441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8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21.20 (a) A funnel helps in hearing if the electric fuel pump inside the gas tank is working</a:t>
            </a:r>
          </a:p>
        </p:txBody>
      </p:sp>
      <p:pic>
        <p:nvPicPr>
          <p:cNvPr id="20482" name="Picture 2" descr="A photo of a technician checking if an electric fuel pump inside a gas tank works or not by hearing through a funn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0099" y="2047862"/>
            <a:ext cx="5699192" cy="426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98"/>
            <a:ext cx="8229600" cy="1600438"/>
          </a:xfrm>
        </p:spPr>
        <p:txBody>
          <a:bodyPr wrap="square">
            <a:spAutoFit/>
          </a:bodyPr>
          <a:lstStyle/>
          <a:p>
            <a:r>
              <a:rPr lang="en-US" sz="2600" dirty="0"/>
              <a:t>Figure 21.20 (b) If the pump is not running, check the wiring and current flow before going through the process of dropping the fuel tank to remove the pump</a:t>
            </a:r>
          </a:p>
        </p:txBody>
      </p:sp>
      <p:pic>
        <p:nvPicPr>
          <p:cNvPr id="21506" name="Picture 2" descr="A photo of a technician checking the wiring and current flow of a fuel pu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4655" y="2060587"/>
            <a:ext cx="5686349" cy="425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0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02"/>
            <a:ext cx="8229600" cy="1292662"/>
          </a:xfrm>
        </p:spPr>
        <p:txBody>
          <a:bodyPr wrap="square">
            <a:spAutoFit/>
          </a:bodyPr>
          <a:lstStyle/>
          <a:p>
            <a:r>
              <a:rPr lang="en-US" sz="2800" dirty="0"/>
              <a:t>Figure 21.21 The Schrader valve on this General Motors 3800 V-6 is located next to the fuel-pressure regulator</a:t>
            </a:r>
          </a:p>
        </p:txBody>
      </p:sp>
      <p:pic>
        <p:nvPicPr>
          <p:cNvPr id="22530" name="Picture 2" descr="A photo of a technician locating a Schrader valve and attaching a fuel-pressure gauge to measure fuel-pump press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2344" y="1598090"/>
            <a:ext cx="6259312" cy="471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8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68"/>
            <a:ext cx="8229600" cy="1046440"/>
          </a:xfrm>
        </p:spPr>
        <p:txBody>
          <a:bodyPr wrap="square">
            <a:spAutoFit/>
          </a:bodyPr>
          <a:lstStyle/>
          <a:p>
            <a:r>
              <a:rPr lang="en-US" sz="3400" dirty="0"/>
              <a:t>Figure 21.22 The fuel system should hold pressure if the system is leak free</a:t>
            </a:r>
          </a:p>
        </p:txBody>
      </p:sp>
      <p:pic>
        <p:nvPicPr>
          <p:cNvPr id="23554" name="Picture 2" descr="The illustration shows the following:&#10;• Fuel gauge&#10;• Regulator&#10;• Check valve in fuel pump&#10;• No fuel returned to tank&#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2942" y="1267933"/>
            <a:ext cx="3498117" cy="504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9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1"/>
            <a:ext cx="3810001" cy="5909310"/>
          </a:xfrm>
        </p:spPr>
        <p:txBody>
          <a:bodyPr wrap="square">
            <a:spAutoFit/>
          </a:bodyPr>
          <a:lstStyle/>
          <a:p>
            <a:r>
              <a:rPr lang="en-US" sz="2400" dirty="0"/>
              <a:t>Figure 21.23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replaced</a:t>
            </a:r>
          </a:p>
        </p:txBody>
      </p:sp>
      <p:pic>
        <p:nvPicPr>
          <p:cNvPr id="24578" name="Picture 2" descr="A photo of a technician removing vacuum hose from a fuel-pressure regula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7284" y="396450"/>
            <a:ext cx="4173419" cy="562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72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4735"/>
            <a:ext cx="8229601" cy="1969770"/>
          </a:xfrm>
        </p:spPr>
        <p:txBody>
          <a:bodyPr wrap="square">
            <a:spAutoFit/>
          </a:bodyPr>
          <a:lstStyle/>
          <a:p>
            <a:r>
              <a:rPr lang="en-US" sz="3200" dirty="0"/>
              <a:t>Figure 21.24 Fuel should be heard returning to the fuel tank at the fuel return line if the fuel pump and fuel-pressure regulator are functioning correctly</a:t>
            </a:r>
          </a:p>
        </p:txBody>
      </p:sp>
      <p:pic>
        <p:nvPicPr>
          <p:cNvPr id="25602" name="Picture 2" descr="A photo of a fuel return line and a fuel pressure regulator of a fuel ta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6167" y="2335436"/>
            <a:ext cx="4367955" cy="397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5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7996"/>
          </a:xfrm>
        </p:spPr>
        <p:txBody>
          <a:bodyPr wrap="square">
            <a:spAutoFit/>
          </a:bodyPr>
          <a:lstStyle/>
          <a:p>
            <a:r>
              <a:rPr lang="en-US" dirty="0"/>
              <a:t>Figure 21.2 A three-piece filler tube assembly</a:t>
            </a:r>
          </a:p>
        </p:txBody>
      </p:sp>
      <p:pic>
        <p:nvPicPr>
          <p:cNvPr id="2050" name="Picture 2" descr="The three-piece filter tube assembly shows the following parts:&#10;• Lower neck&#10;• Clamps&#10;• Hose&#10;• Upper neck&#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068" y="1705491"/>
            <a:ext cx="8162248" cy="375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0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4735"/>
            <a:ext cx="8229601" cy="1477328"/>
          </a:xfrm>
        </p:spPr>
        <p:txBody>
          <a:bodyPr wrap="square">
            <a:spAutoFit/>
          </a:bodyPr>
          <a:lstStyle/>
          <a:p>
            <a:r>
              <a:rPr lang="en-US" sz="3200" dirty="0"/>
              <a:t>Figure 21.25 A fuel-pressure reading does not confirm that there is enough fuel volume for the engine to operate correctly</a:t>
            </a:r>
          </a:p>
        </p:txBody>
      </p:sp>
      <p:pic>
        <p:nvPicPr>
          <p:cNvPr id="26626" name="Picture 2" descr="The illustration on the top shows the following:&#10;• Small hose with less volume and same pressure&#10;• Regulator&#10;• Inlet for the Pressure to enter from the fuel pump&#10;The illustration at the bottom shows the following:&#10;• Large hose with more volume and same pressure&#10;• Regulator&#10;• Inlet for the Pressure to enter from the fuel pump&#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6290" y="1736270"/>
            <a:ext cx="3183456" cy="457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1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670"/>
            <a:ext cx="8229601" cy="1477328"/>
          </a:xfrm>
        </p:spPr>
        <p:txBody>
          <a:bodyPr wrap="square">
            <a:spAutoFit/>
          </a:bodyPr>
          <a:lstStyle/>
          <a:p>
            <a:r>
              <a:rPr lang="en-US" sz="2400" dirty="0"/>
              <a:t>Figure 21.26 A fuel system tester connected in series in the fuel system so all of the fuel used flows through the meter, which displays the rate of flow and the fuel pressure</a:t>
            </a:r>
          </a:p>
        </p:txBody>
      </p:sp>
      <p:pic>
        <p:nvPicPr>
          <p:cNvPr id="27650" name="Picture 2" descr="A photo of a fuel system tester connected to a fuel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5126" y="1938628"/>
            <a:ext cx="5813746" cy="43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36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409"/>
            <a:ext cx="8229601" cy="1661993"/>
          </a:xfrm>
        </p:spPr>
        <p:txBody>
          <a:bodyPr wrap="square">
            <a:spAutoFit/>
          </a:bodyPr>
          <a:lstStyle/>
          <a:p>
            <a:r>
              <a:rPr lang="en-US" dirty="0"/>
              <a:t>Figure 21.27 Removing the bed from a pickup truck makes gaining access to the fuel pump a lot easier</a:t>
            </a:r>
          </a:p>
        </p:txBody>
      </p:sp>
      <p:pic>
        <p:nvPicPr>
          <p:cNvPr id="28674" name="Picture 2" descr="An illustration of a technician removing the bed from a pickup truck to gain access to the fuel pu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7326" y="2006601"/>
            <a:ext cx="5113473" cy="430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5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2738"/>
            <a:ext cx="8229601" cy="738664"/>
          </a:xfrm>
        </p:spPr>
        <p:txBody>
          <a:bodyPr wrap="square">
            <a:spAutoFit/>
          </a:bodyPr>
          <a:lstStyle/>
          <a:p>
            <a:r>
              <a:rPr lang="en-US" sz="2400" dirty="0"/>
              <a:t>Figure 21.28 Hookup for testing fuel-pump current draw on any vehicle equipped with a fuel-pump relay</a:t>
            </a:r>
          </a:p>
        </p:txBody>
      </p:sp>
      <p:pic>
        <p:nvPicPr>
          <p:cNvPr id="29698" name="Picture 2" descr="The illustration shows the following:&#10;• The digital multimeter displays 6.62 amps.&#10;• V ohms jack button of the digital multimeter connects a B positive terminal of the fuel pump relay.&#10;• A resistance button of the digital multimeter connects the fuel pump terminal of the fuel pump relay.&#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1469" y="1140547"/>
            <a:ext cx="2913776" cy="51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4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95400" y="1676400"/>
            <a:ext cx="6172200" cy="3394472"/>
          </a:xfrm>
        </p:spPr>
        <p:txBody>
          <a:bodyPr/>
          <a:lstStyle/>
          <a:p>
            <a:pPr fontAlgn="base"/>
            <a:r>
              <a:rPr lang="en-US" dirty="0">
                <a:hlinkClick r:id="rId2"/>
              </a:rPr>
              <a:t>Fuel pump (time 0:31)</a:t>
            </a:r>
            <a:endParaRPr lang="en-US" dirty="0"/>
          </a:p>
          <a:p>
            <a:pPr fontAlgn="base"/>
            <a:r>
              <a:rPr lang="en-US" dirty="0">
                <a:hlinkClick r:id="rId3"/>
              </a:rPr>
              <a:t>Fuel pump strainer (time 0:34)</a:t>
            </a:r>
            <a:endParaRPr lang="en-US" dirty="0"/>
          </a:p>
          <a:p>
            <a:pPr fontAlgn="base"/>
            <a:r>
              <a:rPr lang="en-US" dirty="0">
                <a:hlinkClick r:id="rId4"/>
              </a:rPr>
              <a:t>Fuel pump relay (time 22:32)</a:t>
            </a:r>
            <a:endParaRPr lang="en-US" dirty="0"/>
          </a:p>
          <a:p>
            <a:pPr fontAlgn="base"/>
            <a:r>
              <a:rPr lang="en-US" dirty="0">
                <a:hlinkClick r:id="rId5"/>
              </a:rPr>
              <a:t>Fuel tank pressure sensor (time 3:32)</a:t>
            </a:r>
            <a:endParaRPr lang="en-US" dirty="0"/>
          </a:p>
          <a:p>
            <a:pPr fontAlgn="base"/>
            <a:r>
              <a:rPr lang="en-US" dirty="0">
                <a:hlinkClick r:id="rId6"/>
              </a:rPr>
              <a:t>Fuel pump replacement (time 1:16)</a:t>
            </a:r>
            <a:endParaRPr lang="en-US" dirty="0"/>
          </a:p>
          <a:p>
            <a:pPr fontAlgn="base"/>
            <a:r>
              <a:rPr lang="en-US" dirty="0">
                <a:hlinkClick r:id="rId7"/>
              </a:rPr>
              <a:t>Fuel pump removal (time 6:17)</a:t>
            </a:r>
            <a:endParaRPr lang="en-US" dirty="0"/>
          </a:p>
          <a:p>
            <a:pPr fontAlgn="base"/>
            <a:r>
              <a:rPr lang="en-US" dirty="0">
                <a:hlinkClick r:id="rId8"/>
              </a:rPr>
              <a:t>Fuel pump connections (time 6:16)</a:t>
            </a:r>
            <a:endParaRPr lang="en-US" dirty="0"/>
          </a:p>
          <a:p>
            <a:pPr fontAlgn="base"/>
            <a:r>
              <a:rPr lang="en-US" dirty="0">
                <a:hlinkClick r:id="rId9"/>
              </a:rPr>
              <a:t>Fuel tank removal (time 7:11)</a:t>
            </a:r>
            <a:endParaRPr lang="en-US" dirty="0"/>
          </a:p>
          <a:p>
            <a:pPr fontAlgn="base"/>
            <a:r>
              <a:rPr lang="en-US" dirty="0">
                <a:hlinkClick r:id="rId10"/>
              </a:rPr>
              <a:t>Fuel pump and fuel systems (time 5:04)</a:t>
            </a:r>
            <a:endParaRPr lang="en-US" dirty="0"/>
          </a:p>
          <a:p>
            <a:pPr fontAlgn="base"/>
            <a:r>
              <a:rPr lang="en-US" dirty="0">
                <a:hlinkClick r:id="rId11"/>
              </a:rPr>
              <a:t>Fuel tank pressure sensor circuit (time 1:16)</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95400" y="1676400"/>
            <a:ext cx="6172200" cy="3394472"/>
          </a:xfrm>
        </p:spPr>
        <p:txBody>
          <a:bodyPr/>
          <a:lstStyle/>
          <a:p>
            <a:pPr fontAlgn="base"/>
            <a:r>
              <a:rPr lang="en-US" dirty="0">
                <a:hlinkClick r:id="rId2"/>
              </a:rPr>
              <a:t>Fuel level circuit (time 1:29)</a:t>
            </a:r>
            <a:endParaRPr lang="en-US" dirty="0"/>
          </a:p>
          <a:p>
            <a:pPr fontAlgn="base"/>
            <a:r>
              <a:rPr lang="en-US" dirty="0">
                <a:hlinkClick r:id="rId3"/>
              </a:rPr>
              <a:t>Fuel volume (time 3:09)</a:t>
            </a:r>
            <a:endParaRPr lang="en-US" dirty="0"/>
          </a:p>
          <a:p>
            <a:pPr fontAlgn="base"/>
            <a:r>
              <a:rPr lang="en-US" dirty="0">
                <a:hlinkClick r:id="rId4"/>
              </a:rPr>
              <a:t>Fuel volume test (time 4:29)</a:t>
            </a:r>
            <a:endParaRPr lang="en-US" dirty="0"/>
          </a:p>
          <a:p>
            <a:pPr fontAlgn="base"/>
            <a:r>
              <a:rPr lang="en-US" dirty="0">
                <a:hlinkClick r:id="rId5"/>
              </a:rPr>
              <a:t>Fuel pump replacement (time 11:26)</a:t>
            </a:r>
            <a:endParaRPr lang="en-US" dirty="0"/>
          </a:p>
          <a:p>
            <a:pPr fontAlgn="base"/>
            <a:r>
              <a:rPr lang="en-US" dirty="0">
                <a:hlinkClick r:id="rId6"/>
              </a:rPr>
              <a:t>Fuel filter replacement (time 6:55)</a:t>
            </a:r>
            <a:endParaRPr lang="en-US" dirty="0"/>
          </a:p>
          <a:p>
            <a:pPr fontAlgn="base"/>
            <a:r>
              <a:rPr lang="en-US" dirty="0">
                <a:hlinkClick r:id="rId7"/>
              </a:rPr>
              <a:t>Fuel filter replacement (time 5:17)</a:t>
            </a:r>
            <a:endParaRPr lang="en-US" dirty="0"/>
          </a:p>
          <a:p>
            <a:pPr fontAlgn="base"/>
            <a:r>
              <a:rPr lang="en-US" dirty="0">
                <a:hlinkClick r:id="rId8"/>
              </a:rPr>
              <a:t>Fuel pump testing (time 3:41)</a:t>
            </a:r>
            <a:endParaRPr lang="en-US" dirty="0"/>
          </a:p>
          <a:p>
            <a:pPr fontAlgn="base"/>
            <a:r>
              <a:rPr lang="en-US" dirty="0">
                <a:hlinkClick r:id="rId9"/>
              </a:rPr>
              <a:t>Fuel filter (time 3:18)</a:t>
            </a:r>
            <a:endParaRPr lang="en-US" dirty="0"/>
          </a:p>
          <a:p>
            <a:pPr fontAlgn="base"/>
            <a:r>
              <a:rPr lang="en-US" dirty="0">
                <a:hlinkClick r:id="rId10"/>
              </a:rPr>
              <a:t>Fuel pump circuit (time 44:03)</a:t>
            </a:r>
            <a:endParaRPr lang="en-US" dirty="0"/>
          </a:p>
          <a:p>
            <a:pPr fontAlgn="base"/>
            <a:r>
              <a:rPr lang="en-US" dirty="0">
                <a:hlinkClick r:id="rId11"/>
              </a:rPr>
              <a:t>Fuel filter Toyota (time 2:10)</a:t>
            </a:r>
            <a:endParaRPr lang="en-US" dirty="0"/>
          </a:p>
        </p:txBody>
      </p:sp>
    </p:spTree>
    <p:extLst>
      <p:ext uri="{BB962C8B-B14F-4D97-AF65-F5344CB8AC3E}">
        <p14:creationId xmlns:p14="http://schemas.microsoft.com/office/powerpoint/2010/main" val="3547731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295400" y="1676400"/>
            <a:ext cx="6172200" cy="3394472"/>
          </a:xfrm>
        </p:spPr>
        <p:txBody>
          <a:bodyPr/>
          <a:lstStyle/>
          <a:p>
            <a:pPr fontAlgn="base"/>
            <a:r>
              <a:rPr lang="en-US" dirty="0">
                <a:hlinkClick r:id="rId2"/>
              </a:rPr>
              <a:t>What’s inside a fuel pump (time 9:02)</a:t>
            </a:r>
            <a:endParaRPr lang="en-US" dirty="0"/>
          </a:p>
          <a:p>
            <a:pPr fontAlgn="base"/>
            <a:r>
              <a:rPr lang="en-US" dirty="0">
                <a:hlinkClick r:id="rId3"/>
              </a:rPr>
              <a:t>Fuel pump relay testing (time 27:40)</a:t>
            </a:r>
            <a:endParaRPr lang="en-US" dirty="0"/>
          </a:p>
          <a:p>
            <a:pPr fontAlgn="base"/>
            <a:r>
              <a:rPr lang="en-US" dirty="0">
                <a:hlinkClick r:id="rId4"/>
              </a:rPr>
              <a:t>Fuel system diagnosis (time 9:36)</a:t>
            </a:r>
            <a:endParaRPr lang="en-US" dirty="0"/>
          </a:p>
          <a:p>
            <a:pPr fontAlgn="base"/>
            <a:r>
              <a:rPr lang="en-US" dirty="0">
                <a:hlinkClick r:id="rId5"/>
              </a:rPr>
              <a:t>Fuel pump circuit access (time 5:58)</a:t>
            </a:r>
            <a:endParaRPr lang="en-US" dirty="0"/>
          </a:p>
          <a:p>
            <a:pPr fontAlgn="base"/>
            <a:r>
              <a:rPr lang="en-US" dirty="0">
                <a:hlinkClick r:id="rId6"/>
              </a:rPr>
              <a:t>Fuel pump troubleshooting (time 5:09)</a:t>
            </a:r>
            <a:endParaRPr lang="en-US" dirty="0"/>
          </a:p>
          <a:p>
            <a:pPr fontAlgn="base"/>
            <a:r>
              <a:rPr lang="en-US" dirty="0">
                <a:hlinkClick r:id="rId7"/>
              </a:rPr>
              <a:t>Fuel system cleaning (time 8:16)</a:t>
            </a:r>
            <a:endParaRPr lang="en-US" dirty="0"/>
          </a:p>
          <a:p>
            <a:pPr fontAlgn="base"/>
            <a:r>
              <a:rPr lang="en-US" dirty="0">
                <a:hlinkClick r:id="rId8"/>
              </a:rPr>
              <a:t>Fuel system diagnosis (time 7:28)</a:t>
            </a:r>
            <a:endParaRPr lang="en-US" dirty="0"/>
          </a:p>
          <a:p>
            <a:pPr fontAlgn="base"/>
            <a:r>
              <a:rPr lang="en-US" dirty="0">
                <a:hlinkClick r:id="rId9"/>
              </a:rPr>
              <a:t>Fuel pressure test (time 4:12)</a:t>
            </a:r>
            <a:endParaRPr lang="en-US" dirty="0"/>
          </a:p>
          <a:p>
            <a:pPr fontAlgn="base"/>
            <a:r>
              <a:rPr lang="en-US" dirty="0">
                <a:hlinkClick r:id="rId10"/>
              </a:rPr>
              <a:t>Fuel pressure regulator (time 7:32)</a:t>
            </a:r>
            <a:endParaRPr lang="en-US" dirty="0"/>
          </a:p>
          <a:p>
            <a:pPr fontAlgn="base"/>
            <a:r>
              <a:rPr lang="en-US" dirty="0">
                <a:hlinkClick r:id="rId11"/>
              </a:rPr>
              <a:t>GM fuel pressure sensor test (time 25:20</a:t>
            </a:r>
            <a:r>
              <a:rPr lang="en-US" b="1" dirty="0">
                <a:hlinkClick r:id="rId11"/>
              </a:rPr>
              <a:t>)</a:t>
            </a:r>
            <a:endParaRPr lang="en-US" b="1" dirty="0"/>
          </a:p>
        </p:txBody>
      </p:sp>
    </p:spTree>
    <p:extLst>
      <p:ext uri="{BB962C8B-B14F-4D97-AF65-F5344CB8AC3E}">
        <p14:creationId xmlns:p14="http://schemas.microsoft.com/office/powerpoint/2010/main" val="1599760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1854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333"/>
            <a:ext cx="8229600" cy="1846659"/>
          </a:xfrm>
        </p:spPr>
        <p:txBody>
          <a:bodyPr wrap="square">
            <a:spAutoFit/>
          </a:bodyPr>
          <a:lstStyle/>
          <a:p>
            <a:r>
              <a:rPr lang="en-US" sz="2400" dirty="0"/>
              <a:t>Figure 21.3 A view of a typical filler tube with the fuel tank removed. Notice the ground strap used to help prevent the buildup of static electricity as the fuel flows into the plastic tank. The check ball looks exactly like a ping-pong ball</a:t>
            </a:r>
          </a:p>
        </p:txBody>
      </p:sp>
      <p:pic>
        <p:nvPicPr>
          <p:cNvPr id="3074" name="Picture 2" descr="A photo of a ground wire and a check ball in a typical filler tube with a fuel tank remov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7465" y="2214752"/>
            <a:ext cx="5445371" cy="409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21.4 Vehicles equipped with onboard refueling vapor recovery usually have a reduced-size fill tube</a:t>
            </a:r>
          </a:p>
        </p:txBody>
      </p:sp>
      <p:pic>
        <p:nvPicPr>
          <p:cNvPr id="4098" name="Picture 2" descr="A photo of a reduced-size fill tube in an Onboard refueling vapor recovery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133600"/>
            <a:ext cx="8214144" cy="37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1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21.5 The fuel pickup tube is part of the fuel sender and pump assembly</a:t>
            </a:r>
          </a:p>
        </p:txBody>
      </p:sp>
      <p:pic>
        <p:nvPicPr>
          <p:cNvPr id="5122" name="Picture 2" descr="The fuel pickup tube shows the following parts:&#10;• A filter in the base&#10;• A Rubber isolator&#10;• Float attached to the filter&#10;• Fuel level sender mounted on top of the filter&#10;• A foam rubber sleeve to isolate high frequency noise&#10;• An electric fuel pump&#10;• A coupler on top of a fuel level sender&#10;• A return tub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5015" y="2057787"/>
            <a:ext cx="3773968" cy="425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5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21.6 Ford uses an inertia switch to turn off the electric fuel pump in case of an accident</a:t>
            </a:r>
          </a:p>
        </p:txBody>
      </p:sp>
      <p:pic>
        <p:nvPicPr>
          <p:cNvPr id="6146" name="Picture 2" descr="• The switch on the right shows a reset button on top&#10;• The switch on the left shows the following parts:&#10;• Electrical contacts&#10;• A conical ramp&#10;• A target plate&#10;• A magnet&#10;• A steel ball&#10;• A reset button on the top&#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2485" y="1932733"/>
            <a:ext cx="6599029" cy="437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4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21.7 Fuel lines are routed along the frame or body and secured with clips</a:t>
            </a:r>
          </a:p>
        </p:txBody>
      </p:sp>
      <p:pic>
        <p:nvPicPr>
          <p:cNvPr id="7170" name="Picture 2" descr="The fuel line mounting shows the following parts:&#10;• Fuel return tube&#10;• Fuel feed tube&#10;• Emission control tube&#10;One type of fuel return tube with a clip and a screw on the right and one type of a fuel return tube with a clip and a screw at the bottom&#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630" y="1939244"/>
            <a:ext cx="5142740" cy="437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4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406"/>
            <a:ext cx="8229600" cy="1661993"/>
          </a:xfrm>
        </p:spPr>
        <p:txBody>
          <a:bodyPr wrap="square">
            <a:spAutoFit/>
          </a:bodyPr>
          <a:lstStyle/>
          <a:p>
            <a:r>
              <a:rPr lang="en-US" dirty="0"/>
              <a:t>Figure 21.8 Some Ford metal line connections use spring-locks and    O-rings</a:t>
            </a:r>
          </a:p>
        </p:txBody>
      </p:sp>
      <p:pic>
        <p:nvPicPr>
          <p:cNvPr id="8194" name="Picture 2" descr="• The disassembled male fitting on the top left shows the following:&#10;• Male fitting&#10;• Cage&#10;• O-rings&#10;• White indicator ring&#10;&#10;• The disassembled male fitting on the top right shows a L I P and a female fitting.&#10;• The assembled steel tubing at the bottom shows the following:&#10;• Garter spring&#10;• White indicator ring&#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9307" y="1939767"/>
            <a:ext cx="5267267" cy="43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242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23786</TotalTime>
  <Words>963</Words>
  <Application>Microsoft Office PowerPoint</Application>
  <PresentationFormat>On-screen Show (4:3)</PresentationFormat>
  <Paragraphs>101</Paragraphs>
  <Slides>37</Slides>
  <Notes>31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Arial(Body)</vt:lpstr>
      <vt:lpstr>Noto Sans Symbols</vt:lpstr>
      <vt:lpstr>Times New Roman</vt:lpstr>
      <vt:lpstr>Verdana</vt:lpstr>
      <vt:lpstr>Wingdings</vt:lpstr>
      <vt:lpstr>508 Lecture</vt:lpstr>
      <vt:lpstr>Advanced Engine Performance Diagnosis</vt:lpstr>
      <vt:lpstr>Figure 21.1 A typical fuel tank installation</vt:lpstr>
      <vt:lpstr>Figure 21.2 A three-piece filler tube assembly</vt:lpstr>
      <vt:lpstr>Figure 21.3 A view of a typical filler tube with the fuel tank removed. Notice the ground strap used to help prevent the buildup of static electricity as the fuel flows into the plastic tank. The check ball looks exactly like a ping-pong ball</vt:lpstr>
      <vt:lpstr>Figure 21.4 Vehicles equipped with onboard refueling vapor recovery usually have a reduced-size fill tube</vt:lpstr>
      <vt:lpstr>Figure 21.5 The fuel pickup tube is part of the fuel sender and pump assembly</vt:lpstr>
      <vt:lpstr>Figure 21.6 Ford uses an inertia switch to turn off the electric fuel pump in case of an accident</vt:lpstr>
      <vt:lpstr>Figure 21.7 Fuel lines are routed along the frame or body and secured with clips</vt:lpstr>
      <vt:lpstr>Figure 21.8 Some Ford metal line connections use spring-locks and    O-rings</vt:lpstr>
      <vt:lpstr>Figure 21.9 Ford spring-lock connectors require a special tool for disassembly</vt:lpstr>
      <vt:lpstr>Figure 21.10 Typical quick-connect steps</vt:lpstr>
      <vt:lpstr>Figure 21.11 A roller cell-type electric fuel pump</vt:lpstr>
      <vt:lpstr>Figure 21.12 The pumping action of an impeller or rotary vane pump</vt:lpstr>
      <vt:lpstr>Figure 21.13 An exploded view of a gerotor electric fuel pump</vt:lpstr>
      <vt:lpstr>Figure 21.14 A cutaway view of a typical two-stage turbine electric fuel pump</vt:lpstr>
      <vt:lpstr>Figure 21.15 A typical fuel-pump module assembly, which includes the pickup strainer and fuel pump, as well as the fuel-pressure sensor and fuel level sensing unit</vt:lpstr>
      <vt:lpstr>Figure 21.16 A schematic showing that an inertia switch is connected in series between the fuel-pump relay and the fuel pump</vt:lpstr>
      <vt:lpstr>Figure 21.17 A typical fuel pulsator used mostly with roller vane-type pumps to help even out the pulsation in pressure that can cause noise</vt:lpstr>
      <vt:lpstr>Animation: Low-Side Driver, Fuel Pump Control ((Animation will automatically start in a few seconds)he animation will automatically start in a few seconds)</vt:lpstr>
      <vt:lpstr>Animation: Output Driver, Fuel Pump Control ((Animation will automatically start in a few seconds)he animation will automatically start in a few seconds)</vt:lpstr>
      <vt:lpstr>Figure 21.18 Inline fuel filters are usually attached to the fuel line with screw clamps or threaded connections. The fuel filter must be installed in the proper direction or a restricted fuel flow can result</vt:lpstr>
      <vt:lpstr>Animation: Fuel Filters ((Animation will automatically start in a few seconds)he animation will automatically start in a few seconds)</vt:lpstr>
      <vt:lpstr>Figure 21.19 A dim headlight indicates excessive resistance in fuel pump circuit</vt:lpstr>
      <vt:lpstr>Figure 21.20 (a) A funnel helps in hearing if the electric fuel pump inside the gas tank is working</vt:lpstr>
      <vt:lpstr>Figure 21.20 (b) If the pump is not running, check the wiring and current flow before going through the process of dropping the fuel tank to remove the pump</vt:lpstr>
      <vt:lpstr>Figure 21.21 The Schrader valve on this General Motors 3800 V-6 is located next to the fuel-pressure regulator</vt:lpstr>
      <vt:lpstr>Figure 21.22 The fuel system should hold pressure if the system is leak free</vt:lpstr>
      <vt:lpstr>Figure 21.23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replaced</vt:lpstr>
      <vt:lpstr>Figure 21.24 Fuel should be heard returning to the fuel tank at the fuel return line if the fuel pump and fuel-pressure regulator are functioning correctly</vt:lpstr>
      <vt:lpstr>Figure 21.25 A fuel-pressure reading does not confirm that there is enough fuel volume for the engine to operate correctly</vt:lpstr>
      <vt:lpstr>Figure 21.26 A fuel system tester connected in series in the fuel system so all of the fuel used flows through the meter, which displays the rate of flow and the fuel pressure</vt:lpstr>
      <vt:lpstr>Figure 21.27 Removing the bed from a pickup truck makes gaining access to the fuel pump a lot easier</vt:lpstr>
      <vt:lpstr>Figure 21.28 Hookup for testing fuel-pump current draw on any vehicle equipped with a fuel-pump relay</vt:lpstr>
      <vt:lpstr>Video Links  (Internet Access Required)</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cp:keywords>
  <cp:lastModifiedBy>Glen Plants</cp:lastModifiedBy>
  <cp:revision>4582</cp:revision>
  <dcterms:created xsi:type="dcterms:W3CDTF">2014-07-14T20:04:21Z</dcterms:created>
  <dcterms:modified xsi:type="dcterms:W3CDTF">2020-07-29T14:56:41Z</dcterms:modified>
</cp:coreProperties>
</file>