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1136" r:id="rId2"/>
    <p:sldId id="1041" r:id="rId3"/>
    <p:sldId id="1078" r:id="rId4"/>
    <p:sldId id="1079" r:id="rId5"/>
    <p:sldId id="1080" r:id="rId6"/>
    <p:sldId id="1081" r:id="rId7"/>
    <p:sldId id="1082" r:id="rId8"/>
    <p:sldId id="1083" r:id="rId9"/>
    <p:sldId id="393" r:id="rId10"/>
    <p:sldId id="1084" r:id="rId11"/>
    <p:sldId id="1085" r:id="rId12"/>
    <p:sldId id="1086" r:id="rId13"/>
    <p:sldId id="1137" r:id="rId14"/>
    <p:sldId id="1138" r:id="rId15"/>
    <p:sldId id="1087" r:id="rId16"/>
    <p:sldId id="1088" r:id="rId17"/>
    <p:sldId id="1089" r:id="rId18"/>
    <p:sldId id="1139" r:id="rId19"/>
    <p:sldId id="1090" r:id="rId20"/>
    <p:sldId id="1091" r:id="rId21"/>
    <p:sldId id="1092" r:id="rId22"/>
    <p:sldId id="1093" r:id="rId23"/>
    <p:sldId id="1094" r:id="rId24"/>
    <p:sldId id="1095" r:id="rId25"/>
    <p:sldId id="1096" r:id="rId26"/>
    <p:sldId id="1097" r:id="rId27"/>
    <p:sldId id="1098" r:id="rId28"/>
    <p:sldId id="1099" r:id="rId29"/>
    <p:sldId id="1100" r:id="rId30"/>
    <p:sldId id="1101" r:id="rId31"/>
    <p:sldId id="1102" r:id="rId32"/>
    <p:sldId id="1103" r:id="rId33"/>
    <p:sldId id="1104" r:id="rId34"/>
    <p:sldId id="1105" r:id="rId35"/>
    <p:sldId id="1106" r:id="rId36"/>
    <p:sldId id="1107" r:id="rId37"/>
    <p:sldId id="1108" r:id="rId38"/>
    <p:sldId id="1140" r:id="rId39"/>
    <p:sldId id="1109" r:id="rId40"/>
    <p:sldId id="1110" r:id="rId41"/>
    <p:sldId id="1111" r:id="rId42"/>
    <p:sldId id="1112" r:id="rId43"/>
    <p:sldId id="1113" r:id="rId44"/>
    <p:sldId id="1114" r:id="rId45"/>
    <p:sldId id="1115" r:id="rId46"/>
    <p:sldId id="1116" r:id="rId47"/>
    <p:sldId id="1117" r:id="rId48"/>
    <p:sldId id="1118" r:id="rId49"/>
    <p:sldId id="1119" r:id="rId50"/>
    <p:sldId id="1120" r:id="rId51"/>
    <p:sldId id="1121" r:id="rId52"/>
    <p:sldId id="1122" r:id="rId53"/>
    <p:sldId id="1123" r:id="rId54"/>
    <p:sldId id="1124" r:id="rId55"/>
    <p:sldId id="1125" r:id="rId56"/>
    <p:sldId id="1126" r:id="rId57"/>
    <p:sldId id="1127" r:id="rId58"/>
    <p:sldId id="1128" r:id="rId59"/>
    <p:sldId id="1129" r:id="rId60"/>
    <p:sldId id="1130" r:id="rId61"/>
    <p:sldId id="1131" r:id="rId62"/>
    <p:sldId id="1132" r:id="rId63"/>
    <p:sldId id="1133" r:id="rId64"/>
    <p:sldId id="1134" r:id="rId65"/>
    <p:sldId id="1135" r:id="rId66"/>
    <p:sldId id="1141" r:id="rId67"/>
    <p:sldId id="1142" r:id="rId68"/>
    <p:sldId id="1143" r:id="rId69"/>
    <p:sldId id="1144" r:id="rId70"/>
    <p:sldId id="1145" r:id="rId71"/>
    <p:sldId id="107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816">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1056">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5" autoAdjust="0"/>
    <p:restoredTop sz="91675" autoAdjust="0"/>
  </p:normalViewPr>
  <p:slideViewPr>
    <p:cSldViewPr>
      <p:cViewPr varScale="1">
        <p:scale>
          <a:sx n="105" d="100"/>
          <a:sy n="105" d="100"/>
        </p:scale>
        <p:origin x="1392" y="102"/>
      </p:cViewPr>
      <p:guideLst>
        <p:guide orient="horz" pos="2160"/>
        <p:guide pos="2880"/>
        <p:guide orient="horz" pos="816"/>
        <p:guide orient="horz" pos="3984"/>
        <p:guide orient="horz" pos="384"/>
        <p:guide orient="horz" pos="144"/>
        <p:guide orient="horz" pos="1056"/>
        <p:guide pos="288"/>
        <p:guide pos="5472"/>
      </p:guideLst>
    </p:cSldViewPr>
  </p:slideViewPr>
  <p:outlineViewPr>
    <p:cViewPr>
      <p:scale>
        <a:sx n="25" d="100"/>
        <a:sy n="25" d="100"/>
      </p:scale>
      <p:origin x="36"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7/29/2020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7/29/2020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2017, 2014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7/29/2020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7/29/2020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7/29/2020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7/29/2020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7/29/2020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7/29/2020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Pearson Education, Inc. All Rights Reserved</a:t>
            </a:r>
          </a:p>
        </p:txBody>
      </p:sp>
      <p:pic>
        <p:nvPicPr>
          <p:cNvPr id="10" name="Picture 9" descr="Pearson Logo"/>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hyperlink" Target="https://www.youtube.com/watch?v=ehgf4BTqEgM" TargetMode="External"/><Relationship Id="rId3" Type="http://schemas.openxmlformats.org/officeDocument/2006/relationships/hyperlink" Target="https://www.youtube.com/watch?v=1lZqsZq23pU" TargetMode="External"/><Relationship Id="rId7" Type="http://schemas.openxmlformats.org/officeDocument/2006/relationships/hyperlink" Target="https://www.youtube.com/watch?v=g0umxBfDRBs" TargetMode="External"/><Relationship Id="rId2" Type="http://schemas.openxmlformats.org/officeDocument/2006/relationships/hyperlink" Target="https://www.youtube.com/watch?v=9v2ld2u2lKQ" TargetMode="External"/><Relationship Id="rId1" Type="http://schemas.openxmlformats.org/officeDocument/2006/relationships/slideLayout" Target="../slideLayouts/slideLayout4.xml"/><Relationship Id="rId6" Type="http://schemas.openxmlformats.org/officeDocument/2006/relationships/hyperlink" Target="https://www.youtube.com/watch?v=C3LrtSzIsZw" TargetMode="External"/><Relationship Id="rId11" Type="http://schemas.openxmlformats.org/officeDocument/2006/relationships/hyperlink" Target="https://www.youtube.com/watch?v=8bpEQN0KxNg" TargetMode="External"/><Relationship Id="rId5" Type="http://schemas.openxmlformats.org/officeDocument/2006/relationships/hyperlink" Target="https://www.youtube.com/watch?v=KWEaWaX0CYc" TargetMode="External"/><Relationship Id="rId10" Type="http://schemas.openxmlformats.org/officeDocument/2006/relationships/hyperlink" Target="https://www.youtube.com/watch?v=rRmcMxyIADk" TargetMode="External"/><Relationship Id="rId4" Type="http://schemas.openxmlformats.org/officeDocument/2006/relationships/hyperlink" Target="https://www.youtube.com/watch?v=01kxE1gMgio" TargetMode="External"/><Relationship Id="rId9" Type="http://schemas.openxmlformats.org/officeDocument/2006/relationships/hyperlink" Target="https://www.youtube.com/watch?v=RhjMmoJTHHM"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youtube.com/watch?v=zWPd39SgpT4" TargetMode="External"/><Relationship Id="rId3" Type="http://schemas.openxmlformats.org/officeDocument/2006/relationships/hyperlink" Target="https://www.youtube.com/watch?v=fn2pEV2lMSU" TargetMode="External"/><Relationship Id="rId7" Type="http://schemas.openxmlformats.org/officeDocument/2006/relationships/hyperlink" Target="https://www.youtube.com/watch?v=ibDOO4lWIDs" TargetMode="External"/><Relationship Id="rId2" Type="http://schemas.openxmlformats.org/officeDocument/2006/relationships/hyperlink" Target="https://www.youtube.com/watch?v=NOFj5gr3uPs" TargetMode="External"/><Relationship Id="rId1" Type="http://schemas.openxmlformats.org/officeDocument/2006/relationships/slideLayout" Target="../slideLayouts/slideLayout4.xml"/><Relationship Id="rId6" Type="http://schemas.openxmlformats.org/officeDocument/2006/relationships/hyperlink" Target="https://www.youtube.com/watch?v=WJifnOk1J4I" TargetMode="External"/><Relationship Id="rId11" Type="http://schemas.openxmlformats.org/officeDocument/2006/relationships/hyperlink" Target="https://www.youtube.com/watch?v=59lJwck4zVk" TargetMode="External"/><Relationship Id="rId5" Type="http://schemas.openxmlformats.org/officeDocument/2006/relationships/hyperlink" Target="https://www.youtube.com/watch?v=eexRIP7yp_8" TargetMode="External"/><Relationship Id="rId10" Type="http://schemas.openxmlformats.org/officeDocument/2006/relationships/hyperlink" Target="https://www.youtube.com/watch?v=y5ULwsytXSE" TargetMode="External"/><Relationship Id="rId4" Type="http://schemas.openxmlformats.org/officeDocument/2006/relationships/hyperlink" Target="https://www.youtube.com/watch?v=2dwwHJVYSUI" TargetMode="External"/><Relationship Id="rId9" Type="http://schemas.openxmlformats.org/officeDocument/2006/relationships/hyperlink" Target="https://www.youtube.com/watch?v=Z-aF0xFiEZU"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xJ_UeSSJd8g" TargetMode="External"/><Relationship Id="rId3" Type="http://schemas.openxmlformats.org/officeDocument/2006/relationships/hyperlink" Target="https://www.youtube.com/watch?v=dzyGjIVIzUE" TargetMode="External"/><Relationship Id="rId7" Type="http://schemas.openxmlformats.org/officeDocument/2006/relationships/hyperlink" Target="https://www.youtube.com/watch?v=vqj2YWbedsc" TargetMode="External"/><Relationship Id="rId2" Type="http://schemas.openxmlformats.org/officeDocument/2006/relationships/hyperlink" Target="https://www.youtube.com/watch?v=GtvjyfwRfk8" TargetMode="External"/><Relationship Id="rId1" Type="http://schemas.openxmlformats.org/officeDocument/2006/relationships/slideLayout" Target="../slideLayouts/slideLayout4.xml"/><Relationship Id="rId6" Type="http://schemas.openxmlformats.org/officeDocument/2006/relationships/hyperlink" Target="https://www.youtube.com/watch?v=EE84cGHJfKE" TargetMode="External"/><Relationship Id="rId11" Type="http://schemas.openxmlformats.org/officeDocument/2006/relationships/hyperlink" Target="https://www.youtube.com/watch?v=ivh4n82zmkw" TargetMode="External"/><Relationship Id="rId5" Type="http://schemas.openxmlformats.org/officeDocument/2006/relationships/hyperlink" Target="https://www.youtube.com/watch?v=S3dnRG-TU1A" TargetMode="External"/><Relationship Id="rId10" Type="http://schemas.openxmlformats.org/officeDocument/2006/relationships/hyperlink" Target="https://www.youtube.com/watch?v=JoWgHeARguc" TargetMode="External"/><Relationship Id="rId4" Type="http://schemas.openxmlformats.org/officeDocument/2006/relationships/hyperlink" Target="https://www.youtube.com/watch?v=eA7RKZJuNHw" TargetMode="External"/><Relationship Id="rId9" Type="http://schemas.openxmlformats.org/officeDocument/2006/relationships/hyperlink" Target="https://www.youtube.com/watch?v=PVTFFOwqNZM"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H5rfWyLSfyI" TargetMode="External"/><Relationship Id="rId3" Type="http://schemas.openxmlformats.org/officeDocument/2006/relationships/hyperlink" Target="https://www.youtube.com/watch?v=WoFt3uzQd44" TargetMode="External"/><Relationship Id="rId7" Type="http://schemas.openxmlformats.org/officeDocument/2006/relationships/hyperlink" Target="https://www.youtube.com/watch?v=irHVjFTq4LE" TargetMode="External"/><Relationship Id="rId2" Type="http://schemas.openxmlformats.org/officeDocument/2006/relationships/hyperlink" Target="https://www.youtube.com/watch?v=gyZxGE77lpU" TargetMode="External"/><Relationship Id="rId1" Type="http://schemas.openxmlformats.org/officeDocument/2006/relationships/slideLayout" Target="../slideLayouts/slideLayout4.xml"/><Relationship Id="rId6" Type="http://schemas.openxmlformats.org/officeDocument/2006/relationships/hyperlink" Target="https://www.youtube.com/watch?v=yp_kK6U8a64" TargetMode="External"/><Relationship Id="rId11" Type="http://schemas.openxmlformats.org/officeDocument/2006/relationships/hyperlink" Target="https://www.youtube.com/watch?v=eN-XW2gqd_E" TargetMode="External"/><Relationship Id="rId5" Type="http://schemas.openxmlformats.org/officeDocument/2006/relationships/hyperlink" Target="https://www.youtube.com/watch?v=k2tJJZ4Eos4" TargetMode="External"/><Relationship Id="rId10" Type="http://schemas.openxmlformats.org/officeDocument/2006/relationships/hyperlink" Target="https://www.youtube.com/watch?v=mwg_7ibn3nw" TargetMode="External"/><Relationship Id="rId4" Type="http://schemas.openxmlformats.org/officeDocument/2006/relationships/hyperlink" Target="https://www.youtube.com/watch?v=D9DQWP8jAtc" TargetMode="External"/><Relationship Id="rId9" Type="http://schemas.openxmlformats.org/officeDocument/2006/relationships/hyperlink" Target="https://www.youtube.com/watch?v=RtqeOYNgn8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jj06A6UdHvI" TargetMode="External"/><Relationship Id="rId2" Type="http://schemas.openxmlformats.org/officeDocument/2006/relationships/hyperlink" Target="https://www.youtube.com/watch?v=8XgHM1i5jK8" TargetMode="External"/><Relationship Id="rId1" Type="http://schemas.openxmlformats.org/officeDocument/2006/relationships/slideLayout" Target="../slideLayouts/slideLayout4.xml"/><Relationship Id="rId6" Type="http://schemas.openxmlformats.org/officeDocument/2006/relationships/hyperlink" Target="https://www.youtube.com/watch?v=W94iksaQwUo" TargetMode="External"/><Relationship Id="rId5" Type="http://schemas.openxmlformats.org/officeDocument/2006/relationships/hyperlink" Target="https://www.youtube.com/watch?v=rJYJ3KvPhhY" TargetMode="External"/><Relationship Id="rId4" Type="http://schemas.openxmlformats.org/officeDocument/2006/relationships/hyperlink" Target="https://www.youtube.com/watch?v=24PK1ze7tz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Advanced Engine Performance Diagnosis</a:t>
            </a:r>
          </a:p>
        </p:txBody>
      </p:sp>
      <p:sp>
        <p:nvSpPr>
          <p:cNvPr id="3" name="Text Placeholder 2"/>
          <p:cNvSpPr>
            <a:spLocks noGrp="1"/>
          </p:cNvSpPr>
          <p:nvPr>
            <p:ph type="body" sz="quarter" idx="13"/>
          </p:nvPr>
        </p:nvSpPr>
        <p:spPr>
          <a:xfrm>
            <a:off x="457200" y="1382036"/>
            <a:ext cx="8229600" cy="317335"/>
          </a:xfrm>
        </p:spPr>
        <p:txBody>
          <a:bodyPr>
            <a:spAutoFit/>
          </a:bodyPr>
          <a:lstStyle/>
          <a:p>
            <a:r>
              <a:rPr lang="en-US" dirty="0"/>
              <a:t>Seventh Edition</a:t>
            </a:r>
            <a:endParaRPr lang="en-IN" dirty="0"/>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2133597" cy="492443"/>
          </a:xfrm>
        </p:spPr>
        <p:txBody>
          <a:bodyPr wrap="square">
            <a:spAutoFit/>
          </a:bodyPr>
          <a:lstStyle/>
          <a:p>
            <a:r>
              <a:rPr lang="en-IN" altLang="en-US" sz="3200" dirty="0">
                <a:solidFill>
                  <a:schemeClr val="tx1"/>
                </a:solidFill>
                <a:ea typeface="Verdana" panose="020B0604030504040204" pitchFamily="34" charset="0"/>
                <a:cs typeface="Verdana" panose="020B0604030504040204" pitchFamily="34" charset="0"/>
              </a:rPr>
              <a:t>Chapter 14</a:t>
            </a:r>
            <a:endParaRPr lang="en-IN" altLang="en-US" sz="3200" dirty="0">
              <a:solidFill>
                <a:schemeClr val="tx1"/>
              </a:solidFill>
              <a:latin typeface="+mj-lt"/>
              <a:ea typeface="Verdana" panose="020B0604030504040204" pitchFamily="34" charset="0"/>
              <a:cs typeface="Verdana" panose="020B0604030504040204" pitchFamily="34" charset="0"/>
            </a:endParaRPr>
          </a:p>
        </p:txBody>
      </p:sp>
      <p:sp>
        <p:nvSpPr>
          <p:cNvPr id="4" name="Text Placeholder 3"/>
          <p:cNvSpPr>
            <a:spLocks noGrp="1"/>
          </p:cNvSpPr>
          <p:nvPr>
            <p:ph type="body" sz="quarter" idx="14"/>
          </p:nvPr>
        </p:nvSpPr>
        <p:spPr>
          <a:xfrm>
            <a:off x="4569209" y="3428019"/>
            <a:ext cx="2817004" cy="615553"/>
          </a:xfrm>
        </p:spPr>
        <p:txBody>
          <a:bodyPr vert="horz" wrap="square" lIns="0" tIns="0" rIns="0" bIns="0" rtlCol="0" anchor="b">
            <a:spAutoFit/>
          </a:bodyPr>
          <a:lstStyle/>
          <a:p>
            <a:r>
              <a:rPr lang="en-IN" sz="2000" dirty="0"/>
              <a:t>Ignition System Operation and Diagnosis</a:t>
            </a:r>
            <a:endParaRPr lang="de-DE" sz="2000" dirty="0"/>
          </a:p>
        </p:txBody>
      </p:sp>
      <p:pic>
        <p:nvPicPr>
          <p:cNvPr id="1026" name="Picture 2" descr="Front Cover: Advanced Engine Performance Diagnosis, Seventh Edition by Halderman and W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4822" y="1770141"/>
            <a:ext cx="3554438" cy="4546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5"/>
          </p:nvPr>
        </p:nvSpPr>
        <p:spPr>
          <a:xfrm>
            <a:off x="3429012" y="6418608"/>
            <a:ext cx="5266267"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2020 Pearson Education, Inc. All Rights Reserved</a:t>
            </a:r>
          </a:p>
        </p:txBody>
      </p:sp>
    </p:spTree>
    <p:extLst>
      <p:ext uri="{BB962C8B-B14F-4D97-AF65-F5344CB8AC3E}">
        <p14:creationId xmlns:p14="http://schemas.microsoft.com/office/powerpoint/2010/main" val="320893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90525"/>
            <a:ext cx="8200841" cy="1231106"/>
          </a:xfrm>
        </p:spPr>
        <p:txBody>
          <a:bodyPr wrap="square">
            <a:spAutoFit/>
          </a:bodyPr>
          <a:lstStyle/>
          <a:p>
            <a:r>
              <a:rPr lang="en-IN" altLang="en-US" sz="1600" dirty="0">
                <a:ea typeface="ヒラギノ角ゴ Pro W3" charset="-128"/>
              </a:rPr>
              <a:t>Figure 14.8 Some Hall-effect sensors look like magnetic sensors. This Hall-effect camshaft reference sensor and crankshaft position sensor have an electronic circuit built in that creates a 0 to 5 volt signal as shown at the bottom. These Hall-effect sensors have three wires: a power supply from the computer (controller), a signal    (0 to 5 volts), and a signal ground</a:t>
            </a:r>
            <a:endParaRPr lang="en-US" sz="1600" dirty="0"/>
          </a:p>
        </p:txBody>
      </p:sp>
      <p:pic>
        <p:nvPicPr>
          <p:cNvPr id="8194" name="Picture 2" descr="Hall Effect reference camshaft sensor has notches in the gear, defined as&#10;1. Reference for cylinder 1 – no notch&#10;2. Reference for cylinder 2 – 1 notch&#10;3. Reference for cylinder 3 – 2 notch&#10;4. Reference for cylinder 4 – 3 notch&#10;5. Reference for cylinder 5 – 1 notch&#10;6. Reference for cylinder 6 – 2 notch&#10;&#10;Hall Effect reference Crankshaft sensor has slots in the side face of torque converter drive plate, defined as 4 slots for each cylinder.&#10;&#10;A graph also shows the wave output for both the sensors. The wave output shows a high value only at slots or notche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0208" y="1722666"/>
            <a:ext cx="5475221" cy="459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826"/>
            <a:ext cx="8200841" cy="2215991"/>
          </a:xfrm>
        </p:spPr>
        <p:txBody>
          <a:bodyPr wrap="square">
            <a:spAutoFit/>
          </a:bodyPr>
          <a:lstStyle/>
          <a:p>
            <a:r>
              <a:rPr lang="en-IN" altLang="en-US" dirty="0">
                <a:ea typeface="ヒラギノ角ゴ Pro W3" charset="-128"/>
              </a:rPr>
              <a:t>Figure 14.9 The firing order is cast or stamped on the intake manifold on most engines that have a distributor ignition</a:t>
            </a:r>
            <a:endParaRPr lang="en-US" dirty="0"/>
          </a:p>
        </p:txBody>
      </p:sp>
      <p:pic>
        <p:nvPicPr>
          <p:cNvPr id="9218" name="Picture 2" descr="A photo shows casted firing order of an engine. The order shown here is 1,8,4,3,6,5,7, and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8278" y="2495335"/>
            <a:ext cx="7278241" cy="381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7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88144"/>
            <a:ext cx="8200841" cy="1231106"/>
          </a:xfrm>
        </p:spPr>
        <p:txBody>
          <a:bodyPr wrap="square">
            <a:spAutoFit/>
          </a:bodyPr>
          <a:lstStyle/>
          <a:p>
            <a:r>
              <a:rPr lang="en-IN" altLang="en-US" sz="1600" dirty="0">
                <a:ea typeface="ヒラギノ角ゴ Pro W3" charset="-128"/>
              </a:rPr>
              <a:t>Figure 14.10 A waste-spark system fires one cylinder while its piston is on the compression stroke and into paired or companion cylinders while it is on the exhaust stroke. In a typical engine, it requires only about 2 to 3 kV to fire the cylinder on the exhaust stroke. The remaining coil energy is available to fire the spark plug under compression (typically about 8 to 12 kV)</a:t>
            </a:r>
            <a:endParaRPr lang="en-US" sz="1600" dirty="0"/>
          </a:p>
        </p:txBody>
      </p:sp>
      <p:pic>
        <p:nvPicPr>
          <p:cNvPr id="10242" name="Picture 2" descr="A waste-spark system fires one cylinder while its piston is on the compression stroke and into paired or companion cylinders while it is on the exhaust stroke. In a typical engine, it requires only about 2 to 3 kV to fire the cylinder on the exhaust stroke. The remaining coil energy is available to fire the spark plug under compression (typically about 8 to 12 k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96871" y="1722755"/>
            <a:ext cx="4060247" cy="459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63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Waste Spark Ignition System</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Waste_Spark_Ignition_System">
            <a:hlinkClick r:id="" action="ppaction://media"/>
            <a:extLst>
              <a:ext uri="{FF2B5EF4-FFF2-40B4-BE49-F238E27FC236}">
                <a16:creationId xmlns:a16="http://schemas.microsoft.com/office/drawing/2014/main" id="{9B9F644E-D967-4345-AF3B-FCDF8C5299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29405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Waste Spark Ignition System</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wast_spark_ignition_operation">
            <a:hlinkClick r:id="" action="ppaction://media"/>
            <a:extLst>
              <a:ext uri="{FF2B5EF4-FFF2-40B4-BE49-F238E27FC236}">
                <a16:creationId xmlns:a16="http://schemas.microsoft.com/office/drawing/2014/main" id="{1AD67CCD-8DF5-49C3-AF49-832CDD0622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68869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78701"/>
            <a:ext cx="8200841" cy="2215991"/>
          </a:xfrm>
        </p:spPr>
        <p:txBody>
          <a:bodyPr wrap="square">
            <a:spAutoFit/>
          </a:bodyPr>
          <a:lstStyle/>
          <a:p>
            <a:r>
              <a:rPr lang="en-IN" altLang="en-US" sz="2400" dirty="0">
                <a:ea typeface="ヒラギノ角ゴ Pro W3" charset="-128"/>
              </a:rPr>
              <a:t>Figure 14.11 Typical wiring diagram of a V-6 waste-spark ignition system. The </a:t>
            </a:r>
            <a:r>
              <a:rPr lang="en-IN" altLang="en-US" sz="2400" spc="-300" dirty="0">
                <a:ea typeface="ヒラギノ角ゴ Pro W3" charset="-128"/>
              </a:rPr>
              <a:t>P C M  </a:t>
            </a:r>
            <a:r>
              <a:rPr lang="en-IN" altLang="en-US" sz="2400" dirty="0">
                <a:ea typeface="ヒラギノ角ゴ Pro W3" charset="-128"/>
              </a:rPr>
              <a:t>uses input data from all of the engine sensors and determines the optimum ignition timing, then triggers the primary ignition circuit to fire the spark plug or sends the trigger signal to the </a:t>
            </a:r>
            <a:r>
              <a:rPr lang="en-IN" altLang="en-US" sz="2400" spc="-300" dirty="0">
                <a:ea typeface="ヒラギノ角ゴ Pro W3" charset="-128"/>
              </a:rPr>
              <a:t>I C M </a:t>
            </a:r>
            <a:r>
              <a:rPr lang="en-IN" altLang="en-US" sz="2400" dirty="0">
                <a:ea typeface="ヒラギノ角ゴ Pro W3" charset="-128"/>
              </a:rPr>
              <a:t>, if equipped</a:t>
            </a:r>
            <a:endParaRPr lang="en-US" sz="2400" dirty="0"/>
          </a:p>
        </p:txBody>
      </p:sp>
      <p:pic>
        <p:nvPicPr>
          <p:cNvPr id="11266" name="Picture 2" descr="Pairs of 1 and 4, 5 and 2 and 3 and 6 are connected to same secondary coil. With one side of the primary coils connected to ground via a switch. The other side is connected to M Pin of the Ignition module (Placed under the coils).&#10;Ignition module has Pins A to P.&#10;1. Pin A is connected to E S T of computer via White wire.&#10;2. Pin B is connected to Bypass of computer via Tan/Black wire.&#10;3. Pin C is connected to Tact ref of computer via Purple/White wire.&#10;4. Pin D is connected to Ground of computer via Black/Red wire.&#10;5. Pin E is connected to Tact lead via White wire.&#10;6. Pin F is connected to Pin A of Dual Crank sensor connector via White wire.&#10;7. Pin G is connected to Pin C of Dual Crank sensor connector via Grey/Black wire.&#10;8. Pin H is connected to Pin D of Dual Crank sensor connector via White/Black wire.&#10;9. Pin K is connected to Pin B of Dual Crank sensor connector.&#10;10. Pin J, L, N and P are blank.&#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2300" y="2634784"/>
            <a:ext cx="7595494" cy="368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256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3465"/>
            <a:ext cx="8200841" cy="1477328"/>
          </a:xfrm>
        </p:spPr>
        <p:txBody>
          <a:bodyPr wrap="square">
            <a:spAutoFit/>
          </a:bodyPr>
          <a:lstStyle/>
          <a:p>
            <a:r>
              <a:rPr lang="en-IN" altLang="en-US" sz="2400" dirty="0">
                <a:ea typeface="ヒラギノ角ゴ Pro W3" charset="-128"/>
              </a:rPr>
              <a:t>Figure 14.12 The slight (5 microseconds) difference in the firing of the companion cylinders is enough time to allow the </a:t>
            </a:r>
            <a:r>
              <a:rPr lang="en-IN" altLang="en-US" sz="2400" spc="-400" dirty="0">
                <a:ea typeface="ヒラギノ角ゴ Pro W3" charset="-128"/>
              </a:rPr>
              <a:t>P  C  M  </a:t>
            </a:r>
            <a:r>
              <a:rPr lang="en-IN" altLang="en-US" sz="2400" dirty="0">
                <a:ea typeface="ヒラギノ角ゴ Pro W3" charset="-128"/>
              </a:rPr>
              <a:t> to determine which cylinder is firing on the compression stroke</a:t>
            </a:r>
            <a:endParaRPr lang="en-US" sz="2400" dirty="0"/>
          </a:p>
        </p:txBody>
      </p:sp>
      <p:pic>
        <p:nvPicPr>
          <p:cNvPr id="12290" name="Picture 2" descr="1. Cylinder 1 or 3 in compression – graph shows a – 10 KV drop at point a. (Cylinder 1 and 3 have firing voltages that rise a negative direction. Cylinder 1 and 3 has break over voltages that rise from below ground towards ground.)&#10;2. Cylinder 2 or 4 in waste – graph shows a less than +4 KV rise at point A but with a difference of 5 micro seconds. (Cylinder 2 and 4 have firing voltages that rise a positive direction. Cylinder 2 and 4 have break over voltages that fall from above ground towards ground.)&#10;3. C S I Signal – starts at constant of 4 volts. At point A it rises a little then drops to about 2V stays there for 5 micro second and rises sharply to 8 V again drops back at 4 V.&#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6262" y="1851325"/>
            <a:ext cx="5846563" cy="445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365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7268"/>
            <a:ext cx="8200841" cy="1723549"/>
          </a:xfrm>
        </p:spPr>
        <p:txBody>
          <a:bodyPr wrap="square">
            <a:spAutoFit/>
          </a:bodyPr>
          <a:lstStyle/>
          <a:p>
            <a:r>
              <a:rPr lang="en-IN" altLang="en-US" sz="2800" dirty="0">
                <a:ea typeface="ヒラギノ角ゴ Pro W3" charset="-128"/>
              </a:rPr>
              <a:t>Figure 14.13 A typical coil-on-plug ignition system showing the triggering and the switching being performed by the pcm from input from the crankshaft position sensor</a:t>
            </a:r>
            <a:endParaRPr lang="en-US" sz="2800" dirty="0"/>
          </a:p>
        </p:txBody>
      </p:sp>
      <p:pic>
        <p:nvPicPr>
          <p:cNvPr id="13314" name="Picture 2" descr="Am illustration shows a typical two wire coil on plug system. &#10;Each spark plug has its own set of primary and secondary coil. The primary coil is connected to the ignition switch on one end and collectors of the transistors in P C M on the other. Secondary coils are connected to spark plugs and ground. Transistors are controlled by I C in P C M. P C M is also connected to C K P sensor.&#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0325" y="2097087"/>
            <a:ext cx="3925888" cy="421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930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Coil-On-Plug Ignition System</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coil_on_plug_operation">
            <a:hlinkClick r:id="" action="ppaction://media"/>
            <a:extLst>
              <a:ext uri="{FF2B5EF4-FFF2-40B4-BE49-F238E27FC236}">
                <a16:creationId xmlns:a16="http://schemas.microsoft.com/office/drawing/2014/main" id="{71445CEF-14D5-499F-BF7A-9876B16261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27377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7268"/>
            <a:ext cx="8200841" cy="1723549"/>
          </a:xfrm>
        </p:spPr>
        <p:txBody>
          <a:bodyPr wrap="square">
            <a:spAutoFit/>
          </a:bodyPr>
          <a:lstStyle/>
          <a:p>
            <a:r>
              <a:rPr lang="en-IN" altLang="en-US" sz="2800" dirty="0">
                <a:ea typeface="ヒラギノ角ゴ Pro W3" charset="-128"/>
              </a:rPr>
              <a:t>Figure 14.14 An overhead camshaft engine equipped with variable valve timing on both the intake and exhaust camshafts and coil-on-plug ignition</a:t>
            </a:r>
            <a:endParaRPr lang="en-US" sz="2800" dirty="0"/>
          </a:p>
        </p:txBody>
      </p:sp>
      <p:pic>
        <p:nvPicPr>
          <p:cNvPr id="14338" name="Picture 2" descr="A photo shows a cylinder head with intake cam phaser solenoid, Exhaust cam phaser solenoid, Coil on plug coils and C M P sens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0920" y="2043638"/>
            <a:ext cx="5672045" cy="427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94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66700"/>
            <a:ext cx="4256076" cy="4062651"/>
          </a:xfrm>
        </p:spPr>
        <p:txBody>
          <a:bodyPr wrap="square">
            <a:spAutoFit/>
          </a:bodyPr>
          <a:lstStyle/>
          <a:p>
            <a:r>
              <a:rPr lang="en-IN" altLang="en-US" sz="2400" dirty="0">
                <a:ea typeface="ヒラギノ角ゴ Pro W3" charset="-128"/>
              </a:rPr>
              <a:t>Figure 14.1 Some ignition coils are electrically connected, called married (top figure), whereas others use separate primary and secondary windings, called divorced (lower figure). The polarity (positive or negative) of a coil is determined by the direction in which the coil is wound</a:t>
            </a:r>
            <a:endParaRPr lang="en-US" sz="2400" dirty="0"/>
          </a:p>
        </p:txBody>
      </p:sp>
      <p:pic>
        <p:nvPicPr>
          <p:cNvPr id="1026" name="Picture 2" descr="In both the circuits positive of the primary coil is connected to battery via ignition switch and negative is connected to Ignition module while one end of the secondary coil is connected to spark plug&#10;In an electrically connected winding or married winding other end of secondary coil is connected to positive is primary coil where as in electrically isolated windings the other end of secondary coil is either connected to ground or a spark-plug.&#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91472" y="400050"/>
            <a:ext cx="3885406" cy="536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7268"/>
            <a:ext cx="8200841" cy="1723549"/>
          </a:xfrm>
        </p:spPr>
        <p:txBody>
          <a:bodyPr wrap="square">
            <a:spAutoFit/>
          </a:bodyPr>
          <a:lstStyle/>
          <a:p>
            <a:r>
              <a:rPr lang="en-IN" altLang="en-US" sz="2800" dirty="0">
                <a:ea typeface="ヒラギノ角ゴ Pro W3" charset="-128"/>
              </a:rPr>
              <a:t>Figure 14.15 A Chrysler Hemi V-8 that has two spark plugs per cylinder. The coil on top of one spark fires that plug plus, through a spark plug wire, fires a plug in the companion cylinder</a:t>
            </a:r>
            <a:endParaRPr lang="en-US" sz="2800" dirty="0"/>
          </a:p>
        </p:txBody>
      </p:sp>
      <p:pic>
        <p:nvPicPr>
          <p:cNvPr id="15362" name="Picture 2" descr="A photo shows cylinder head of Chrysler Hemi V-8 with coil and spark plug wire to companion cylinder. Chrysler Hemi V-8 that has two spark plugs per cylinder. The coil on top of one spark fires that plug plus, through a spark plug wire, fires a plug in the companion cylin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2319" y="2047620"/>
            <a:ext cx="5672045" cy="427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186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61282"/>
            <a:ext cx="4865676" cy="4431983"/>
          </a:xfrm>
        </p:spPr>
        <p:txBody>
          <a:bodyPr wrap="square">
            <a:spAutoFit/>
          </a:bodyPr>
          <a:lstStyle/>
          <a:p>
            <a:r>
              <a:rPr lang="en-IN" altLang="en-US" sz="2400" dirty="0">
                <a:ea typeface="ヒラギノ角ゴ Pro W3" charset="-128"/>
              </a:rPr>
              <a:t>Figure 14.16 A </a:t>
            </a:r>
            <a:r>
              <a:rPr lang="en-IN" altLang="en-US" sz="2400" spc="-300" dirty="0">
                <a:ea typeface="ヒラギノ角ゴ Pro W3" charset="-128"/>
              </a:rPr>
              <a:t>D </a:t>
            </a:r>
            <a:r>
              <a:rPr lang="en-IN" altLang="en-US" sz="2400" dirty="0">
                <a:ea typeface="ヒラギノ角ゴ Pro W3" charset="-128"/>
              </a:rPr>
              <a:t>C voltage is applied across the spark plug gap after the plug fires and the circuit can determine if the correct air–fuel ratio was present in the cylinder and if knock occurred. The applied voltage for ion-sensing does not jump the spark plug gap, but determines the conductivity of the ionized gases left over from the combustion process</a:t>
            </a:r>
            <a:endParaRPr lang="en-US" sz="2400" dirty="0"/>
          </a:p>
        </p:txBody>
      </p:sp>
      <p:pic>
        <p:nvPicPr>
          <p:cNvPr id="16386" name="Picture 2" descr="The circuit consists of a spark plug with terminal connected to secondary coil. The other side of secondary coil is con-nected to a parallel circuit of 2 zener diodes and series circuit of Capacitor and 2 resistors. This is then connected to the ground with the gap side of sparkplug.&#10;During the Spark event - Spark current flows from Gap to terminal and through the circuit accordingly and during Measurement period Ion current flows in the opposite directi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4955" y="425725"/>
            <a:ext cx="3231845" cy="588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98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079"/>
            <a:ext cx="8200841" cy="1600438"/>
          </a:xfrm>
        </p:spPr>
        <p:txBody>
          <a:bodyPr wrap="square">
            <a:spAutoFit/>
          </a:bodyPr>
          <a:lstStyle/>
          <a:p>
            <a:r>
              <a:rPr lang="en-IN" altLang="en-US" sz="2600" dirty="0">
                <a:ea typeface="ヒラギノ角ゴ Pro W3" charset="-128"/>
              </a:rPr>
              <a:t>Figure 14.17 A typical knock sensor on the side of the block. Some are located in the “V” of a V-type engine and are not noticeable until the intake manifold has been removed</a:t>
            </a:r>
            <a:endParaRPr lang="en-US" sz="2600" dirty="0"/>
          </a:p>
        </p:txBody>
      </p:sp>
      <p:pic>
        <p:nvPicPr>
          <p:cNvPr id="17410" name="Picture 2" descr="A photo of a knock sensor installed near the exhaust manifold in the engine blo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2902" y="1936241"/>
            <a:ext cx="5804698" cy="437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6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88226"/>
            <a:ext cx="8200841" cy="2215991"/>
          </a:xfrm>
        </p:spPr>
        <p:txBody>
          <a:bodyPr wrap="square">
            <a:spAutoFit/>
          </a:bodyPr>
          <a:lstStyle/>
          <a:p>
            <a:r>
              <a:rPr lang="en-IN" altLang="en-US" sz="2400" dirty="0">
                <a:ea typeface="ヒラギノ角ゴ Pro W3" charset="-128"/>
              </a:rPr>
              <a:t>Figure 14.18 A typical waveform from a knock sensor during a spark knock event. This signal is sent to the computer which in turn retards the ignition timing. This timing retard is accomplished by an output command from the computer to either a spark advance control unit or directly to the ignition module</a:t>
            </a:r>
            <a:endParaRPr lang="en-US" sz="2400" dirty="0"/>
          </a:p>
        </p:txBody>
      </p:sp>
      <p:pic>
        <p:nvPicPr>
          <p:cNvPr id="18434" name="Picture 2" descr="An illustration shows a graph of typical wave form from a knock sensor. The amplitude of the wave increases suddenly and then slowly damps down before coming to 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81300" y="2619503"/>
            <a:ext cx="3570061" cy="369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44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56080"/>
            <a:ext cx="8200841" cy="1600438"/>
          </a:xfrm>
        </p:spPr>
        <p:txBody>
          <a:bodyPr wrap="square">
            <a:spAutoFit/>
          </a:bodyPr>
          <a:lstStyle/>
          <a:p>
            <a:r>
              <a:rPr lang="en-IN" altLang="en-US" sz="2600" dirty="0">
                <a:ea typeface="ヒラギノ角ゴ Pro W3" charset="-128"/>
              </a:rPr>
              <a:t>Figure 14.19 A spark tester looks like a regular spark plug with an alligator clip attached to the shell. This tester has a specified gap that requires at least 25,000 volts (25 kV) to fire</a:t>
            </a:r>
            <a:endParaRPr lang="en-US" sz="2600" dirty="0"/>
          </a:p>
        </p:txBody>
      </p:sp>
      <p:pic>
        <p:nvPicPr>
          <p:cNvPr id="19458" name="Picture 2" descr="An illustration shows a graph of typical wave form from a knock sensor. The amplitude of the wave increases suddenly and then slowly damps down before coming to 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4975" y="2002366"/>
            <a:ext cx="5723138" cy="430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80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02991"/>
            <a:ext cx="8200841" cy="1477328"/>
          </a:xfrm>
        </p:spPr>
        <p:txBody>
          <a:bodyPr wrap="square">
            <a:spAutoFit/>
          </a:bodyPr>
          <a:lstStyle/>
          <a:p>
            <a:r>
              <a:rPr lang="en-IN" altLang="en-US" sz="2400" dirty="0">
                <a:ea typeface="ヒラギノ角ゴ Pro W3" charset="-128"/>
              </a:rPr>
              <a:t>Figure 14.20 A close-up showing the recessed center electrode on a spark tester. It is recessed 3/8 inch into the shell and the spark must then jump another 3/8 inch to the shell for a total gap of 3/4 inch</a:t>
            </a:r>
            <a:endParaRPr lang="en-US" sz="2400" dirty="0"/>
          </a:p>
        </p:txBody>
      </p:sp>
      <p:pic>
        <p:nvPicPr>
          <p:cNvPr id="20482" name="Picture 2" descr="A photo shows recessed central electrode on a spark tester. It has an outer shell and an inner tub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08308" y="1826899"/>
            <a:ext cx="4921918" cy="4491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3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88228"/>
            <a:ext cx="8200841" cy="2215991"/>
          </a:xfrm>
        </p:spPr>
        <p:txBody>
          <a:bodyPr wrap="square">
            <a:spAutoFit/>
          </a:bodyPr>
          <a:lstStyle/>
          <a:p>
            <a:r>
              <a:rPr lang="en-IN" altLang="en-US" sz="2400" dirty="0">
                <a:ea typeface="ヒラギノ角ゴ Pro W3" charset="-128"/>
              </a:rPr>
              <a:t>Figure 14.21 (a) Set the digital meter to read Ohms and measure between the two the primary terminal of the coil. Most coils are less than one Ohm. (b) To measure the secondary winding. Connect one meter lead to one of the primary terminals and the other to the secondary terminal</a:t>
            </a:r>
            <a:endParaRPr lang="en-US" sz="2400" dirty="0"/>
          </a:p>
        </p:txBody>
      </p:sp>
      <p:pic>
        <p:nvPicPr>
          <p:cNvPr id="21506" name="Picture 2" descr="An illustration shows a multimeter connected across primary coil and shows resistance of 0.8 Ohm.&#10;An illustration shows a multimeter connected to negative terminal of primary coil and one terminal of secondary coil. The multimeter reads 8.8 K Ohm.&#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95537" y="2581275"/>
            <a:ext cx="4376738"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98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6901"/>
            <a:ext cx="8200841" cy="1661993"/>
          </a:xfrm>
        </p:spPr>
        <p:txBody>
          <a:bodyPr wrap="square">
            <a:spAutoFit/>
          </a:bodyPr>
          <a:lstStyle/>
          <a:p>
            <a:r>
              <a:rPr lang="en-IN" altLang="en-US" dirty="0">
                <a:ea typeface="ヒラギノ角ゴ Pro W3" charset="-128"/>
              </a:rPr>
              <a:t>Figure 14.22 A waveform showing the primary current flow through the primary windings of an ignition coil</a:t>
            </a:r>
            <a:endParaRPr lang="en-US" dirty="0"/>
          </a:p>
        </p:txBody>
      </p:sp>
      <p:pic>
        <p:nvPicPr>
          <p:cNvPr id="22530" name="Picture 2" descr="The waveform shows the following:&#10;• The wave remains flat initially and starts to rise when coil primary current in turned on. The wave remains flat at the top indicating primary saturation.&#10;• The wave glides down when the coil primary turns off and the coil fires.&#10;• The period that lies between on and off of the coil primary current is indicated as the dwell period.&#10;• The time between the switching on the coil primary current and the time before primary saturation is the pri-mary charging tim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203" y="2033996"/>
            <a:ext cx="7922197" cy="398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275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828"/>
            <a:ext cx="8200841" cy="2215991"/>
          </a:xfrm>
        </p:spPr>
        <p:txBody>
          <a:bodyPr wrap="square">
            <a:spAutoFit/>
          </a:bodyPr>
          <a:lstStyle/>
          <a:p>
            <a:r>
              <a:rPr lang="en-IN" altLang="en-US" dirty="0">
                <a:ea typeface="ヒラギノ角ゴ Pro W3" charset="-128"/>
              </a:rPr>
              <a:t>Figure 14.23 Schematic of a typical waste-spark ignition system showing the location for the power feed and grounds</a:t>
            </a:r>
            <a:endParaRPr lang="en-US" dirty="0"/>
          </a:p>
        </p:txBody>
      </p:sp>
      <p:pic>
        <p:nvPicPr>
          <p:cNvPr id="23554" name="Picture 2" descr="The schema shows the following:&#10;• Primary ignition trigger sources from ignition module are connected in series with each other and are in turn connected in parallel with spark plugs.&#10;• One end of the primary ignition trigger source is connected to 12 volts battery and the other is connected to the ground.&#10;• A current clamp is connected at the battery voltage of 12 volt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4991" y="2480587"/>
            <a:ext cx="7791109" cy="383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332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5610"/>
            <a:ext cx="8200841" cy="1846659"/>
          </a:xfrm>
        </p:spPr>
        <p:txBody>
          <a:bodyPr wrap="square">
            <a:spAutoFit/>
          </a:bodyPr>
          <a:lstStyle/>
          <a:p>
            <a:r>
              <a:rPr lang="en-IN" altLang="en-US" sz="2400" dirty="0">
                <a:ea typeface="ヒラギノ角ゴ Pro W3" charset="-128"/>
              </a:rPr>
              <a:t>Figure 14.24 An example of a good coil current flow waveform pattern. Note the regular shape of the rise time and slope. Duration of the waveform may change as the module adjusts the dwell. The dwell is usually increased as the engine speed is increased</a:t>
            </a:r>
            <a:endParaRPr lang="en-US" sz="2400" dirty="0"/>
          </a:p>
        </p:txBody>
      </p:sp>
      <p:pic>
        <p:nvPicPr>
          <p:cNvPr id="24578" name="Picture 2" descr="The waveform shows the following:&#10;• A scope to read approximately 100 mV per division and 20 ms per division is set.&#10;• A square wave form shows a regular pattern of the rise time and slope indicating good coil current flow.&#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0670" y="2254870"/>
            <a:ext cx="3812995" cy="406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6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03847"/>
            <a:ext cx="8200841" cy="1477328"/>
          </a:xfrm>
        </p:spPr>
        <p:txBody>
          <a:bodyPr wrap="square">
            <a:spAutoFit/>
          </a:bodyPr>
          <a:lstStyle/>
          <a:p>
            <a:r>
              <a:rPr lang="en-IN" altLang="en-US" sz="2400" dirty="0">
                <a:ea typeface="ヒラギノ角ゴ Pro W3" charset="-128"/>
              </a:rPr>
              <a:t>Figure 14.2 The steel lamination used in an E coil helps increase the magnetic field strength, which helps the coil produce higher energy output for a more complete combustion in the cylinders</a:t>
            </a:r>
            <a:endParaRPr lang="en-US" sz="2400" dirty="0"/>
          </a:p>
        </p:txBody>
      </p:sp>
      <p:pic>
        <p:nvPicPr>
          <p:cNvPr id="2050" name="Picture 2" descr="A photo of G M waste-spark ignition coil shows the section of laminations that is shaped like the letter E. These mild steel laminations improve the efficiency of the coi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8882" y="1934274"/>
            <a:ext cx="5533804" cy="4380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6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448"/>
            <a:ext cx="8200841" cy="1107996"/>
          </a:xfrm>
        </p:spPr>
        <p:txBody>
          <a:bodyPr wrap="square">
            <a:spAutoFit/>
          </a:bodyPr>
          <a:lstStyle/>
          <a:p>
            <a:r>
              <a:rPr lang="en-IN" altLang="en-US" dirty="0">
                <a:ea typeface="ヒラギノ角ゴ Pro W3" charset="-128"/>
              </a:rPr>
              <a:t>Figure 14.25 (a) A waveform pattern showing an open in the coil primary</a:t>
            </a:r>
            <a:endParaRPr lang="en-US" dirty="0"/>
          </a:p>
        </p:txBody>
      </p:sp>
      <p:pic>
        <p:nvPicPr>
          <p:cNvPr id="25602" name="Picture 2" descr="• A scope to read approximately 500 mV per division and 10 ms per division is set.&#10;• A square wave form shows a regular pattern initially of the rise time and slope with a missing pulse in between indicating open coil primary winding.&#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1275" y="1472203"/>
            <a:ext cx="3968229" cy="484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570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448"/>
            <a:ext cx="8200841" cy="1107996"/>
          </a:xfrm>
        </p:spPr>
        <p:txBody>
          <a:bodyPr wrap="square">
            <a:spAutoFit/>
          </a:bodyPr>
          <a:lstStyle/>
          <a:p>
            <a:r>
              <a:rPr lang="en-IN" altLang="en-US" dirty="0">
                <a:ea typeface="ヒラギノ角ゴ Pro W3" charset="-128"/>
              </a:rPr>
              <a:t>Figure 14.25 (b) A shorted coil pattern waveform</a:t>
            </a:r>
            <a:endParaRPr lang="en-US" dirty="0"/>
          </a:p>
        </p:txBody>
      </p:sp>
      <p:pic>
        <p:nvPicPr>
          <p:cNvPr id="26626" name="Picture 2" descr="a) A waveform pattern showing an open in the coil primary. &#10;(b) A shorted coil pattern waveform."/>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4971" y="1432831"/>
            <a:ext cx="3968229" cy="4882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641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684"/>
            <a:ext cx="8200841" cy="2215991"/>
          </a:xfrm>
        </p:spPr>
        <p:txBody>
          <a:bodyPr wrap="square">
            <a:spAutoFit/>
          </a:bodyPr>
          <a:lstStyle/>
          <a:p>
            <a:r>
              <a:rPr lang="en-IN" altLang="en-US" dirty="0">
                <a:ea typeface="ヒラギノ角ゴ Pro W3" charset="-128"/>
              </a:rPr>
              <a:t>Figure 14.26 Measuring the resistance of an magnetic crankshaft position (</a:t>
            </a:r>
            <a:r>
              <a:rPr lang="en-IN" altLang="en-US" spc="-400" dirty="0">
                <a:ea typeface="ヒラギノ角ゴ Pro W3" charset="-128"/>
              </a:rPr>
              <a:t>C K P</a:t>
            </a:r>
            <a:r>
              <a:rPr lang="en-IN" altLang="en-US" dirty="0">
                <a:ea typeface="ヒラギノ角ゴ Pro W3" charset="-128"/>
              </a:rPr>
              <a:t>) sensor using an ohmmeter</a:t>
            </a:r>
            <a:endParaRPr lang="en-US" dirty="0"/>
          </a:p>
        </p:txBody>
      </p:sp>
      <p:pic>
        <p:nvPicPr>
          <p:cNvPr id="27650" name="Picture 2" descr="An illustration shows a multimeter connected across pins of C K P and shows 200 Ohm resistan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11709" y="2443412"/>
            <a:ext cx="2702686" cy="387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62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136"/>
            <a:ext cx="8200841" cy="2769989"/>
          </a:xfrm>
        </p:spPr>
        <p:txBody>
          <a:bodyPr wrap="square">
            <a:spAutoFit/>
          </a:bodyPr>
          <a:lstStyle/>
          <a:p>
            <a:r>
              <a:rPr lang="en-IN" altLang="en-US" dirty="0">
                <a:ea typeface="ヒラギノ角ゴ Pro W3" charset="-128"/>
              </a:rPr>
              <a:t>Figure 14.27 A Hall Effect sensor produces an square waveform whereas a magnetic sensor produces an analog waveform when viewed on scope</a:t>
            </a:r>
            <a:endParaRPr lang="en-US" dirty="0"/>
          </a:p>
        </p:txBody>
      </p:sp>
      <p:pic>
        <p:nvPicPr>
          <p:cNvPr id="28674" name="Picture 2" descr="Hall Effect sensor generates a box type wave with low of 0 volt and high of 5 volts. Amplitude of the wave remains constant but frequency increases with engine R P.&#10;Magnetic crank/ Cam sensor generates a spiky wave which increases like a log curve and then suddenly drops. Ampli-tude &amp; frequency of the wave increases with engine R P M&#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4850" y="3057364"/>
            <a:ext cx="8162210" cy="325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753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8126"/>
            <a:ext cx="8200841" cy="1723549"/>
          </a:xfrm>
        </p:spPr>
        <p:txBody>
          <a:bodyPr wrap="square">
            <a:spAutoFit/>
          </a:bodyPr>
          <a:lstStyle/>
          <a:p>
            <a:r>
              <a:rPr lang="en-IN" altLang="en-US" sz="2800" dirty="0">
                <a:ea typeface="ヒラギノ角ゴ Pro W3" charset="-128"/>
              </a:rPr>
              <a:t>Figure 14.28 A track inside an ignition coil is not a short, but a low resistance path or hole that has been burned through from the secondary wiring to the steel core</a:t>
            </a:r>
            <a:endParaRPr lang="en-US" sz="2800" dirty="0"/>
          </a:p>
        </p:txBody>
      </p:sp>
      <p:pic>
        <p:nvPicPr>
          <p:cNvPr id="29698" name="Picture 2" descr="An illustration shows cut section of a transformer with bigger less dense primary coil next to smaller and denser secondary coil winding. Both the coils are encased in coil epoxy and are placed next to a steel core separated by air ga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4632" y="2045579"/>
            <a:ext cx="5058846" cy="427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55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757"/>
            <a:ext cx="8200841" cy="1661993"/>
          </a:xfrm>
        </p:spPr>
        <p:txBody>
          <a:bodyPr wrap="square">
            <a:spAutoFit/>
          </a:bodyPr>
          <a:lstStyle/>
          <a:p>
            <a:r>
              <a:rPr lang="en-IN" altLang="en-US" dirty="0">
                <a:ea typeface="ヒラギノ角ゴ Pro W3" charset="-128"/>
              </a:rPr>
              <a:t>Figure 14.29 Corroded terminals on a waste spark coil can cause misfire diagnostic trouble codes to be set</a:t>
            </a:r>
            <a:endParaRPr lang="en-US" dirty="0"/>
          </a:p>
        </p:txBody>
      </p:sp>
      <p:pic>
        <p:nvPicPr>
          <p:cNvPr id="30722" name="Picture 2" descr="A photo shows 2 corroded terminals with white residue over i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3280" y="1936555"/>
            <a:ext cx="4378520" cy="437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077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684"/>
            <a:ext cx="8200841" cy="2215991"/>
          </a:xfrm>
        </p:spPr>
        <p:txBody>
          <a:bodyPr wrap="square">
            <a:spAutoFit/>
          </a:bodyPr>
          <a:lstStyle/>
          <a:p>
            <a:r>
              <a:rPr lang="en-IN" altLang="en-US" dirty="0">
                <a:ea typeface="ヒラギノ角ゴ Pro W3" charset="-128"/>
              </a:rPr>
              <a:t>Figure 14.30 This spark plug boot on an overhead camshaft engine has been arcing to the valve cover causing a misfire to occur</a:t>
            </a:r>
            <a:endParaRPr lang="en-US" dirty="0"/>
          </a:p>
        </p:txBody>
      </p:sp>
      <p:pic>
        <p:nvPicPr>
          <p:cNvPr id="31746" name="Picture 2" descr="A photo shows a spark plug boot with black markings due to arcing to the valve c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0115" y="2428875"/>
            <a:ext cx="7693672" cy="388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71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17004"/>
            <a:ext cx="8200841" cy="1692771"/>
          </a:xfrm>
        </p:spPr>
        <p:txBody>
          <a:bodyPr wrap="square">
            <a:spAutoFit/>
          </a:bodyPr>
          <a:lstStyle/>
          <a:p>
            <a:r>
              <a:rPr lang="en-IN" altLang="en-US" sz="2200" dirty="0">
                <a:ea typeface="ヒラギノ角ゴ Pro W3" charset="-128"/>
              </a:rPr>
              <a:t>Figure 14.31 Measuring the resistance of a spark plug wire with a multimeter set to the ohms position. The reading of 16.03 k</a:t>
            </a:r>
            <a:r>
              <a:rPr lang="el-GR" altLang="en-US" sz="2200" dirty="0">
                <a:ea typeface="ヒラギノ角ゴ Pro W3" charset="-128"/>
              </a:rPr>
              <a:t>Ω</a:t>
            </a:r>
            <a:r>
              <a:rPr lang="en-IN" altLang="en-US" sz="2200" dirty="0">
                <a:ea typeface="ヒラギノ角ゴ Pro W3" charset="-128"/>
              </a:rPr>
              <a:t> (16,030 ohms) is okay because the wire is about 2 ft long. Maximum allowable resistance for a spark plug wire this long would be 20 k</a:t>
            </a:r>
            <a:r>
              <a:rPr lang="el-GR" altLang="en-US" sz="2200" dirty="0">
                <a:ea typeface="ヒラギノ角ゴ Pro W3" charset="-128"/>
              </a:rPr>
              <a:t>Ω</a:t>
            </a:r>
            <a:r>
              <a:rPr lang="en-US" altLang="en-US" sz="2200" dirty="0">
                <a:ea typeface="ヒラギノ角ゴ Pro W3" charset="-128"/>
              </a:rPr>
              <a:t> </a:t>
            </a:r>
            <a:r>
              <a:rPr lang="en-IN" altLang="en-US" sz="2200" dirty="0">
                <a:ea typeface="ヒラギノ角ゴ Pro W3" charset="-128"/>
              </a:rPr>
              <a:t>(20,000 ohms)</a:t>
            </a:r>
            <a:endParaRPr lang="en-US" sz="2200" dirty="0"/>
          </a:p>
        </p:txBody>
      </p:sp>
      <p:pic>
        <p:nvPicPr>
          <p:cNvPr id="1026" name="Picture 2" descr="A photo shows 2 ends of wire connected to a multimeter that show a resistance of 16 Ohm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60652" y="2166890"/>
            <a:ext cx="5813745" cy="4148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40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Test Spark Plug Wire</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test_spark_plug_wire_ch70">
            <a:hlinkClick r:id="" action="ppaction://media"/>
            <a:extLst>
              <a:ext uri="{FF2B5EF4-FFF2-40B4-BE49-F238E27FC236}">
                <a16:creationId xmlns:a16="http://schemas.microsoft.com/office/drawing/2014/main" id="{986A9F1C-B227-494C-A5C3-5A3F948D263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1773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757"/>
            <a:ext cx="8200841" cy="1661993"/>
          </a:xfrm>
        </p:spPr>
        <p:txBody>
          <a:bodyPr wrap="square">
            <a:spAutoFit/>
          </a:bodyPr>
          <a:lstStyle/>
          <a:p>
            <a:r>
              <a:rPr lang="en-IN" altLang="en-US" dirty="0">
                <a:ea typeface="ヒラギノ角ゴ Pro W3" charset="-128"/>
              </a:rPr>
              <a:t>Figure 14.32 This spark plug wire boot pliers is a handy addition to any tool box</a:t>
            </a:r>
            <a:endParaRPr lang="en-US" dirty="0"/>
          </a:p>
        </p:txBody>
      </p:sp>
      <p:pic>
        <p:nvPicPr>
          <p:cNvPr id="2050" name="Picture 2" descr="A photo shows spark plug wire boot pliers with rounded gri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8985" y="1909199"/>
            <a:ext cx="6395119" cy="440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3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6898"/>
            <a:ext cx="8200841" cy="1661993"/>
          </a:xfrm>
        </p:spPr>
        <p:txBody>
          <a:bodyPr wrap="square">
            <a:spAutoFit/>
          </a:bodyPr>
          <a:lstStyle/>
          <a:p>
            <a:r>
              <a:rPr lang="en-IN" altLang="en-US" dirty="0">
                <a:ea typeface="ヒラギノ角ゴ Pro W3" charset="-128"/>
              </a:rPr>
              <a:t>Figure 14.3 The primary windings are inside the secondary windings on this General Motors coil</a:t>
            </a:r>
            <a:endParaRPr lang="en-US" dirty="0"/>
          </a:p>
        </p:txBody>
      </p:sp>
      <p:pic>
        <p:nvPicPr>
          <p:cNvPr id="3074" name="Picture 2" descr="A photo shows cut section of a G M coil with primary coil placed inside the secondary coi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1296" y="1895808"/>
            <a:ext cx="6128323" cy="442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713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684"/>
            <a:ext cx="8200841" cy="2215991"/>
          </a:xfrm>
        </p:spPr>
        <p:txBody>
          <a:bodyPr wrap="square">
            <a:spAutoFit/>
          </a:bodyPr>
          <a:lstStyle/>
          <a:p>
            <a:r>
              <a:rPr lang="en-IN" altLang="en-US" dirty="0">
                <a:ea typeface="ヒラギノ角ゴ Pro W3" charset="-128"/>
              </a:rPr>
              <a:t>Figure 14.33 Always take the time to install spark plug wires back into the original holding brackets (wiring combs)</a:t>
            </a:r>
            <a:endParaRPr lang="en-US" dirty="0"/>
          </a:p>
        </p:txBody>
      </p:sp>
      <p:pic>
        <p:nvPicPr>
          <p:cNvPr id="3074" name="Picture 2" descr="A photo shows spark plug wire placed in original holding bracket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5171" y="2483794"/>
            <a:ext cx="5476810" cy="382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100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60377"/>
            <a:ext cx="8200841" cy="553998"/>
          </a:xfrm>
        </p:spPr>
        <p:txBody>
          <a:bodyPr wrap="square">
            <a:spAutoFit/>
          </a:bodyPr>
          <a:lstStyle/>
          <a:p>
            <a:r>
              <a:rPr lang="en-IN" altLang="en-US" dirty="0">
                <a:ea typeface="ヒラギノ角ゴ Pro W3" charset="-128"/>
              </a:rPr>
              <a:t>Figure 14.34 Parts of a spark plug</a:t>
            </a:r>
            <a:endParaRPr lang="en-US" dirty="0"/>
          </a:p>
        </p:txBody>
      </p:sp>
      <p:pic>
        <p:nvPicPr>
          <p:cNvPr id="4098" name="Picture 2" descr="An illustration shows cut section of typical spark plugs. The central electrode is protected by ceramic insulator which is covers with a metal shell. The lower part of the shell has threads and side electrode aligned with central electrod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2958" y="1011460"/>
            <a:ext cx="5701979" cy="530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18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684"/>
            <a:ext cx="8200841" cy="2215991"/>
          </a:xfrm>
        </p:spPr>
        <p:txBody>
          <a:bodyPr wrap="square">
            <a:spAutoFit/>
          </a:bodyPr>
          <a:lstStyle/>
          <a:p>
            <a:r>
              <a:rPr lang="en-IN" altLang="en-US" dirty="0">
                <a:ea typeface="ヒラギノ角ゴ Pro W3" charset="-128"/>
              </a:rPr>
              <a:t>Figure 14.35 The heat range of a spark plug is determined by distance the heat flows from the tip to the cylinder head</a:t>
            </a:r>
            <a:endParaRPr lang="en-US" dirty="0"/>
          </a:p>
        </p:txBody>
      </p:sp>
      <p:pic>
        <p:nvPicPr>
          <p:cNvPr id="5122" name="Picture 2" descr="The illustration shows the following:&#10;• Fast heat transfer spark plugs have small threads and are also called cold plugs.&#10;• Medium heat transfer spark plugs have medium threads.&#10;• Slow heat transfer spark plugs have the tallest threads and are also called hot plug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77487" y="2486025"/>
            <a:ext cx="5789026" cy="3828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596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8126"/>
            <a:ext cx="8200841" cy="1723549"/>
          </a:xfrm>
        </p:spPr>
        <p:txBody>
          <a:bodyPr wrap="square">
            <a:spAutoFit/>
          </a:bodyPr>
          <a:lstStyle/>
          <a:p>
            <a:r>
              <a:rPr lang="en-IN" altLang="en-US" sz="2800" dirty="0">
                <a:ea typeface="ヒラギノ角ゴ Pro W3" charset="-128"/>
              </a:rPr>
              <a:t>Figure 14.36 When removing spark plugs, it is wise to arrange them so that they can be compared and any problem can be identified with a particular cylinder</a:t>
            </a:r>
            <a:endParaRPr lang="en-US" sz="2800" dirty="0"/>
          </a:p>
        </p:txBody>
      </p:sp>
      <p:pic>
        <p:nvPicPr>
          <p:cNvPr id="6146" name="Picture 2" descr="A photo shows spark plugs being placed on a cloth according to piston numb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788" y="2090493"/>
            <a:ext cx="7815473" cy="4224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844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8126"/>
            <a:ext cx="8200841" cy="1723549"/>
          </a:xfrm>
        </p:spPr>
        <p:txBody>
          <a:bodyPr wrap="square">
            <a:spAutoFit/>
          </a:bodyPr>
          <a:lstStyle/>
          <a:p>
            <a:r>
              <a:rPr lang="en-IN" altLang="en-US" sz="2800" dirty="0">
                <a:ea typeface="ヒラギノ角ゴ Pro W3" charset="-128"/>
              </a:rPr>
              <a:t>Figure 14.37 A spark plug thread chaser is a low-cost tool that hopefully will not be used often, but is necessary to use to clean the threads before new spark plugs are installed</a:t>
            </a:r>
            <a:endParaRPr lang="en-US" sz="2800" dirty="0"/>
          </a:p>
        </p:txBody>
      </p:sp>
      <p:pic>
        <p:nvPicPr>
          <p:cNvPr id="7170" name="Picture 2" descr="A photo shows spark plug thread chaser with tap at both the ends and a hexagonal holding place in betwe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341" y="2570379"/>
            <a:ext cx="8132815" cy="374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452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757"/>
            <a:ext cx="8200841" cy="1661993"/>
          </a:xfrm>
        </p:spPr>
        <p:txBody>
          <a:bodyPr wrap="square">
            <a:spAutoFit/>
          </a:bodyPr>
          <a:lstStyle/>
          <a:p>
            <a:r>
              <a:rPr lang="en-IN" altLang="en-US" dirty="0">
                <a:ea typeface="ヒラギノ角ゴ Pro W3" charset="-128"/>
              </a:rPr>
              <a:t>Figure 14.38 A normally worn spark plug that uses a tapered platinum-tipped center electrode</a:t>
            </a:r>
            <a:endParaRPr lang="en-US" dirty="0"/>
          </a:p>
        </p:txBody>
      </p:sp>
      <p:pic>
        <p:nvPicPr>
          <p:cNvPr id="8194" name="Picture 2" descr="A photo shows a normally worn spark plug that has a tapered platinum-tipped center electrod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5056" y="2077930"/>
            <a:ext cx="4500305" cy="423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7458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684"/>
            <a:ext cx="8200841" cy="2215991"/>
          </a:xfrm>
        </p:spPr>
        <p:txBody>
          <a:bodyPr wrap="square">
            <a:spAutoFit/>
          </a:bodyPr>
          <a:lstStyle/>
          <a:p>
            <a:r>
              <a:rPr lang="en-IN" altLang="en-US" dirty="0">
                <a:ea typeface="ヒラギノ角ゴ Pro W3" charset="-128"/>
              </a:rPr>
              <a:t>Figure 14.39 A spark plug from an engine that had a blown head gasket. The white deposits could be from the additives in the coolant</a:t>
            </a:r>
            <a:endParaRPr lang="en-US" dirty="0"/>
          </a:p>
        </p:txBody>
      </p:sp>
      <p:pic>
        <p:nvPicPr>
          <p:cNvPr id="9218" name="Picture 2" descr="A photo shows a spark plug from an engine that had a blown head gasket. The white deposits could be from the addi-tives in the coola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1377" y="2428875"/>
            <a:ext cx="4197516" cy="388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41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9304"/>
            <a:ext cx="8200841" cy="1107996"/>
          </a:xfrm>
        </p:spPr>
        <p:txBody>
          <a:bodyPr wrap="square">
            <a:spAutoFit/>
          </a:bodyPr>
          <a:lstStyle/>
          <a:p>
            <a:r>
              <a:rPr lang="en-IN" altLang="en-US" dirty="0">
                <a:ea typeface="ヒラギノ角ゴ Pro W3" charset="-128"/>
              </a:rPr>
              <a:t>Figure 14.40 A worn spark plug showing fuel and/or oil deposits</a:t>
            </a:r>
            <a:endParaRPr lang="en-US" dirty="0"/>
          </a:p>
        </p:txBody>
      </p:sp>
      <p:pic>
        <p:nvPicPr>
          <p:cNvPr id="10242" name="Picture 2" descr="A photo shows a worn spark plug showing fuel and/or oil deposits (black soot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40" y="1398471"/>
            <a:ext cx="5232892" cy="491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199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102"/>
            <a:ext cx="8200841" cy="1706484"/>
          </a:xfrm>
        </p:spPr>
        <p:txBody>
          <a:bodyPr wrap="square">
            <a:spAutoFit/>
          </a:bodyPr>
          <a:lstStyle/>
          <a:p>
            <a:r>
              <a:rPr lang="en-US" altLang="en-US" sz="2800" dirty="0">
                <a:ea typeface="ヒラギノ角ゴ Pro W3" charset="-128"/>
              </a:rPr>
              <a:t>Figure 14.41 A platinum tipped spark plug that is fuel soaked indicating a fault with the fuel system or the ignition system causing the spark plug to not fire</a:t>
            </a:r>
            <a:endParaRPr lang="en-US" sz="2800" dirty="0"/>
          </a:p>
        </p:txBody>
      </p:sp>
      <p:pic>
        <p:nvPicPr>
          <p:cNvPr id="1026" name="Picture 2" descr="A photo shows a platinum-tipped spark plug that is fuel soaked (Tar like deposit), indicating a fault with the fuel system or the ignition system causing the spark plug to not fi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10209" y="2131190"/>
            <a:ext cx="4519216" cy="41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27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347"/>
            <a:ext cx="8200841" cy="1318645"/>
          </a:xfrm>
        </p:spPr>
        <p:txBody>
          <a:bodyPr wrap="square">
            <a:spAutoFit/>
          </a:bodyPr>
          <a:lstStyle/>
          <a:p>
            <a:r>
              <a:rPr lang="en-US" altLang="en-US" sz="2800" dirty="0">
                <a:ea typeface="ヒラギノ角ゴ Pro W3" charset="-128"/>
              </a:rPr>
              <a:t>Figure 14.42 Ignition timing marks are found on the harmonic balancers on engines equipped with distributors that can be adjusted for timing</a:t>
            </a:r>
            <a:endParaRPr lang="en-US" sz="2800" dirty="0"/>
          </a:p>
        </p:txBody>
      </p:sp>
      <p:pic>
        <p:nvPicPr>
          <p:cNvPr id="2050" name="Picture 2" descr="A photo shows timing mark on harmonic balancer with corresponding T D C marks on a pla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07072" y="1779586"/>
            <a:ext cx="3512188" cy="453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057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49529"/>
            <a:ext cx="8200841" cy="1292662"/>
          </a:xfrm>
        </p:spPr>
        <p:txBody>
          <a:bodyPr wrap="square">
            <a:spAutoFit/>
          </a:bodyPr>
          <a:lstStyle/>
          <a:p>
            <a:r>
              <a:rPr lang="en-IN" altLang="en-US" sz="2800" dirty="0">
                <a:ea typeface="ヒラギノ角ゴ Pro W3" charset="-128"/>
              </a:rPr>
              <a:t>Figure 14.4 The primary ignition system is used to trigger and therefore create the secondary (high-voltage) spark from the ignition coil</a:t>
            </a:r>
            <a:endParaRPr lang="en-US" sz="2800" dirty="0"/>
          </a:p>
        </p:txBody>
      </p:sp>
      <p:pic>
        <p:nvPicPr>
          <p:cNvPr id="4098" name="Picture 2" descr="Primary circuit&#10;1. Battery&#10;2. Ignition switch&#10;3. Primary coil&#10;4. I C M (this module consists of transistor with second side of coil connected to the collector)&#10;5. P C M (this module is connected to the emitter of the transistor).&#10;6. I C M and P C M are connected to C M P and C K P sensors.&#10;Secondary circuit&#10;1. Secondary coil&#10;2. Distributer (shown as a dial with 1, 2, 3, 4, 5, 6,7and 8 written over it.&#10;3. 8 spark plugs of a V8 engin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3144" y="1717446"/>
            <a:ext cx="5478998" cy="459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845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670"/>
            <a:ext cx="8200841" cy="1723549"/>
          </a:xfrm>
        </p:spPr>
        <p:txBody>
          <a:bodyPr wrap="square">
            <a:spAutoFit/>
          </a:bodyPr>
          <a:lstStyle/>
          <a:p>
            <a:r>
              <a:rPr lang="en-US" altLang="en-US" sz="2800" dirty="0">
                <a:ea typeface="ヒラギノ角ゴ Pro W3" charset="-128"/>
              </a:rPr>
              <a:t>Figure 14.43 The initial (base) timing is where the spark plug fires at idle speed. The </a:t>
            </a:r>
            <a:r>
              <a:rPr lang="en-US" altLang="en-US" sz="2800" spc="-300" dirty="0">
                <a:ea typeface="ヒラギノ角ゴ Pro W3" charset="-128"/>
              </a:rPr>
              <a:t>P C </a:t>
            </a:r>
            <a:r>
              <a:rPr lang="en-US" altLang="en-US" sz="2800" dirty="0">
                <a:ea typeface="ヒラギノ角ゴ Pro W3" charset="-128"/>
              </a:rPr>
              <a:t>M then advances the timing based primarily on engine speed</a:t>
            </a:r>
            <a:endParaRPr lang="en-US" sz="2800" dirty="0"/>
          </a:p>
        </p:txBody>
      </p:sp>
      <p:pic>
        <p:nvPicPr>
          <p:cNvPr id="3074" name="Picture 2" descr="During 0 to 1000 r p m Advance is below 10 degrees.&#10;During 1000 to 3000 R P M advance is linearly increasing to reach approx. 21-22 degree.&#10;During 3000 to 5000 R P M advance is linearly increasing to reach approx. 26-27 degree.&#10;After 5000 R P M advance is constant at about 28 degrees.&#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16881" y="2109032"/>
            <a:ext cx="5900712" cy="420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180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225"/>
            <a:ext cx="8200841" cy="1293905"/>
          </a:xfrm>
        </p:spPr>
        <p:txBody>
          <a:bodyPr wrap="square">
            <a:spAutoFit/>
          </a:bodyPr>
          <a:lstStyle/>
          <a:p>
            <a:r>
              <a:rPr lang="en-US" sz="2000" dirty="0"/>
              <a:t>Figure 14.44 Typical engine analyzer hookup that includes a scope display. (1) Coil wire on top of the distributor cap if integral type of coil; (2) number 1 spark plug connection; (3) negative side of the ignition coil; (4) ground (negative) connection of the battery</a:t>
            </a:r>
          </a:p>
        </p:txBody>
      </p:sp>
      <p:pic>
        <p:nvPicPr>
          <p:cNvPr id="4098" name="Picture 2" descr="The illustration shows the following:&#10;• Contact points of a distributer is connected to a spark plug and the rotor of distributer is connected to the sec-ondary coil. &#10;• Primary pickup is placed on negative of coil and connected to secondary pick up. Secondary pick up is an also connected to ground clamp. It also sends 2 wires to scope.&#10;• Trigger pickup intercepts the signal between distributer and spark plug and is also connected to scop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1185" y="1624772"/>
            <a:ext cx="6347980" cy="468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780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072"/>
            <a:ext cx="8200841" cy="1477328"/>
          </a:xfrm>
        </p:spPr>
        <p:txBody>
          <a:bodyPr wrap="square">
            <a:spAutoFit/>
          </a:bodyPr>
          <a:lstStyle/>
          <a:p>
            <a:r>
              <a:rPr lang="en-US" sz="3200" dirty="0"/>
              <a:t>Figure 14.45 Clip-on adapters are used with an ignition system that uses an integral ignition coil</a:t>
            </a:r>
          </a:p>
        </p:txBody>
      </p:sp>
      <p:pic>
        <p:nvPicPr>
          <p:cNvPr id="5122" name="Picture 2" descr="The illustration shows the following:&#10;• G M – looks like a drum with Clip-on adapter placed on the top and connections placed on the sides.&#10;• Honda – Looks like a round plug with clip-on adapter and connections on the same face.&#10;• Toyota – looks like a round plug with Clip-on adapter placed on top and connections placed on a face.&#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8427" y="1775959"/>
            <a:ext cx="3564788" cy="454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164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00841" cy="1107996"/>
          </a:xfrm>
        </p:spPr>
        <p:txBody>
          <a:bodyPr wrap="square">
            <a:spAutoFit/>
          </a:bodyPr>
          <a:lstStyle/>
          <a:p>
            <a:r>
              <a:rPr lang="en-US" dirty="0"/>
              <a:t>Figure 14.46 Typical secondary ignition oscilloscope pattern</a:t>
            </a:r>
          </a:p>
        </p:txBody>
      </p:sp>
      <p:pic>
        <p:nvPicPr>
          <p:cNvPr id="6146" name="Picture 2" descr="The graph shows the following:&#10;• At 0 mS, there is an instantaneous voltage of 12 K V called firing line. Then it drops down to 5K V between 0 to 1 mS. This is called spark line or spark duration. &#10;• Between 1 and 1.5 mS voltage shows dapped oscillation with maximum point at 5 K V and minimum at 0.5 K V before dampening down to 3K V&#10;• Between 1.5 to 3.5 mS the voltage remains constant at 3K V. The region if 1 to 3.5 mS is known as intermediate section.&#10;• Between 3.5 to 5 mS the voltage drops suddenly once only to rise and stabilize at 3K V. The region is known as dwell section.&#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0481" y="1381133"/>
            <a:ext cx="6516050" cy="493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06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00841" cy="879096"/>
          </a:xfrm>
        </p:spPr>
        <p:txBody>
          <a:bodyPr wrap="square">
            <a:spAutoFit/>
          </a:bodyPr>
          <a:lstStyle/>
          <a:p>
            <a:r>
              <a:rPr lang="en-US" sz="2800" dirty="0"/>
              <a:t>Figure 14.47 A single cylinder is shown at the top and a 4-cylinder engine at the bottom</a:t>
            </a:r>
          </a:p>
        </p:txBody>
      </p:sp>
      <p:pic>
        <p:nvPicPr>
          <p:cNvPr id="7170" name="Picture 2" descr="Graph 1 – Secondary conventional (single)&#10;• Dwell section starts with point close or transistor turns on and ends with point open or transistor turns off.&#10;• Firing section starts with beginning of spark and ends with spark ending.&#10;• Intermediate section starts with coil oscillation and ends with start of dwell section.&#10;Graph 2 – Secondary conventional (parade)&#10;• This graph is similar to previous graph with 4 placed in sequence. Each firing line is of slightly different length.&#10;• Firing lines should be equal. A short line indicates low resistance in the wire. A high line indicates high re-sistance in the wire.&#10;• Available voltage should be about 10 K V on a conventional ignition system, and even greater with an electronic system.&#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76600" y="1275707"/>
            <a:ext cx="2602101" cy="503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7886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00841" cy="1661993"/>
          </a:xfrm>
        </p:spPr>
        <p:txBody>
          <a:bodyPr wrap="square">
            <a:spAutoFit/>
          </a:bodyPr>
          <a:lstStyle/>
          <a:p>
            <a:r>
              <a:rPr lang="en-US" dirty="0"/>
              <a:t>Figure 14.48 Drawing shows what is occurring electrically at each part of the scope pattern</a:t>
            </a:r>
          </a:p>
        </p:txBody>
      </p:sp>
      <p:pic>
        <p:nvPicPr>
          <p:cNvPr id="8194" name="Picture 2" descr="• Firing section starts with beginning of spark and ends with spark ending.&#10;• Intermediate section starts with coil oscillation and ends with Transistor on.&#10;• Dwell section starts with transistor on and ends with transistor off.&#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4077" y="2189271"/>
            <a:ext cx="7922197" cy="4125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47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159"/>
            <a:ext cx="8200841" cy="2215991"/>
          </a:xfrm>
        </p:spPr>
        <p:txBody>
          <a:bodyPr wrap="square">
            <a:spAutoFit/>
          </a:bodyPr>
          <a:lstStyle/>
          <a:p>
            <a:r>
              <a:rPr lang="en-US" dirty="0"/>
              <a:t>Figure 14.49 Typical secondary ignition pattern. Note the lack of firing lines on the superimposed pattern</a:t>
            </a:r>
          </a:p>
        </p:txBody>
      </p:sp>
      <p:pic>
        <p:nvPicPr>
          <p:cNvPr id="9218" name="Picture 2" descr="An illustration shows supper imposed secondary ignition pattern. It lacks firing lines and is similar to a damped oscillation wa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425" y="2623666"/>
            <a:ext cx="7668909" cy="369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503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00841" cy="1231106"/>
          </a:xfrm>
        </p:spPr>
        <p:txBody>
          <a:bodyPr wrap="square">
            <a:spAutoFit/>
          </a:bodyPr>
          <a:lstStyle/>
          <a:p>
            <a:r>
              <a:rPr lang="en-US" sz="2000" dirty="0"/>
              <a:t>Figure 14.50 Raster is the best scope position to view the spark lines of all the cylinders to check for differences. Most scopes display cylinder 1 at the bottom. The other cylinders are positioned by firing order above cylinder 1</a:t>
            </a:r>
          </a:p>
        </p:txBody>
      </p:sp>
      <p:pic>
        <p:nvPicPr>
          <p:cNvPr id="10242" name="Picture 2" descr="An illustration shows Raster view as the best scope position to view the spark lines of all the cylinders to check for dif-ferences. Most scopes display the cylinder 1 at the bottom. The other cylinders are positioned by firing order above cylinder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3482" y="1642431"/>
            <a:ext cx="5276399" cy="467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899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8200841" cy="2154436"/>
          </a:xfrm>
        </p:spPr>
        <p:txBody>
          <a:bodyPr wrap="square">
            <a:spAutoFit/>
          </a:bodyPr>
          <a:lstStyle/>
          <a:p>
            <a:r>
              <a:rPr lang="en-US" sz="2800" dirty="0"/>
              <a:t>Figure 14.51 Display is the only position to view the firing lines of all cylinders. Cylinder 1 is displayed on the left (except for its firing line, which is shown on the right). The cylinders are displayed from left to right by firing order</a:t>
            </a:r>
          </a:p>
        </p:txBody>
      </p:sp>
      <p:pic>
        <p:nvPicPr>
          <p:cNvPr id="11266" name="Picture 2" descr="An illustration shows a graph on Scope display. Firing lines of all cylinders are displayed. Cylinder 1 is displayed on the left (except for its firing line, which is shown on the right). The cylinders are displayed from left to right by firing ord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5005" y="2737411"/>
            <a:ext cx="8153353" cy="337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720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611"/>
            <a:ext cx="8200841" cy="2769989"/>
          </a:xfrm>
        </p:spPr>
        <p:txBody>
          <a:bodyPr wrap="square">
            <a:spAutoFit/>
          </a:bodyPr>
          <a:lstStyle/>
          <a:p>
            <a:r>
              <a:rPr lang="en-US" dirty="0"/>
              <a:t>Figure 14.52 A downward-sloping spark line usually indicates high secondary ignition system resistance or an excessively rich air–fuel mixture</a:t>
            </a:r>
          </a:p>
        </p:txBody>
      </p:sp>
      <p:pic>
        <p:nvPicPr>
          <p:cNvPr id="12290" name="Picture 2" descr="An illustration shows a downward-sloping spark line usually indicates high secondary ignition system resistance or an excessively rich air–fuel mix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9452" y="3064559"/>
            <a:ext cx="8106043" cy="3056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4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445"/>
            <a:ext cx="8200841" cy="1107996"/>
          </a:xfrm>
        </p:spPr>
        <p:txBody>
          <a:bodyPr wrap="square">
            <a:spAutoFit/>
          </a:bodyPr>
          <a:lstStyle/>
          <a:p>
            <a:r>
              <a:rPr lang="en-IN" altLang="en-US" dirty="0">
                <a:ea typeface="ヒラギノ角ゴ Pro W3" charset="-128"/>
              </a:rPr>
              <a:t>Figure 14.5 A typical magnetic crankshaft position sensor</a:t>
            </a:r>
            <a:endParaRPr lang="en-US" dirty="0"/>
          </a:p>
        </p:txBody>
      </p:sp>
      <p:pic>
        <p:nvPicPr>
          <p:cNvPr id="5122" name="Picture 2" descr="A photo shows magnetic crank shaft sensor placed near a notch in crankshaft reluc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63360" y="1355223"/>
            <a:ext cx="6015076" cy="495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7243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159"/>
            <a:ext cx="8200841" cy="2215991"/>
          </a:xfrm>
        </p:spPr>
        <p:txBody>
          <a:bodyPr wrap="square">
            <a:spAutoFit/>
          </a:bodyPr>
          <a:lstStyle/>
          <a:p>
            <a:r>
              <a:rPr lang="en-US" dirty="0"/>
              <a:t>Figure 14.53 An upward-sloping spark line usually indicates a mechanical engine problem or a lean air–fuel mixture</a:t>
            </a:r>
          </a:p>
        </p:txBody>
      </p:sp>
      <p:pic>
        <p:nvPicPr>
          <p:cNvPr id="13314" name="Picture 2" descr="An illustration shows an upward-sloping spark line usually indicates a mechanical engine problem or a lean air–fuel mix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43542" y="2563395"/>
            <a:ext cx="5436279" cy="375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074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715"/>
            <a:ext cx="8200841" cy="984885"/>
          </a:xfrm>
        </p:spPr>
        <p:txBody>
          <a:bodyPr wrap="square">
            <a:spAutoFit/>
          </a:bodyPr>
          <a:lstStyle/>
          <a:p>
            <a:r>
              <a:rPr lang="en-US" sz="1600" dirty="0"/>
              <a:t>Figure 14.54 The relationship between the height of the firing line and length of the spark line can be illustrated using a rope. Because energy cannot be destroyed, the stored energy in an ignition coil must dissipate totally, regardless of engine operating conditions</a:t>
            </a:r>
          </a:p>
        </p:txBody>
      </p:sp>
      <p:pic>
        <p:nvPicPr>
          <p:cNvPr id="14338" name="Picture 2" descr="• By bending the rope, it divides into 2 lines 1 representing firing line and other spark line. When firing line is long spark line is small and when firing line is small the spark line is long. Same length of rope (energy), if high voltage is required to ionize spark plug cap, less energy is available for spark duration. (A lean cylinder is an example of where higher voltage is required to fire with a shorter-than-normal duration.) &#10;• If low voltage is required to fire the spark plug (low firing line), more of the coil's energy is available to provide a long-duration spark line. (A fouled spark plug is an example of low voltage to fire, with a longer-then-normal duration.)&#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38924" y="1436503"/>
            <a:ext cx="4467136" cy="488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709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941"/>
            <a:ext cx="8200841" cy="1846659"/>
          </a:xfrm>
        </p:spPr>
        <p:txBody>
          <a:bodyPr wrap="square">
            <a:spAutoFit/>
          </a:bodyPr>
          <a:lstStyle/>
          <a:p>
            <a:r>
              <a:rPr lang="en-US" sz="2400" dirty="0"/>
              <a:t>Figure 14.55 A dual trace scope pattern showing both the power and the waste spark from the same coil (cylinders 1 and 6). Note that the firing line is higher on the cylinder that is under compression (power); otherwise, both patterns are almost identical</a:t>
            </a:r>
          </a:p>
        </p:txBody>
      </p:sp>
      <p:pic>
        <p:nvPicPr>
          <p:cNvPr id="15362" name="Picture 2" descr="An illustration shows a dual-trace scope pattern showing both the power and the waste spark from the same coi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09605" y="2151668"/>
            <a:ext cx="4324790" cy="413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418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072"/>
            <a:ext cx="8200841" cy="1477328"/>
          </a:xfrm>
        </p:spPr>
        <p:txBody>
          <a:bodyPr wrap="square">
            <a:spAutoFit/>
          </a:bodyPr>
          <a:lstStyle/>
          <a:p>
            <a:r>
              <a:rPr lang="en-US" sz="3200" dirty="0"/>
              <a:t>Figure 14.56 A secondary waveform of a Ford 4.6 liter V-8, showing three sparks occurring at idle speed</a:t>
            </a:r>
          </a:p>
        </p:txBody>
      </p:sp>
      <p:pic>
        <p:nvPicPr>
          <p:cNvPr id="16386" name="Picture 2" descr="An illustration shows a secondary waveform of a Ford 4.6-liter V-8, showing three sparks occurring at idle spe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9646" y="1771560"/>
            <a:ext cx="5701406" cy="455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020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8200841" cy="1723549"/>
          </a:xfrm>
        </p:spPr>
        <p:txBody>
          <a:bodyPr wrap="square">
            <a:spAutoFit/>
          </a:bodyPr>
          <a:lstStyle/>
          <a:p>
            <a:r>
              <a:rPr lang="en-US" sz="2800" dirty="0"/>
              <a:t>Figure 14.57 An inductive paddle being used on engine equipped with a coil-on-plug ignition to get a scope pattern on the laptop computer using a Pico scope</a:t>
            </a:r>
          </a:p>
        </p:txBody>
      </p:sp>
      <p:pic>
        <p:nvPicPr>
          <p:cNvPr id="4" name="Picture 2" descr="A photo shows a scope pattern on a laptop using a Pico sco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89320" y="2056908"/>
            <a:ext cx="6335199" cy="424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687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467"/>
            <a:ext cx="8200841" cy="1384995"/>
          </a:xfrm>
        </p:spPr>
        <p:txBody>
          <a:bodyPr wrap="square">
            <a:spAutoFit/>
          </a:bodyPr>
          <a:lstStyle/>
          <a:p>
            <a:r>
              <a:rPr lang="en-US" sz="3000" dirty="0"/>
              <a:t>Figure 14.58 The inductive paddle used with a Pico scope created the pattern showing normal ignition and engine operation</a:t>
            </a:r>
          </a:p>
        </p:txBody>
      </p:sp>
      <p:pic>
        <p:nvPicPr>
          <p:cNvPr id="4" name="Picture 2" descr="A photo shows a technician using an inductive paddle with a Pico sco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9193" y="2093844"/>
            <a:ext cx="6295452" cy="421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46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95400" y="1600200"/>
            <a:ext cx="6172200" cy="3394472"/>
          </a:xfrm>
        </p:spPr>
        <p:txBody>
          <a:bodyPr/>
          <a:lstStyle/>
          <a:p>
            <a:pPr fontAlgn="base"/>
            <a:r>
              <a:rPr lang="en-US" dirty="0">
                <a:hlinkClick r:id="rId2"/>
              </a:rPr>
              <a:t>Cylinder deactivation (time 2:35)</a:t>
            </a:r>
            <a:endParaRPr lang="en-US" dirty="0"/>
          </a:p>
          <a:p>
            <a:pPr fontAlgn="base"/>
            <a:r>
              <a:rPr lang="en-US" dirty="0">
                <a:hlinkClick r:id="rId3"/>
              </a:rPr>
              <a:t>Ignition system (time 5:26)</a:t>
            </a:r>
            <a:endParaRPr lang="en-US" dirty="0"/>
          </a:p>
          <a:p>
            <a:pPr fontAlgn="base"/>
            <a:r>
              <a:rPr lang="en-US" dirty="0">
                <a:hlinkClick r:id="rId4"/>
              </a:rPr>
              <a:t>Basic ignition (time 1:07:57)</a:t>
            </a:r>
            <a:endParaRPr lang="en-US" dirty="0"/>
          </a:p>
          <a:p>
            <a:pPr fontAlgn="base"/>
            <a:r>
              <a:rPr lang="en-US" dirty="0">
                <a:hlinkClick r:id="rId5"/>
              </a:rPr>
              <a:t>COP ignition system (time 3:00)</a:t>
            </a:r>
            <a:endParaRPr lang="en-US" dirty="0"/>
          </a:p>
          <a:p>
            <a:pPr fontAlgn="base"/>
            <a:r>
              <a:rPr lang="en-US" dirty="0">
                <a:hlinkClick r:id="rId6"/>
              </a:rPr>
              <a:t>Electronic ignition distributor (time 2:21)</a:t>
            </a:r>
            <a:endParaRPr lang="en-US" dirty="0"/>
          </a:p>
          <a:p>
            <a:pPr fontAlgn="base"/>
            <a:r>
              <a:rPr lang="en-US" dirty="0">
                <a:hlinkClick r:id="rId7"/>
              </a:rPr>
              <a:t>Ignition coil signal circuit (time 2:38)</a:t>
            </a:r>
            <a:endParaRPr lang="en-US" dirty="0"/>
          </a:p>
          <a:p>
            <a:pPr fontAlgn="base"/>
            <a:r>
              <a:rPr lang="en-US" dirty="0">
                <a:hlinkClick r:id="rId8"/>
              </a:rPr>
              <a:t>Spark plug wires (time 1:20)</a:t>
            </a:r>
            <a:endParaRPr lang="en-US" dirty="0"/>
          </a:p>
          <a:p>
            <a:pPr fontAlgn="base"/>
            <a:r>
              <a:rPr lang="en-US" dirty="0">
                <a:hlinkClick r:id="rId9"/>
              </a:rPr>
              <a:t>Ignition triggers (time 1:03)</a:t>
            </a:r>
            <a:endParaRPr lang="en-US" dirty="0"/>
          </a:p>
          <a:p>
            <a:pPr fontAlgn="base"/>
            <a:r>
              <a:rPr lang="en-US" dirty="0">
                <a:hlinkClick r:id="rId10"/>
              </a:rPr>
              <a:t>Ignition control module (time 1:02)</a:t>
            </a:r>
            <a:endParaRPr lang="en-US" dirty="0"/>
          </a:p>
          <a:p>
            <a:pPr fontAlgn="base"/>
            <a:r>
              <a:rPr lang="en-US" dirty="0">
                <a:hlinkClick r:id="rId11"/>
              </a:rPr>
              <a:t>Transformers (time 0:49)</a:t>
            </a:r>
            <a:endParaRPr lang="en-US" dirty="0"/>
          </a:p>
        </p:txBody>
      </p:sp>
    </p:spTree>
    <p:extLst>
      <p:ext uri="{BB962C8B-B14F-4D97-AF65-F5344CB8AC3E}">
        <p14:creationId xmlns:p14="http://schemas.microsoft.com/office/powerpoint/2010/main" val="64570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95400" y="1600200"/>
            <a:ext cx="6172200" cy="3394472"/>
          </a:xfrm>
        </p:spPr>
        <p:txBody>
          <a:bodyPr/>
          <a:lstStyle/>
          <a:p>
            <a:pPr fontAlgn="base"/>
            <a:r>
              <a:rPr lang="en-US" dirty="0">
                <a:hlinkClick r:id="rId2"/>
              </a:rPr>
              <a:t>Knock sensor signal circuit (time 1:29)</a:t>
            </a:r>
            <a:endParaRPr lang="en-US" dirty="0"/>
          </a:p>
          <a:p>
            <a:pPr fontAlgn="base"/>
            <a:r>
              <a:rPr lang="en-US" dirty="0">
                <a:hlinkClick r:id="rId3"/>
              </a:rPr>
              <a:t>Hall effect sensor signal circuit (time 1:36)</a:t>
            </a:r>
            <a:endParaRPr lang="en-US" dirty="0"/>
          </a:p>
          <a:p>
            <a:pPr fontAlgn="base"/>
            <a:r>
              <a:rPr lang="en-US" dirty="0">
                <a:hlinkClick r:id="rId4"/>
              </a:rPr>
              <a:t>Hall effect crank sensor reference voltage circuit (time 1:25)</a:t>
            </a:r>
            <a:endParaRPr lang="en-US" dirty="0"/>
          </a:p>
          <a:p>
            <a:pPr fontAlgn="base"/>
            <a:r>
              <a:rPr lang="en-US" dirty="0">
                <a:hlinkClick r:id="rId5"/>
              </a:rPr>
              <a:t>Hall effect crank sensor (time 1:46)</a:t>
            </a:r>
            <a:endParaRPr lang="en-US" dirty="0"/>
          </a:p>
          <a:p>
            <a:pPr fontAlgn="base"/>
            <a:r>
              <a:rPr lang="en-US" dirty="0">
                <a:hlinkClick r:id="rId6"/>
              </a:rPr>
              <a:t>Phototransistor crank sensor circuit (time 1:22)</a:t>
            </a:r>
            <a:endParaRPr lang="en-US" dirty="0"/>
          </a:p>
          <a:p>
            <a:pPr fontAlgn="base"/>
            <a:r>
              <a:rPr lang="en-US" dirty="0">
                <a:hlinkClick r:id="rId7"/>
              </a:rPr>
              <a:t>Magnetic crankshaft sensor signal circuit (time 1:14)</a:t>
            </a:r>
            <a:endParaRPr lang="en-US" dirty="0"/>
          </a:p>
          <a:p>
            <a:pPr fontAlgn="base"/>
            <a:r>
              <a:rPr lang="en-US" dirty="0">
                <a:hlinkClick r:id="rId8"/>
              </a:rPr>
              <a:t>Magnetic crankshaft sensor reference circuit (time 1:32)</a:t>
            </a:r>
            <a:endParaRPr lang="en-US" dirty="0"/>
          </a:p>
          <a:p>
            <a:pPr fontAlgn="base"/>
            <a:r>
              <a:rPr lang="en-US" dirty="0">
                <a:hlinkClick r:id="rId9"/>
              </a:rPr>
              <a:t>Cam and Crank sensor circuits (time 1:39)</a:t>
            </a:r>
            <a:endParaRPr lang="en-US" dirty="0"/>
          </a:p>
          <a:p>
            <a:pPr fontAlgn="base"/>
            <a:r>
              <a:rPr lang="en-US" dirty="0">
                <a:hlinkClick r:id="rId10"/>
              </a:rPr>
              <a:t>Knock sensor (time 0:41)</a:t>
            </a:r>
            <a:endParaRPr lang="en-US" dirty="0"/>
          </a:p>
          <a:p>
            <a:pPr fontAlgn="base"/>
            <a:r>
              <a:rPr lang="en-US" dirty="0">
                <a:hlinkClick r:id="rId11"/>
              </a:rPr>
              <a:t>CMP sensor (time 0:59)</a:t>
            </a:r>
            <a:endParaRPr lang="en-US" dirty="0"/>
          </a:p>
        </p:txBody>
      </p:sp>
    </p:spTree>
    <p:extLst>
      <p:ext uri="{BB962C8B-B14F-4D97-AF65-F5344CB8AC3E}">
        <p14:creationId xmlns:p14="http://schemas.microsoft.com/office/powerpoint/2010/main" val="3018285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95400" y="1600200"/>
            <a:ext cx="6172200" cy="3394472"/>
          </a:xfrm>
        </p:spPr>
        <p:txBody>
          <a:bodyPr/>
          <a:lstStyle/>
          <a:p>
            <a:pPr fontAlgn="base"/>
            <a:r>
              <a:rPr lang="en-US" dirty="0">
                <a:hlinkClick r:id="rId2"/>
              </a:rPr>
              <a:t>CKP sensor (time 3:33)</a:t>
            </a:r>
            <a:endParaRPr lang="en-US" dirty="0"/>
          </a:p>
          <a:p>
            <a:pPr fontAlgn="base"/>
            <a:r>
              <a:rPr lang="en-US" dirty="0">
                <a:hlinkClick r:id="rId3"/>
              </a:rPr>
              <a:t>Crankshaft position sensor (time 0:42)</a:t>
            </a:r>
            <a:endParaRPr lang="en-US" dirty="0"/>
          </a:p>
          <a:p>
            <a:pPr fontAlgn="base"/>
            <a:r>
              <a:rPr lang="en-US" dirty="0">
                <a:hlinkClick r:id="rId4"/>
              </a:rPr>
              <a:t>Camshaft position sensor (time 0:42)</a:t>
            </a:r>
            <a:endParaRPr lang="en-US" dirty="0"/>
          </a:p>
          <a:p>
            <a:pPr fontAlgn="base"/>
            <a:r>
              <a:rPr lang="en-US" dirty="0">
                <a:hlinkClick r:id="rId5"/>
              </a:rPr>
              <a:t>Knock sensor (time 0:46)</a:t>
            </a:r>
            <a:endParaRPr lang="en-US" dirty="0"/>
          </a:p>
          <a:p>
            <a:pPr fontAlgn="base"/>
            <a:r>
              <a:rPr lang="en-US" dirty="0">
                <a:hlinkClick r:id="rId6"/>
              </a:rPr>
              <a:t>Cam and crank sensors and wiring diagrams (time 5:16)</a:t>
            </a:r>
            <a:endParaRPr lang="en-US" dirty="0"/>
          </a:p>
          <a:p>
            <a:pPr fontAlgn="base"/>
            <a:r>
              <a:rPr lang="en-US" dirty="0">
                <a:hlinkClick r:id="rId7"/>
              </a:rPr>
              <a:t>Knock sensor testing (time 16:09)</a:t>
            </a:r>
            <a:endParaRPr lang="en-US" dirty="0"/>
          </a:p>
          <a:p>
            <a:pPr fontAlgn="base"/>
            <a:r>
              <a:rPr lang="en-US" dirty="0">
                <a:hlinkClick r:id="rId8"/>
              </a:rPr>
              <a:t>NGC ignition codes (time 4:21)</a:t>
            </a:r>
            <a:endParaRPr lang="en-US" dirty="0"/>
          </a:p>
          <a:p>
            <a:pPr fontAlgn="base"/>
            <a:r>
              <a:rPr lang="en-US" dirty="0">
                <a:hlinkClick r:id="rId9"/>
              </a:rPr>
              <a:t>Crankshaft position sensor (time 3:55)</a:t>
            </a:r>
            <a:endParaRPr lang="en-US" dirty="0"/>
          </a:p>
          <a:p>
            <a:pPr fontAlgn="base"/>
            <a:r>
              <a:rPr lang="en-US" dirty="0">
                <a:hlinkClick r:id="rId10"/>
              </a:rPr>
              <a:t>Crankshaft position sensor (time 4:07)</a:t>
            </a:r>
            <a:endParaRPr lang="en-US" dirty="0"/>
          </a:p>
          <a:p>
            <a:pPr fontAlgn="base"/>
            <a:r>
              <a:rPr lang="en-US" dirty="0">
                <a:hlinkClick r:id="rId11"/>
              </a:rPr>
              <a:t>Crankshaft position sensor (time 3:32)</a:t>
            </a:r>
            <a:endParaRPr lang="en-US" dirty="0"/>
          </a:p>
        </p:txBody>
      </p:sp>
    </p:spTree>
    <p:extLst>
      <p:ext uri="{BB962C8B-B14F-4D97-AF65-F5344CB8AC3E}">
        <p14:creationId xmlns:p14="http://schemas.microsoft.com/office/powerpoint/2010/main" val="3406529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95400" y="1600200"/>
            <a:ext cx="6172200" cy="3394472"/>
          </a:xfrm>
        </p:spPr>
        <p:txBody>
          <a:bodyPr/>
          <a:lstStyle/>
          <a:p>
            <a:pPr fontAlgn="base"/>
            <a:r>
              <a:rPr lang="en-US" dirty="0">
                <a:hlinkClick r:id="rId2"/>
              </a:rPr>
              <a:t>Crankshaft sensor (time 9:57)</a:t>
            </a:r>
            <a:endParaRPr lang="en-US" dirty="0"/>
          </a:p>
          <a:p>
            <a:pPr fontAlgn="base"/>
            <a:r>
              <a:rPr lang="en-US" dirty="0">
                <a:hlinkClick r:id="rId3"/>
              </a:rPr>
              <a:t>IAC test with a scope (time 7:17)</a:t>
            </a:r>
            <a:endParaRPr lang="en-US" dirty="0"/>
          </a:p>
          <a:p>
            <a:pPr fontAlgn="base"/>
            <a:r>
              <a:rPr lang="en-US" dirty="0">
                <a:hlinkClick r:id="rId4"/>
              </a:rPr>
              <a:t>Crankshaft sensor (time 5:12)</a:t>
            </a:r>
            <a:endParaRPr lang="en-US" dirty="0"/>
          </a:p>
          <a:p>
            <a:pPr fontAlgn="base"/>
            <a:r>
              <a:rPr lang="en-US" dirty="0">
                <a:hlinkClick r:id="rId5"/>
              </a:rPr>
              <a:t>Scope testing a crankshaft sensor (time 6:47)</a:t>
            </a:r>
            <a:endParaRPr lang="en-US" dirty="0"/>
          </a:p>
          <a:p>
            <a:pPr fontAlgn="base"/>
            <a:r>
              <a:rPr lang="en-US" dirty="0">
                <a:hlinkClick r:id="rId6"/>
              </a:rPr>
              <a:t>Chrysler hall effect sensor testing part (time 14:55)</a:t>
            </a:r>
            <a:endParaRPr lang="en-US" dirty="0"/>
          </a:p>
          <a:p>
            <a:pPr fontAlgn="base"/>
            <a:r>
              <a:rPr lang="en-US" dirty="0">
                <a:hlinkClick r:id="rId7"/>
              </a:rPr>
              <a:t>Chrysler hall effect sensor testing part 2 (time 6:10)</a:t>
            </a:r>
            <a:endParaRPr lang="en-US" dirty="0"/>
          </a:p>
          <a:p>
            <a:pPr fontAlgn="base"/>
            <a:r>
              <a:rPr lang="en-US" dirty="0">
                <a:hlinkClick r:id="rId8"/>
              </a:rPr>
              <a:t>Testing crankshaft sensors (time 4:39)</a:t>
            </a:r>
            <a:endParaRPr lang="en-US" dirty="0"/>
          </a:p>
          <a:p>
            <a:pPr fontAlgn="base"/>
            <a:r>
              <a:rPr lang="en-US" dirty="0">
                <a:hlinkClick r:id="rId9"/>
              </a:rPr>
              <a:t>Testing crankshaft sensors (time 5:00)</a:t>
            </a:r>
            <a:endParaRPr lang="en-US" dirty="0"/>
          </a:p>
          <a:p>
            <a:pPr fontAlgn="base"/>
            <a:r>
              <a:rPr lang="en-US" dirty="0">
                <a:hlinkClick r:id="rId10"/>
              </a:rPr>
              <a:t>Distributor cap and rotor (time 2:57)</a:t>
            </a:r>
            <a:endParaRPr lang="en-US" dirty="0"/>
          </a:p>
          <a:p>
            <a:pPr fontAlgn="base"/>
            <a:r>
              <a:rPr lang="en-US" dirty="0">
                <a:hlinkClick r:id="rId11"/>
              </a:rPr>
              <a:t>Spark plugs (time 3:25)</a:t>
            </a:r>
            <a:endParaRPr lang="en-US" dirty="0"/>
          </a:p>
        </p:txBody>
      </p:sp>
    </p:spTree>
    <p:extLst>
      <p:ext uri="{BB962C8B-B14F-4D97-AF65-F5344CB8AC3E}">
        <p14:creationId xmlns:p14="http://schemas.microsoft.com/office/powerpoint/2010/main" val="264800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33707"/>
            <a:ext cx="8200841" cy="1846659"/>
          </a:xfrm>
        </p:spPr>
        <p:txBody>
          <a:bodyPr wrap="square">
            <a:spAutoFit/>
          </a:bodyPr>
          <a:lstStyle/>
          <a:p>
            <a:r>
              <a:rPr lang="en-IN" altLang="en-US" sz="2000" dirty="0">
                <a:ea typeface="ヒラギノ角ゴ Pro W3" charset="-128"/>
              </a:rPr>
              <a:t>Figure 14.6 A magnetic sensor uses a permanent magnet surrounded by a coil of wire. The notches of the crankshaft (or camshaft) create a variable magnetic field strength around the coil. When a metallic section is close to the sensor, the magnetic field is stronger because metal is a better conductor of magnetic lines of force than air</a:t>
            </a:r>
            <a:endParaRPr lang="en-US" sz="2000" dirty="0"/>
          </a:p>
        </p:txBody>
      </p:sp>
      <p:pic>
        <p:nvPicPr>
          <p:cNvPr id="6146" name="Picture 2" descr="Stage 1 – A tooth approaches the sensor – this creates a maximum positive swing&#10;Stage 2 – A tooth is aligned with the sensor – this brings the voltage in the coil back to 0.&#10;Stage 2 – A tooth moves away from the sensor – This creates a maximum negative swing of voltage.&#10;The whole cycle creates a complete sine wave in the voltage graph.&#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4949" y="2270605"/>
            <a:ext cx="3161979" cy="404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036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pPr algn="ctr"/>
            <a:r>
              <a:rPr lang="en-US" dirty="0"/>
              <a:t>Video Links </a:t>
            </a:r>
            <a:br>
              <a:rPr lang="en-US" dirty="0"/>
            </a:b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295400" y="1600200"/>
            <a:ext cx="6172200" cy="3394472"/>
          </a:xfrm>
        </p:spPr>
        <p:txBody>
          <a:bodyPr/>
          <a:lstStyle/>
          <a:p>
            <a:pPr fontAlgn="base"/>
            <a:r>
              <a:rPr lang="en-US" dirty="0">
                <a:hlinkClick r:id="rId2"/>
              </a:rPr>
              <a:t>Ignition coil (time 3:40)</a:t>
            </a:r>
            <a:endParaRPr lang="en-US" dirty="0"/>
          </a:p>
          <a:p>
            <a:pPr fontAlgn="base"/>
            <a:r>
              <a:rPr lang="en-US" dirty="0">
                <a:hlinkClick r:id="rId3"/>
              </a:rPr>
              <a:t>Spark plugs (time 6:56)</a:t>
            </a:r>
            <a:endParaRPr lang="en-US" dirty="0"/>
          </a:p>
          <a:p>
            <a:pPr fontAlgn="base"/>
            <a:r>
              <a:rPr lang="en-US" dirty="0">
                <a:hlinkClick r:id="rId4"/>
              </a:rPr>
              <a:t>Spark plugs and oxygen sensors (time 8:30)</a:t>
            </a:r>
            <a:endParaRPr lang="en-US" dirty="0"/>
          </a:p>
          <a:p>
            <a:pPr fontAlgn="base"/>
            <a:r>
              <a:rPr lang="en-US" dirty="0">
                <a:hlinkClick r:id="rId5"/>
              </a:rPr>
              <a:t>Ignition coil (time 0:53)</a:t>
            </a:r>
            <a:endParaRPr lang="en-US" dirty="0"/>
          </a:p>
          <a:p>
            <a:pPr fontAlgn="base"/>
            <a:r>
              <a:rPr lang="en-US" dirty="0">
                <a:hlinkClick r:id="rId6"/>
              </a:rPr>
              <a:t>How Ignition System Works (time 4:06)</a:t>
            </a:r>
            <a:endParaRPr lang="en-US" dirty="0"/>
          </a:p>
        </p:txBody>
      </p:sp>
    </p:spTree>
    <p:extLst>
      <p:ext uri="{BB962C8B-B14F-4D97-AF65-F5344CB8AC3E}">
        <p14:creationId xmlns:p14="http://schemas.microsoft.com/office/powerpoint/2010/main" val="24631766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5829" y="2121131"/>
            <a:ext cx="8132342" cy="2615738"/>
          </a:xfrm>
          <a:prstGeom prst="rect">
            <a:avLst/>
          </a:prstGeom>
        </p:spPr>
      </p:pic>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5825"/>
            <a:ext cx="8200841" cy="2215991"/>
          </a:xfrm>
        </p:spPr>
        <p:txBody>
          <a:bodyPr wrap="square">
            <a:spAutoFit/>
          </a:bodyPr>
          <a:lstStyle/>
          <a:p>
            <a:r>
              <a:rPr lang="en-IN" altLang="en-US" dirty="0">
                <a:ea typeface="ヒラギノ角ゴ Pro W3" charset="-128"/>
              </a:rPr>
              <a:t>Figure 14.7 A Hall-effect sensor produces an on-off voltage signal whether it is used with a blade or a notched wheel</a:t>
            </a:r>
            <a:endParaRPr lang="en-US" dirty="0"/>
          </a:p>
        </p:txBody>
      </p:sp>
      <p:pic>
        <p:nvPicPr>
          <p:cNvPr id="7170" name="Picture 2" descr="The Sensor has 3 pins:&#10;• First is connected to power of +5 V&#10;• Second is signal out. It is also connected to power pin with a 1000 Ohm resister.&#10;Third pin is grou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3537" y="2443309"/>
            <a:ext cx="7815459" cy="3871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28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sz="2000" dirty="0"/>
              <a:t>Animation: Hall-effect Sensor</a:t>
            </a:r>
            <a:br>
              <a:rPr lang="en-US" sz="760" dirty="0"/>
            </a:br>
            <a:r>
              <a:rPr lang="en-US" sz="1200" dirty="0">
                <a:solidFill>
                  <a:prstClr val="white"/>
                </a:solidFill>
              </a:rPr>
              <a:t>(</a:t>
            </a:r>
            <a:r>
              <a:rPr lang="en-US" sz="1200" dirty="0"/>
              <a:t>(Animation will automatically start in a few seconds)</a:t>
            </a:r>
            <a:r>
              <a:rPr lang="en-US" sz="1200" dirty="0">
                <a:solidFill>
                  <a:prstClr val="white"/>
                </a:solidFill>
              </a:rPr>
              <a:t>he </a:t>
            </a:r>
            <a:r>
              <a:rPr lang="en-US" sz="760" dirty="0">
                <a:solidFill>
                  <a:prstClr val="white"/>
                </a:solidFill>
              </a:rPr>
              <a:t>animation will automatically start in a few seconds)</a:t>
            </a:r>
            <a:endParaRPr lang="en-US" sz="760" dirty="0"/>
          </a:p>
        </p:txBody>
      </p:sp>
      <p:pic>
        <p:nvPicPr>
          <p:cNvPr id="6" name="Hall-effect_Sensor-Chapter_70-A8">
            <a:hlinkClick r:id="" action="ppaction://media"/>
            <a:extLst>
              <a:ext uri="{FF2B5EF4-FFF2-40B4-BE49-F238E27FC236}">
                <a16:creationId xmlns:a16="http://schemas.microsoft.com/office/drawing/2014/main" id="{6916308E-43A2-4A97-81B0-BBF8655584E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23833</TotalTime>
  <Words>2404</Words>
  <Application>Microsoft Office PowerPoint</Application>
  <PresentationFormat>On-screen Show (4:3)</PresentationFormat>
  <Paragraphs>180</Paragraphs>
  <Slides>71</Slides>
  <Notes>61</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Arial(Body)</vt:lpstr>
      <vt:lpstr>Noto Sans Symbols</vt:lpstr>
      <vt:lpstr>Times New Roman</vt:lpstr>
      <vt:lpstr>Verdana</vt:lpstr>
      <vt:lpstr>Wingdings</vt:lpstr>
      <vt:lpstr>508 Lecture</vt:lpstr>
      <vt:lpstr>Advanced Engine Performance Diagnosis</vt:lpstr>
      <vt:lpstr>Figure 14.1 Some ignition coils are electrically connected, called married (top figure), whereas others use separate primary and secondary windings, called divorced (lower figure). The polarity (positive or negative) of a coil is determined by the direction in which the coil is wound</vt:lpstr>
      <vt:lpstr>Figure 14.2 The steel lamination used in an E coil helps increase the magnetic field strength, which helps the coil produce higher energy output for a more complete combustion in the cylinders</vt:lpstr>
      <vt:lpstr>Figure 14.3 The primary windings are inside the secondary windings on this General Motors coil</vt:lpstr>
      <vt:lpstr>Figure 14.4 The primary ignition system is used to trigger and therefore create the secondary (high-voltage) spark from the ignition coil</vt:lpstr>
      <vt:lpstr>Figure 14.5 A typical magnetic crankshaft position sensor</vt:lpstr>
      <vt:lpstr>Figure 14.6 A magnetic sensor uses a permanent magnet surrounded by a coil of wire. The notches of the crankshaft (or camshaft) create a variable magnetic field strength around the coil. When a metallic section is close to the sensor, the magnetic field is stronger because metal is a better conductor of magnetic lines of force than air</vt:lpstr>
      <vt:lpstr>Figure 14.7 A Hall-effect sensor produces an on-off voltage signal whether it is used with a blade or a notched wheel</vt:lpstr>
      <vt:lpstr>Animation: Hall-effect Sensor ((Animation will automatically start in a few seconds)he animation will automatically start in a few seconds)</vt:lpstr>
      <vt:lpstr>Figure 14.8 Some Hall-effect sensors look like magnetic sensors. This Hall-effect camshaft reference sensor and crankshaft position sensor have an electronic circuit built in that creates a 0 to 5 volt signal as shown at the bottom. These Hall-effect sensors have three wires: a power supply from the computer (controller), a signal    (0 to 5 volts), and a signal ground</vt:lpstr>
      <vt:lpstr>Figure 14.9 The firing order is cast or stamped on the intake manifold on most engines that have a distributor ignition</vt:lpstr>
      <vt:lpstr>Figure 14.10 A waste-spark system fires one cylinder while its piston is on the compression stroke and into paired or companion cylinders while it is on the exhaust stroke. In a typical engine, it requires only about 2 to 3 kV to fire the cylinder on the exhaust stroke. The remaining coil energy is available to fire the spark plug under compression (typically about 8 to 12 kV)</vt:lpstr>
      <vt:lpstr>Animation: Waste Spark Ignition System ((Animation will automatically start in a few seconds)he animation will automatically start in a few seconds)</vt:lpstr>
      <vt:lpstr>Animation: Waste Spark Ignition System ((Animation will automatically start in a few seconds)he animation will automatically start in a few seconds)</vt:lpstr>
      <vt:lpstr>Figure 14.11 Typical wiring diagram of a V-6 waste-spark ignition system. The P C M  uses input data from all of the engine sensors and determines the optimum ignition timing, then triggers the primary ignition circuit to fire the spark plug or sends the trigger signal to the I C M , if equipped</vt:lpstr>
      <vt:lpstr>Figure 14.12 The slight (5 microseconds) difference in the firing of the companion cylinders is enough time to allow the P  C  M   to determine which cylinder is firing on the compression stroke</vt:lpstr>
      <vt:lpstr>Figure 14.13 A typical coil-on-plug ignition system showing the triggering and the switching being performed by the pcm from input from the crankshaft position sensor</vt:lpstr>
      <vt:lpstr>Animation: Coil-On-Plug Ignition System ((Animation will automatically start in a few seconds)he animation will automatically start in a few seconds)</vt:lpstr>
      <vt:lpstr>Figure 14.14 An overhead camshaft engine equipped with variable valve timing on both the intake and exhaust camshafts and coil-on-plug ignition</vt:lpstr>
      <vt:lpstr>Figure 14.15 A Chrysler Hemi V-8 that has two spark plugs per cylinder. The coil on top of one spark fires that plug plus, through a spark plug wire, fires a plug in the companion cylinder</vt:lpstr>
      <vt:lpstr>Figure 14.16 A D C voltage is applied across the spark plug gap after the plug fires and the circuit can determine if the correct air–fuel ratio was present in the cylinder and if knock occurred. The applied voltage for ion-sensing does not jump the spark plug gap, but determines the conductivity of the ionized gases left over from the combustion process</vt:lpstr>
      <vt:lpstr>Figure 14.17 A typical knock sensor on the side of the block. Some are located in the “V” of a V-type engine and are not noticeable until the intake manifold has been removed</vt:lpstr>
      <vt:lpstr>Figure 14.18 A typical waveform from a knock sensor during a spark knock event. This signal is sent to the computer which in turn retards the ignition timing. This timing retard is accomplished by an output command from the computer to either a spark advance control unit or directly to the ignition module</vt:lpstr>
      <vt:lpstr>Figure 14.19 A spark tester looks like a regular spark plug with an alligator clip attached to the shell. This tester has a specified gap that requires at least 25,000 volts (25 kV) to fire</vt:lpstr>
      <vt:lpstr>Figure 14.20 A close-up showing the recessed center electrode on a spark tester. It is recessed 3/8 inch into the shell and the spark must then jump another 3/8 inch to the shell for a total gap of 3/4 inch</vt:lpstr>
      <vt:lpstr>Figure 14.21 (a) Set the digital meter to read Ohms and measure between the two the primary terminal of the coil. Most coils are less than one Ohm. (b) To measure the secondary winding. Connect one meter lead to one of the primary terminals and the other to the secondary terminal</vt:lpstr>
      <vt:lpstr>Figure 14.22 A waveform showing the primary current flow through the primary windings of an ignition coil</vt:lpstr>
      <vt:lpstr>Figure 14.23 Schematic of a typical waste-spark ignition system showing the location for the power feed and grounds</vt:lpstr>
      <vt:lpstr>Figure 14.24 An example of a good coil current flow waveform pattern. Note the regular shape of the rise time and slope. Duration of the waveform may change as the module adjusts the dwell. The dwell is usually increased as the engine speed is increased</vt:lpstr>
      <vt:lpstr>Figure 14.25 (a) A waveform pattern showing an open in the coil primary</vt:lpstr>
      <vt:lpstr>Figure 14.25 (b) A shorted coil pattern waveform</vt:lpstr>
      <vt:lpstr>Figure 14.26 Measuring the resistance of an magnetic crankshaft position (C K P) sensor using an ohmmeter</vt:lpstr>
      <vt:lpstr>Figure 14.27 A Hall Effect sensor produces an square waveform whereas a magnetic sensor produces an analog waveform when viewed on scope</vt:lpstr>
      <vt:lpstr>Figure 14.28 A track inside an ignition coil is not a short, but a low resistance path or hole that has been burned through from the secondary wiring to the steel core</vt:lpstr>
      <vt:lpstr>Figure 14.29 Corroded terminals on a waste spark coil can cause misfire diagnostic trouble codes to be set</vt:lpstr>
      <vt:lpstr>Figure 14.30 This spark plug boot on an overhead camshaft engine has been arcing to the valve cover causing a misfire to occur</vt:lpstr>
      <vt:lpstr>Figure 14.31 Measuring the resistance of a spark plug wire with a multimeter set to the ohms position. The reading of 16.03 kΩ (16,030 ohms) is okay because the wire is about 2 ft long. Maximum allowable resistance for a spark plug wire this long would be 20 kΩ (20,000 ohms)</vt:lpstr>
      <vt:lpstr>Animation: Test Spark Plug Wire ((Animation will automatically start in a few seconds)he animation will automatically start in a few seconds)</vt:lpstr>
      <vt:lpstr>Figure 14.32 This spark plug wire boot pliers is a handy addition to any tool box</vt:lpstr>
      <vt:lpstr>Figure 14.33 Always take the time to install spark plug wires back into the original holding brackets (wiring combs)</vt:lpstr>
      <vt:lpstr>Figure 14.34 Parts of a spark plug</vt:lpstr>
      <vt:lpstr>Figure 14.35 The heat range of a spark plug is determined by distance the heat flows from the tip to the cylinder head</vt:lpstr>
      <vt:lpstr>Figure 14.36 When removing spark plugs, it is wise to arrange them so that they can be compared and any problem can be identified with a particular cylinder</vt:lpstr>
      <vt:lpstr>Figure 14.37 A spark plug thread chaser is a low-cost tool that hopefully will not be used often, but is necessary to use to clean the threads before new spark plugs are installed</vt:lpstr>
      <vt:lpstr>Figure 14.38 A normally worn spark plug that uses a tapered platinum-tipped center electrode</vt:lpstr>
      <vt:lpstr>Figure 14.39 A spark plug from an engine that had a blown head gasket. The white deposits could be from the additives in the coolant</vt:lpstr>
      <vt:lpstr>Figure 14.40 A worn spark plug showing fuel and/or oil deposits</vt:lpstr>
      <vt:lpstr>Figure 14.41 A platinum tipped spark plug that is fuel soaked indicating a fault with the fuel system or the ignition system causing the spark plug to not fire</vt:lpstr>
      <vt:lpstr>Figure 14.42 Ignition timing marks are found on the harmonic balancers on engines equipped with distributors that can be adjusted for timing</vt:lpstr>
      <vt:lpstr>Figure 14.43 The initial (base) timing is where the spark plug fires at idle speed. The P C M then advances the timing based primarily on engine speed</vt:lpstr>
      <vt:lpstr>Figure 14.44 Typical engine analyzer hookup that includes a scope display. (1) Coil wire on top of the distributor cap if integral type of coil; (2) number 1 spark plug connection; (3) negative side of the ignition coil; (4) ground (negative) connection of the battery</vt:lpstr>
      <vt:lpstr>Figure 14.45 Clip-on adapters are used with an ignition system that uses an integral ignition coil</vt:lpstr>
      <vt:lpstr>Figure 14.46 Typical secondary ignition oscilloscope pattern</vt:lpstr>
      <vt:lpstr>Figure 14.47 A single cylinder is shown at the top and a 4-cylinder engine at the bottom</vt:lpstr>
      <vt:lpstr>Figure 14.48 Drawing shows what is occurring electrically at each part of the scope pattern</vt:lpstr>
      <vt:lpstr>Figure 14.49 Typical secondary ignition pattern. Note the lack of firing lines on the superimposed pattern</vt:lpstr>
      <vt:lpstr>Figure 14.50 Raster is the best scope position to view the spark lines of all the cylinders to check for differences. Most scopes display cylinder 1 at the bottom. The other cylinders are positioned by firing order above cylinder 1</vt:lpstr>
      <vt:lpstr>Figure 14.51 Display is the only position to view the firing lines of all cylinders. Cylinder 1 is displayed on the left (except for its firing line, which is shown on the right). The cylinders are displayed from left to right by firing order</vt:lpstr>
      <vt:lpstr>Figure 14.52 A downward-sloping spark line usually indicates high secondary ignition system resistance or an excessively rich air–fuel mixture</vt:lpstr>
      <vt:lpstr>Figure 14.53 An upward-sloping spark line usually indicates a mechanical engine problem or a lean air–fuel mixture</vt:lpstr>
      <vt:lpstr>Figure 14.54 The relationship between the height of the firing line and length of the spark line can be illustrated using a rope. Because energy cannot be destroyed, the stored energy in an ignition coil must dissipate totally, regardless of engine operating conditions</vt:lpstr>
      <vt:lpstr>Figure 14.55 A dual trace scope pattern showing both the power and the waste spark from the same coil (cylinders 1 and 6). Note that the firing line is higher on the cylinder that is under compression (power); otherwise, both patterns are almost identical</vt:lpstr>
      <vt:lpstr>Figure 14.56 A secondary waveform of a Ford 4.6 liter V-8, showing three sparks occurring at idle speed</vt:lpstr>
      <vt:lpstr>Figure 14.57 An inductive paddle being used on engine equipped with a coil-on-plug ignition to get a scope pattern on the laptop computer using a Pico scope</vt:lpstr>
      <vt:lpstr>Figure 14.58 The inductive paddle used with a Pico scope created the pattern showing normal ignition and engine operation</vt:lpstr>
      <vt:lpstr>Video Links  (Internet Access Required)</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Engine Performance Diagnosis, Seventh Edition</dc:title>
  <dc:subject>Automotive - Core</dc:subject>
  <dc:creator>James D. Halderman / Curt Ward</dc:creator>
  <cp:keywords>Automotive </cp:keywords>
  <cp:lastModifiedBy>Glen Plants</cp:lastModifiedBy>
  <cp:revision>4605</cp:revision>
  <dcterms:created xsi:type="dcterms:W3CDTF">2014-07-14T20:04:21Z</dcterms:created>
  <dcterms:modified xsi:type="dcterms:W3CDTF">2020-07-29T11:56:45Z</dcterms:modified>
</cp:coreProperties>
</file>