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1102" r:id="rId2"/>
    <p:sldId id="1078" r:id="rId3"/>
    <p:sldId id="1106" r:id="rId4"/>
    <p:sldId id="1080" r:id="rId5"/>
    <p:sldId id="1081" r:id="rId6"/>
    <p:sldId id="1082" r:id="rId7"/>
    <p:sldId id="1083" r:id="rId8"/>
    <p:sldId id="1084" r:id="rId9"/>
    <p:sldId id="1085" r:id="rId10"/>
    <p:sldId id="1086" r:id="rId11"/>
    <p:sldId id="1087" r:id="rId12"/>
    <p:sldId id="1088" r:id="rId13"/>
    <p:sldId id="1089" r:id="rId14"/>
    <p:sldId id="1090" r:id="rId15"/>
    <p:sldId id="1091" r:id="rId16"/>
    <p:sldId id="1092" r:id="rId17"/>
    <p:sldId id="1093" r:id="rId18"/>
    <p:sldId id="1105" r:id="rId19"/>
    <p:sldId id="1094" r:id="rId20"/>
    <p:sldId id="1095" r:id="rId21"/>
    <p:sldId id="1096" r:id="rId22"/>
    <p:sldId id="1104" r:id="rId23"/>
    <p:sldId id="1097" r:id="rId24"/>
    <p:sldId id="1098" r:id="rId25"/>
    <p:sldId id="393" r:id="rId26"/>
    <p:sldId id="1099" r:id="rId27"/>
    <p:sldId id="1100" r:id="rId28"/>
    <p:sldId id="1101" r:id="rId29"/>
    <p:sldId id="1103" r:id="rId30"/>
    <p:sldId id="10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0" autoAdjust="0"/>
    <p:restoredTop sz="91648" autoAdjust="0"/>
  </p:normalViewPr>
  <p:slideViewPr>
    <p:cSldViewPr>
      <p:cViewPr varScale="1">
        <p:scale>
          <a:sx n="114" d="100"/>
          <a:sy n="114" d="100"/>
        </p:scale>
        <p:origin x="1476" y="114"/>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7777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7/28/2020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6" r:id="rId14"/>
    <p:sldLayoutId id="2147483667"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AXqupQqRv5s" TargetMode="External"/><Relationship Id="rId3" Type="http://schemas.openxmlformats.org/officeDocument/2006/relationships/hyperlink" Target="https://www.youtube.com/watch?v=5DdCNzge_s0" TargetMode="External"/><Relationship Id="rId7" Type="http://schemas.openxmlformats.org/officeDocument/2006/relationships/hyperlink" Target="https://www.youtube.com/watch?v=3DCh1V2BCWI" TargetMode="External"/><Relationship Id="rId2" Type="http://schemas.openxmlformats.org/officeDocument/2006/relationships/hyperlink" Target="https://www.youtube.com/watch?v=fYjuP8FBUu8" TargetMode="External"/><Relationship Id="rId1" Type="http://schemas.openxmlformats.org/officeDocument/2006/relationships/slideLayout" Target="../slideLayouts/slideLayout4.xml"/><Relationship Id="rId6" Type="http://schemas.openxmlformats.org/officeDocument/2006/relationships/hyperlink" Target="https://www.youtube.com/watch?v=o5hpi7dzccI" TargetMode="External"/><Relationship Id="rId5" Type="http://schemas.openxmlformats.org/officeDocument/2006/relationships/hyperlink" Target="https://www.youtube.com/watch?v=_B0LjwQbUbg" TargetMode="External"/><Relationship Id="rId10" Type="http://schemas.openxmlformats.org/officeDocument/2006/relationships/hyperlink" Target="https://www.youtube.com/watch?v=ZpvgTlNp6Ik" TargetMode="External"/><Relationship Id="rId4" Type="http://schemas.openxmlformats.org/officeDocument/2006/relationships/hyperlink" Target="https://www.youtube.com/watch?v=ZuumBVz6WOM" TargetMode="External"/><Relationship Id="rId9" Type="http://schemas.openxmlformats.org/officeDocument/2006/relationships/hyperlink" Target="https://www.youtube.com/watch?v=vCb7KlyHIiA"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13</a:t>
            </a:r>
          </a:p>
        </p:txBody>
      </p:sp>
      <p:sp>
        <p:nvSpPr>
          <p:cNvPr id="4" name="Text Placeholder 3"/>
          <p:cNvSpPr>
            <a:spLocks noGrp="1"/>
          </p:cNvSpPr>
          <p:nvPr>
            <p:ph type="body" sz="quarter" idx="14"/>
          </p:nvPr>
        </p:nvSpPr>
        <p:spPr>
          <a:xfrm>
            <a:off x="4569208" y="3428019"/>
            <a:ext cx="3507992" cy="615553"/>
          </a:xfrm>
        </p:spPr>
        <p:txBody>
          <a:bodyPr vert="horz" wrap="square" lIns="0" tIns="0" rIns="0" bIns="0" rtlCol="0" anchor="b">
            <a:spAutoFit/>
          </a:bodyPr>
          <a:lstStyle/>
          <a:p>
            <a:r>
              <a:rPr lang="en-IN" sz="2000" dirty="0"/>
              <a:t>Starting and Charging System Diagnosis</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170132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3849"/>
            <a:ext cx="8230646" cy="2954655"/>
          </a:xfrm>
        </p:spPr>
        <p:txBody>
          <a:bodyPr wrap="square">
            <a:spAutoFit/>
          </a:bodyPr>
          <a:lstStyle/>
          <a:p>
            <a:r>
              <a:rPr lang="en-US" sz="2400" dirty="0"/>
              <a:t>Figure 13.8 To prevent the engine from cranking, an electrical switch is usually installed to open the circuit between the ignition switch and the starter solenoid. The control circuit includes the small wiring and components needed to control the solenoid. The starter solenoid controls the electrical current flow through the large battery cables of the power circuit which operates the starter motor</a:t>
            </a:r>
          </a:p>
        </p:txBody>
      </p:sp>
      <p:pic>
        <p:nvPicPr>
          <p:cNvPr id="10242" name="Picture 2" descr="A clutch switch in the case of manual transmission or a transmission neutral safety switch in the case of automatic transmission is installed between the ignition switch and the starter solenoid.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797" y="3331723"/>
            <a:ext cx="3618406" cy="297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3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92408"/>
            <a:ext cx="8230646" cy="1969770"/>
          </a:xfrm>
        </p:spPr>
        <p:txBody>
          <a:bodyPr wrap="square">
            <a:spAutoFit/>
          </a:bodyPr>
          <a:lstStyle/>
          <a:p>
            <a:r>
              <a:rPr lang="en-US" sz="3200" dirty="0"/>
              <a:t>Figure 13.9 Instead of using an ignition key to start the engine, some vehicles are using a start button which is also used to stop the engine, as shown on this Jaguar</a:t>
            </a:r>
          </a:p>
        </p:txBody>
      </p:sp>
      <p:pic>
        <p:nvPicPr>
          <p:cNvPr id="11266" name="Picture 2" descr="A photo shows an engine start-stop butto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2060" y="2233439"/>
            <a:ext cx="5419880" cy="408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9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6687"/>
            <a:ext cx="8230646" cy="2215991"/>
          </a:xfrm>
        </p:spPr>
        <p:txBody>
          <a:bodyPr wrap="square">
            <a:spAutoFit/>
          </a:bodyPr>
          <a:lstStyle/>
          <a:p>
            <a:r>
              <a:rPr lang="en-US" dirty="0"/>
              <a:t>Figure 13.10 A cutaway of a typical starter motor showing the commutator, brushes, and brush spring</a:t>
            </a:r>
          </a:p>
        </p:txBody>
      </p:sp>
      <p:pic>
        <p:nvPicPr>
          <p:cNvPr id="12290" name="Picture 2" descr="The starter motor comprises of the following parts:&#10;• Solenoid plunger return spring&#10;• Solenoid windings&#10;• Solenoid&#10;• Contact point&#10;• Terminal&#10;• Moving contact point&#10;• Starter end frame&#10;• Brush spring&#10;• Commutator&#10;• Brush&#10;• Starter housing&#10;• Pole piece&#10;• Armature&#10;• Field windings&#10;• Guide ring&#10;• Stop&#10;• Overrunning clutch&#10;• Armature shaft&#10;• Pinion gear&#10;• Driver&#10;• Brake disc&#10;• Meshing spring&#10;• Shift lever&#10;• Solenoid plunge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4847" y="2497877"/>
            <a:ext cx="5494307" cy="381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13.11 A Buick Auto Stop system lets the driver know when the engine is stopped</a:t>
            </a:r>
          </a:p>
        </p:txBody>
      </p:sp>
      <p:pic>
        <p:nvPicPr>
          <p:cNvPr id="13314" name="Picture 2" descr="A photo shows the dashboard of a Buick with auto stop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6837" y="1934964"/>
            <a:ext cx="3788089" cy="438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9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13.12 The stop-start system on this Ford F-150 pickup truck can be turned off using a switch on the dash</a:t>
            </a:r>
          </a:p>
        </p:txBody>
      </p:sp>
      <p:pic>
        <p:nvPicPr>
          <p:cNvPr id="14338" name="Picture 2" descr="A photo shows a switch with “off” for stop-start system illuminated on the dash of a Ford F-150 pickup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388" y="1991278"/>
            <a:ext cx="7079023" cy="432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97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13.13 Voltmeter hookups for voltage drop testing of a solenoid-type cranking circuit</a:t>
            </a:r>
          </a:p>
        </p:txBody>
      </p:sp>
      <p:pic>
        <p:nvPicPr>
          <p:cNvPr id="15362" name="Picture 2" descr="Voltmeter hookups for voltage drop testing of a solenoid-type cranking circu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7666" y="1948459"/>
            <a:ext cx="5828669" cy="43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9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13.14 Voltmeter hookups for voltage drop testing of a Ford cranking circuit</a:t>
            </a:r>
          </a:p>
        </p:txBody>
      </p:sp>
      <p:pic>
        <p:nvPicPr>
          <p:cNvPr id="16386" name="Picture 2" descr="The multimeter is connected as follows&#10;Black lead to the S terminal of solenoid and red lead to the positive terminal of the battery&#10;Black lead to the negative terminal of the battery and red lead to the ground&#10;Black lead to the S terminal of solenoid and red lead to the R terminal of solenoid&#10;Black lead to the starter motor terminal and red lead to the R terminal of solenoid&#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3627" y="1878185"/>
            <a:ext cx="4057697" cy="443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6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1343"/>
            <a:ext cx="8230646" cy="3016210"/>
          </a:xfrm>
        </p:spPr>
        <p:txBody>
          <a:bodyPr wrap="square">
            <a:spAutoFit/>
          </a:bodyPr>
          <a:lstStyle/>
          <a:p>
            <a:r>
              <a:rPr lang="en-US" sz="2800" dirty="0"/>
              <a:t>Figure 13.15 To test the voltage drop of the battery cable connection, place one voltmeter lead on the battery terminal and the other voltmeter lead on the cable end and crank the engine. The voltmeter will read the difference in voltage between the two leads, which should not exceed 0.20 volt (200 mV )</a:t>
            </a:r>
          </a:p>
        </p:txBody>
      </p:sp>
      <p:pic>
        <p:nvPicPr>
          <p:cNvPr id="17410" name="Picture 2" descr="To test the voltage drop of the battery cable connection, place one voltmeter lead on the battery terminal and the other voltmeter lead on the cable end and crank the engine. The voltmeter will read the difference in voltage between the two leads, which should not exceed 0.20 volt (200 m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4805" y="3331798"/>
            <a:ext cx="3968041" cy="298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9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Measure Battery Voltage Drop</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measure_battery_voltage_drop_ch53">
            <a:hlinkClick r:id="" action="ppaction://media"/>
            <a:extLst>
              <a:ext uri="{FF2B5EF4-FFF2-40B4-BE49-F238E27FC236}">
                <a16:creationId xmlns:a16="http://schemas.microsoft.com/office/drawing/2014/main" id="{2EBADCD0-DE4E-4A13-A424-580C76ABD6F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6096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6687"/>
            <a:ext cx="8230646" cy="2215991"/>
          </a:xfrm>
        </p:spPr>
        <p:txBody>
          <a:bodyPr wrap="square">
            <a:spAutoFit/>
          </a:bodyPr>
          <a:lstStyle/>
          <a:p>
            <a:r>
              <a:rPr lang="en-US" dirty="0"/>
              <a:t>Figure 13.16 The end frame toward the drive belt is called the drive-end housing and the rear section is called the slipring-end housing</a:t>
            </a:r>
          </a:p>
        </p:txBody>
      </p:sp>
      <p:pic>
        <p:nvPicPr>
          <p:cNvPr id="18434" name="Picture 2" descr="A figure shows an alternator with a drive-end housing on the front and a slip ring end housing on the back. A stator is placed in between the drive end housing and slip ring end hous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3062" y="2464689"/>
            <a:ext cx="3820031" cy="383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6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36341"/>
            <a:ext cx="8230646" cy="2154436"/>
          </a:xfrm>
        </p:spPr>
        <p:txBody>
          <a:bodyPr wrap="square">
            <a:spAutoFit/>
          </a:bodyPr>
          <a:lstStyle/>
          <a:p>
            <a:r>
              <a:rPr lang="en-US" sz="2800" dirty="0"/>
              <a:t>Figure 13.1 This battery has a cranking amperes (</a:t>
            </a:r>
            <a:r>
              <a:rPr lang="en-US" sz="2800" spc="-300" dirty="0"/>
              <a:t>C A </a:t>
            </a:r>
            <a:r>
              <a:rPr lang="en-US" sz="2800" dirty="0"/>
              <a:t>) rating of 1,000. This means that this battery is capable of cranking an engine for 30 seconds at a temperature of 32°F (0°C) at a minimum of 1.2 volts per cell (7.2 volts for a 12-volt battery)</a:t>
            </a:r>
          </a:p>
        </p:txBody>
      </p:sp>
      <p:pic>
        <p:nvPicPr>
          <p:cNvPr id="3074" name="Picture 2" descr="A photo shows an EXIDE battery with a cranking amperes (C A) rating of 1000 labeled on 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0103" y="2481545"/>
            <a:ext cx="5545382" cy="383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5867"/>
            <a:ext cx="8230646" cy="2154436"/>
          </a:xfrm>
        </p:spPr>
        <p:txBody>
          <a:bodyPr wrap="square">
            <a:spAutoFit/>
          </a:bodyPr>
          <a:lstStyle/>
          <a:p>
            <a:r>
              <a:rPr lang="en-US" sz="2800" dirty="0"/>
              <a:t>Figure 13.17 The digital multimeter should be set to read </a:t>
            </a:r>
            <a:r>
              <a:rPr lang="en-US" sz="2800" spc="-300" dirty="0"/>
              <a:t>D C</a:t>
            </a:r>
            <a:r>
              <a:rPr lang="en-US" sz="2800" dirty="0"/>
              <a:t> volts, with the red lead connected to the positive (+) battery terminal and the black meter lead connected to the negative (−) battery terminal</a:t>
            </a:r>
          </a:p>
        </p:txBody>
      </p:sp>
      <p:pic>
        <p:nvPicPr>
          <p:cNvPr id="19458" name="Picture 2" descr="A photo shows a digital multi-meter with its display reading 14.45 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8788" y="2485730"/>
            <a:ext cx="5086424" cy="383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0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91227"/>
            <a:ext cx="8230646" cy="2585323"/>
          </a:xfrm>
        </p:spPr>
        <p:txBody>
          <a:bodyPr wrap="square">
            <a:spAutoFit/>
          </a:bodyPr>
          <a:lstStyle/>
          <a:p>
            <a:r>
              <a:rPr lang="en-US" sz="2400" dirty="0"/>
              <a:t>Figure 13.18 Testing </a:t>
            </a:r>
            <a:r>
              <a:rPr lang="en-US" sz="2400" spc="-200" dirty="0"/>
              <a:t>A C</a:t>
            </a:r>
            <a:r>
              <a:rPr lang="en-US" sz="2400" dirty="0"/>
              <a:t> ripple at the output terminal of the alternator is more accurate than testing at the battery due to the resistance of the wiring between the alternator and the battery. The reading shown on the meter, set to </a:t>
            </a:r>
            <a:r>
              <a:rPr lang="en-US" sz="2400" spc="-200" dirty="0"/>
              <a:t>A C</a:t>
            </a:r>
            <a:r>
              <a:rPr lang="en-US" sz="2400" dirty="0"/>
              <a:t> volts, is only 78 millivolts (0.078 V), far below what the reading would be if a diode were defective</a:t>
            </a:r>
          </a:p>
        </p:txBody>
      </p:sp>
      <p:pic>
        <p:nvPicPr>
          <p:cNvPr id="20482" name="Picture 2" descr="The figure has a text that reads as follows: &#10;Measuring the A C ripple from the alternator tells a lot about its condition. If the A C ripple is above 500 millivolts, or 0.5 volt, look for a problem in the diodes or stator. If the ripple is below 500 millivolts, check the alternator output to de-termine its condition.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776" y="2919713"/>
            <a:ext cx="3584755" cy="339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961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Measure AC Ripple</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measure_ac_ripple_ch55">
            <a:hlinkClick r:id="" action="ppaction://media"/>
            <a:extLst>
              <a:ext uri="{FF2B5EF4-FFF2-40B4-BE49-F238E27FC236}">
                <a16:creationId xmlns:a16="http://schemas.microsoft.com/office/drawing/2014/main" id="{DB734608-9F82-44DB-97DC-ED597AD222B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16920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3606"/>
            <a:ext cx="8230646" cy="2585323"/>
          </a:xfrm>
        </p:spPr>
        <p:txBody>
          <a:bodyPr wrap="square">
            <a:spAutoFit/>
          </a:bodyPr>
          <a:lstStyle/>
          <a:p>
            <a:r>
              <a:rPr lang="en-US" sz="2800" dirty="0"/>
              <a:t>Figure 13.19 A mini clamp-on meter can be used to measure alternator output as shown here (105.2 A). Then the meter can be used to check  </a:t>
            </a:r>
            <a:r>
              <a:rPr lang="en-US" sz="2800" spc="-300" dirty="0"/>
              <a:t>A C</a:t>
            </a:r>
            <a:r>
              <a:rPr lang="en-US" sz="2800" dirty="0"/>
              <a:t> current ripple by selecting </a:t>
            </a:r>
            <a:r>
              <a:rPr lang="en-US" sz="2800" spc="-300" dirty="0"/>
              <a:t>A C</a:t>
            </a:r>
            <a:r>
              <a:rPr lang="en-US" sz="2800" dirty="0"/>
              <a:t> amps on the rotary dial. </a:t>
            </a:r>
            <a:r>
              <a:rPr lang="en-US" sz="2800" spc="-300" dirty="0"/>
              <a:t>A C</a:t>
            </a:r>
            <a:r>
              <a:rPr lang="en-US" sz="2800" dirty="0"/>
              <a:t> ripple current should be less than 10% of the </a:t>
            </a:r>
            <a:r>
              <a:rPr lang="en-US" sz="2800" spc="-300" dirty="0"/>
              <a:t>D C</a:t>
            </a:r>
            <a:r>
              <a:rPr lang="en-US" sz="2800" dirty="0"/>
              <a:t> current output</a:t>
            </a:r>
          </a:p>
        </p:txBody>
      </p:sp>
      <p:pic>
        <p:nvPicPr>
          <p:cNvPr id="21506" name="Picture 2" descr="A photo shows a mini-clamp on meter connected to the engine altern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8424" y="2915019"/>
            <a:ext cx="5007153" cy="340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7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13.20 Voltmeter hookup to test the voltage drop of the charging circuit</a:t>
            </a:r>
          </a:p>
        </p:txBody>
      </p:sp>
      <p:pic>
        <p:nvPicPr>
          <p:cNvPr id="22530" name="Picture 2" descr="The figure shows a voltage drop test across an insulated charging circuit and another voltage drop test across a charging ground circuit.&#10;• Voltage drop across an insulated charging circuit is tested using a digital multi-meter’s red test lead connected to the battery output of an alternator and its black test lead connected to the positive battery terminal. The typical maximum reading for this test is 0.4 V.&#10;• A charging ground circuit has a digital multi-meter’s red test lead connected to the battery output of an alter-nator and its black test lead connected to the negative battery terminal. The typical maximum reading for this test is 0.2 V. This test is performed with the engine at 2000 RPM and charging system loaded to 20 A.&#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1757" y="1873512"/>
            <a:ext cx="6660484" cy="443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6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Starter Circuit, Voltage Drop Tests</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starter_circuit_voltage_drop_tests_ch53">
            <a:hlinkClick r:id="" action="ppaction://media"/>
            <a:extLst>
              <a:ext uri="{FF2B5EF4-FFF2-40B4-BE49-F238E27FC236}">
                <a16:creationId xmlns:a16="http://schemas.microsoft.com/office/drawing/2014/main" id="{72D8332F-B584-40F6-A778-20F781A9DCB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6687"/>
            <a:ext cx="8230646" cy="2215991"/>
          </a:xfrm>
        </p:spPr>
        <p:txBody>
          <a:bodyPr wrap="square">
            <a:spAutoFit/>
          </a:bodyPr>
          <a:lstStyle/>
          <a:p>
            <a:r>
              <a:rPr lang="en-US" dirty="0"/>
              <a:t>Figure 13.21 Normal alternator scope pattern. This </a:t>
            </a:r>
            <a:r>
              <a:rPr lang="en-US" spc="-400" dirty="0"/>
              <a:t>A C</a:t>
            </a:r>
            <a:r>
              <a:rPr lang="en-US" dirty="0"/>
              <a:t> ripple is on top of a  </a:t>
            </a:r>
            <a:r>
              <a:rPr lang="en-US" spc="-400" dirty="0"/>
              <a:t>D C</a:t>
            </a:r>
            <a:r>
              <a:rPr lang="en-US" dirty="0"/>
              <a:t> voltage line. The ripple should be less than 0.50 volt high</a:t>
            </a:r>
          </a:p>
        </p:txBody>
      </p:sp>
      <p:pic>
        <p:nvPicPr>
          <p:cNvPr id="23554" name="Picture 2" descr="A wave shows continuous, even ripples indicating Normal alternator scope patter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964" y="3227357"/>
            <a:ext cx="8150072" cy="74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150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9307"/>
            <a:ext cx="8230646" cy="1107996"/>
          </a:xfrm>
        </p:spPr>
        <p:txBody>
          <a:bodyPr wrap="square">
            <a:spAutoFit/>
          </a:bodyPr>
          <a:lstStyle/>
          <a:p>
            <a:r>
              <a:rPr lang="en-US" dirty="0"/>
              <a:t>Figure 13.22 Alternator pattern indicating a shorted diode</a:t>
            </a:r>
          </a:p>
        </p:txBody>
      </p:sp>
      <p:pic>
        <p:nvPicPr>
          <p:cNvPr id="24578" name="Picture 2" descr="A wave shows continuous, jagged ripple pattern indicating a defective dio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035" y="3008938"/>
            <a:ext cx="8196651" cy="80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9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9307"/>
            <a:ext cx="8230646" cy="1107996"/>
          </a:xfrm>
        </p:spPr>
        <p:txBody>
          <a:bodyPr wrap="square">
            <a:spAutoFit/>
          </a:bodyPr>
          <a:lstStyle/>
          <a:p>
            <a:r>
              <a:rPr lang="en-US" dirty="0"/>
              <a:t>Figure 13.23 Alternator pattern indicating an open diode</a:t>
            </a:r>
          </a:p>
        </p:txBody>
      </p:sp>
      <p:pic>
        <p:nvPicPr>
          <p:cNvPr id="25602" name="Picture 2" descr="A wave shows continues, uneven ripple pattern indicating an open dio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797" y="2972787"/>
            <a:ext cx="8236406" cy="89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066800" y="1600200"/>
            <a:ext cx="7315200" cy="3394472"/>
          </a:xfrm>
        </p:spPr>
        <p:txBody>
          <a:bodyPr/>
          <a:lstStyle/>
          <a:p>
            <a:pPr fontAlgn="base"/>
            <a:r>
              <a:rPr lang="en-US" dirty="0">
                <a:hlinkClick r:id="rId2"/>
              </a:rPr>
              <a:t>Charging system problem – voltage drops (time 34:23)</a:t>
            </a:r>
            <a:endParaRPr lang="en-US" dirty="0"/>
          </a:p>
          <a:p>
            <a:pPr fontAlgn="base"/>
            <a:r>
              <a:rPr lang="en-US" dirty="0">
                <a:hlinkClick r:id="rId3"/>
              </a:rPr>
              <a:t>How to test an alternator – Diagnose charging issues (time 11:32)</a:t>
            </a:r>
            <a:endParaRPr lang="en-US" dirty="0"/>
          </a:p>
          <a:p>
            <a:pPr fontAlgn="base"/>
            <a:r>
              <a:rPr lang="en-US" dirty="0">
                <a:hlinkClick r:id="rId4"/>
              </a:rPr>
              <a:t>How to check a charging system (time 4:48)</a:t>
            </a:r>
            <a:endParaRPr lang="en-US" dirty="0"/>
          </a:p>
          <a:p>
            <a:pPr fontAlgn="base"/>
            <a:r>
              <a:rPr lang="en-US" dirty="0">
                <a:hlinkClick r:id="rId5"/>
              </a:rPr>
              <a:t>Voltage drop testing the charging system (time 9:48)</a:t>
            </a:r>
            <a:endParaRPr lang="en-US" dirty="0"/>
          </a:p>
          <a:p>
            <a:pPr fontAlgn="base"/>
            <a:r>
              <a:rPr lang="en-US" dirty="0">
                <a:hlinkClick r:id="rId6"/>
              </a:rPr>
              <a:t>Battery, starter, and alternator testing (time 4:48)</a:t>
            </a:r>
            <a:endParaRPr lang="en-US" dirty="0"/>
          </a:p>
          <a:p>
            <a:pPr fontAlgn="base"/>
            <a:r>
              <a:rPr lang="en-US" dirty="0">
                <a:hlinkClick r:id="rId7"/>
              </a:rPr>
              <a:t>BMW Charging System Alternator Diagnosis (time 22:31)</a:t>
            </a:r>
            <a:endParaRPr lang="en-US" dirty="0"/>
          </a:p>
          <a:p>
            <a:pPr fontAlgn="base"/>
            <a:r>
              <a:rPr lang="en-US" dirty="0">
                <a:hlinkClick r:id="rId8"/>
              </a:rPr>
              <a:t>Tech Garage No Crank/Battery Starting and Charging System (time 22:16)</a:t>
            </a:r>
            <a:endParaRPr lang="en-US" dirty="0"/>
          </a:p>
          <a:p>
            <a:pPr fontAlgn="base"/>
            <a:r>
              <a:rPr lang="en-US" dirty="0">
                <a:hlinkClick r:id="rId9"/>
              </a:rPr>
              <a:t>The Trainer – Testing Battery/Starting/Charging Systems (time 9:50)</a:t>
            </a:r>
            <a:endParaRPr lang="en-US" dirty="0"/>
          </a:p>
          <a:p>
            <a:pPr fontAlgn="base"/>
            <a:r>
              <a:rPr lang="en-US" dirty="0">
                <a:hlinkClick r:id="rId10"/>
              </a:rPr>
              <a:t>Engine Starting and Charging System (time 1:51)</a:t>
            </a:r>
            <a:endParaRPr lang="en-US" dirty="0"/>
          </a:p>
        </p:txBody>
      </p:sp>
    </p:spTree>
    <p:extLst>
      <p:ext uri="{BB962C8B-B14F-4D97-AF65-F5344CB8AC3E}">
        <p14:creationId xmlns:p14="http://schemas.microsoft.com/office/powerpoint/2010/main" val="6457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Battery Action</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Lead-Acid_Battery">
            <a:hlinkClick r:id="" action="ppaction://media"/>
            <a:extLst>
              <a:ext uri="{FF2B5EF4-FFF2-40B4-BE49-F238E27FC236}">
                <a16:creationId xmlns:a16="http://schemas.microsoft.com/office/drawing/2014/main" id="{CE6CED0A-BB3F-4F49-8D9B-9F1FD3E1691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98732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29" y="2121131"/>
            <a:ext cx="8132342" cy="2615738"/>
          </a:xfrm>
          <a:prstGeom prst="rect">
            <a:avLst/>
          </a:prstGeom>
        </p:spPr>
      </p:pic>
    </p:spTree>
    <p:extLst>
      <p:ext uri="{BB962C8B-B14F-4D97-AF65-F5344CB8AC3E}">
        <p14:creationId xmlns:p14="http://schemas.microsoft.com/office/powerpoint/2010/main" val="1854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59"/>
            <a:ext cx="8230646" cy="1661993"/>
          </a:xfrm>
        </p:spPr>
        <p:txBody>
          <a:bodyPr wrap="square">
            <a:spAutoFit/>
          </a:bodyPr>
          <a:lstStyle/>
          <a:p>
            <a:r>
              <a:rPr lang="en-US" dirty="0"/>
              <a:t>Figure 13.2 A close-up of an </a:t>
            </a:r>
            <a:r>
              <a:rPr lang="en-US" spc="-400" dirty="0"/>
              <a:t>A G M</a:t>
            </a:r>
            <a:r>
              <a:rPr lang="en-US" dirty="0"/>
              <a:t> cell showing the mat totally encasing the plates</a:t>
            </a:r>
          </a:p>
        </p:txBody>
      </p:sp>
      <p:pic>
        <p:nvPicPr>
          <p:cNvPr id="5" name="Picture 2" descr="A photo shows top view of a cell where mats totally cover pla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0825" y="1908245"/>
            <a:ext cx="6262350" cy="440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13.3 An </a:t>
            </a:r>
            <a:r>
              <a:rPr lang="en-US" spc="-400" dirty="0"/>
              <a:t>A G M</a:t>
            </a:r>
            <a:r>
              <a:rPr lang="en-US" dirty="0"/>
              <a:t> battery under the floor next to the spare tire on a Lexus </a:t>
            </a:r>
            <a:r>
              <a:rPr lang="en-US" spc="-400" dirty="0"/>
              <a:t>N </a:t>
            </a:r>
            <a:r>
              <a:rPr lang="en-US" dirty="0"/>
              <a:t>X300h hybrid electric vehicle</a:t>
            </a:r>
          </a:p>
        </p:txBody>
      </p:sp>
      <p:pic>
        <p:nvPicPr>
          <p:cNvPr id="5122" name="Picture 2" descr="A photo shows A M G battery placed next to the spare tir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4199" y="1892669"/>
            <a:ext cx="5878141" cy="442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7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38604"/>
            <a:ext cx="8230646" cy="1723549"/>
          </a:xfrm>
        </p:spPr>
        <p:txBody>
          <a:bodyPr wrap="square">
            <a:spAutoFit/>
          </a:bodyPr>
          <a:lstStyle/>
          <a:p>
            <a:r>
              <a:rPr lang="en-US" sz="2800" dirty="0"/>
              <a:t>Figure 13.4 Corrosion on a battery cable could be an indication that the battery itself is either being overcharged or is sulfated, creating a lot of gassing of the electrolyte</a:t>
            </a:r>
          </a:p>
        </p:txBody>
      </p:sp>
      <p:pic>
        <p:nvPicPr>
          <p:cNvPr id="5" name="Picture 2" descr="A photo shows a corroded battery cable and lu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7931" y="2032819"/>
            <a:ext cx="5686239" cy="428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7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7760"/>
            <a:ext cx="8230646" cy="1661993"/>
          </a:xfrm>
        </p:spPr>
        <p:txBody>
          <a:bodyPr wrap="square">
            <a:spAutoFit/>
          </a:bodyPr>
          <a:lstStyle/>
          <a:p>
            <a:r>
              <a:rPr lang="en-US" dirty="0"/>
              <a:t>Figure 13.5 A visual inspection on this battery shows the electrolyte level is below the plates in all cells</a:t>
            </a:r>
          </a:p>
        </p:txBody>
      </p:sp>
      <p:pic>
        <p:nvPicPr>
          <p:cNvPr id="7170" name="Picture 2" descr="A photo shows a maintenance free battery. It has three holes, which show the electrolyte level in the cell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6573" y="1895161"/>
            <a:ext cx="5870855" cy="441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9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5867"/>
            <a:ext cx="8230646" cy="2154436"/>
          </a:xfrm>
        </p:spPr>
        <p:txBody>
          <a:bodyPr wrap="square">
            <a:spAutoFit/>
          </a:bodyPr>
          <a:lstStyle/>
          <a:p>
            <a:r>
              <a:rPr lang="en-US" sz="2800" dirty="0"/>
              <a:t>Figure 13.6 A conductance tester is very easy to use and has proved to accurately determine battery condition if the connections are properly made. Follow the instructions on the display exactly for best results</a:t>
            </a:r>
          </a:p>
        </p:txBody>
      </p:sp>
      <p:pic>
        <p:nvPicPr>
          <p:cNvPr id="8194" name="Picture 2" descr="A photo shows an electronic conductance tester testing a battery. The display reads 700 C C A (S A E) SET C C A Ratin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5383" y="2520185"/>
            <a:ext cx="4217518" cy="378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5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5750"/>
            <a:ext cx="8230646" cy="2954655"/>
          </a:xfrm>
        </p:spPr>
        <p:txBody>
          <a:bodyPr wrap="square">
            <a:spAutoFit/>
          </a:bodyPr>
          <a:lstStyle/>
          <a:p>
            <a:r>
              <a:rPr lang="en-US" sz="2400" dirty="0"/>
              <a:t>Figure 13.7 A typical industrial battery charger. Be sure that the ignition switch is in the off position before connecting any battery charger. Connect the cables of the charger to the battery before plugging the charger into the outlet. This helps prevent a voltage spike and spark that could occur if the charger happened to be accidentally left on. Always follow the battery charger manufacturer’s instructions</a:t>
            </a:r>
          </a:p>
        </p:txBody>
      </p:sp>
      <p:pic>
        <p:nvPicPr>
          <p:cNvPr id="9218" name="Picture 2" descr="A photo shows a portable industrial battery charge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4884" y="3324225"/>
            <a:ext cx="1854231" cy="299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9058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23410</TotalTime>
  <Words>1002</Words>
  <Application>Microsoft Office PowerPoint</Application>
  <PresentationFormat>On-screen Show (4:3)</PresentationFormat>
  <Paragraphs>67</Paragraphs>
  <Slides>30</Slides>
  <Notes>25</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Arial(Body)</vt:lpstr>
      <vt:lpstr>Noto Sans Symbols</vt:lpstr>
      <vt:lpstr>Times New Roman</vt:lpstr>
      <vt:lpstr>Verdana</vt:lpstr>
      <vt:lpstr>Wingdings</vt:lpstr>
      <vt:lpstr>508 Lecture</vt:lpstr>
      <vt:lpstr>Advanced Engine Performance Diagnosis</vt:lpstr>
      <vt:lpstr>Figure 13.1 This battery has a cranking amperes (C A ) rating of 1,000. This means that this battery is capable of cranking an engine for 30 seconds at a temperature of 32°F (0°C) at a minimum of 1.2 volts per cell (7.2 volts for a 12-volt battery)</vt:lpstr>
      <vt:lpstr>Animation: Battery Action ((Animation will automatically start in a few seconds)he animation will automatically start in a few seconds)</vt:lpstr>
      <vt:lpstr>Figure 13.2 A close-up of an A G M cell showing the mat totally encasing the plates</vt:lpstr>
      <vt:lpstr>Figure 13.3 An A G M battery under the floor next to the spare tire on a Lexus N X300h hybrid electric vehicle</vt:lpstr>
      <vt:lpstr>Figure 13.4 Corrosion on a battery cable could be an indication that the battery itself is either being overcharged or is sulfated, creating a lot of gassing of the electrolyte</vt:lpstr>
      <vt:lpstr>Figure 13.5 A visual inspection on this battery shows the electrolyte level is below the plates in all cells</vt:lpstr>
      <vt:lpstr>Figure 13.6 A conductance tester is very easy to use and has proved to accurately determine battery condition if the connections are properly made. Follow the instructions on the display exactly for best results</vt:lpstr>
      <vt:lpstr>Figure 13.7 A typical industrial battery charger. Be sure that the ignition switch is in the off position before connecting any battery charger. Connect the cables of the charger to the battery before plugging the charger into the outlet. This helps prevent a voltage spike and spark that could occur if the charger happened to be accidentally left on. Always follow the battery charger manufacturer’s instructions</vt:lpstr>
      <vt:lpstr>Figure 13.8 To prevent the engine from cranking, an electrical switch is usually installed to open the circuit between the ignition switch and the starter solenoid. The control circuit includes the small wiring and components needed to control the solenoid. The starter solenoid controls the electrical current flow through the large battery cables of the power circuit which operates the starter motor</vt:lpstr>
      <vt:lpstr>Figure 13.9 Instead of using an ignition key to start the engine, some vehicles are using a start button which is also used to stop the engine, as shown on this Jaguar</vt:lpstr>
      <vt:lpstr>Figure 13.10 A cutaway of a typical starter motor showing the commutator, brushes, and brush spring</vt:lpstr>
      <vt:lpstr>Figure 13.11 A Buick Auto Stop system lets the driver know when the engine is stopped</vt:lpstr>
      <vt:lpstr>Figure 13.12 The stop-start system on this Ford F-150 pickup truck can be turned off using a switch on the dash</vt:lpstr>
      <vt:lpstr>Figure 13.13 Voltmeter hookups for voltage drop testing of a solenoid-type cranking circuit</vt:lpstr>
      <vt:lpstr>Figure 13.14 Voltmeter hookups for voltage drop testing of a Ford cranking circuit</vt:lpstr>
      <vt:lpstr>Figure 13.15 To test the voltage drop of the battery cable connection, place one voltmeter lead on the battery terminal and the other voltmeter lead on the cable end and crank the engine. The voltmeter will read the difference in voltage between the two leads, which should not exceed 0.20 volt (200 mV )</vt:lpstr>
      <vt:lpstr>Animation: Measure Battery Voltage Drop ((Animation will automatically start in a few seconds)he animation will automatically start in a few seconds)</vt:lpstr>
      <vt:lpstr>Figure 13.16 The end frame toward the drive belt is called the drive-end housing and the rear section is called the slipring-end housing</vt:lpstr>
      <vt:lpstr>Figure 13.17 The digital multimeter should be set to read D C volts, with the red lead connected to the positive (+) battery terminal and the black meter lead connected to the negative (−) battery terminal</vt:lpstr>
      <vt:lpstr>Figure 13.18 Testing A C ripple at the output terminal of the alternator is more accurate than testing at the battery due to the resistance of the wiring between the alternator and the battery. The reading shown on the meter, set to A C volts, is only 78 millivolts (0.078 V), far below what the reading would be if a diode were defective</vt:lpstr>
      <vt:lpstr>Animation: Measure AC Ripple ((Animation will automatically start in a few seconds)he animation will automatically start in a few seconds)</vt:lpstr>
      <vt:lpstr>Figure 13.19 A mini clamp-on meter can be used to measure alternator output as shown here (105.2 A). Then the meter can be used to check  A C current ripple by selecting A C amps on the rotary dial. A C ripple current should be less than 10% of the D C current output</vt:lpstr>
      <vt:lpstr>Figure 13.20 Voltmeter hookup to test the voltage drop of the charging circuit</vt:lpstr>
      <vt:lpstr>Animation: Starter Circuit, Voltage Drop Tests ((Animation will automatically start in a few seconds)he animation will automatically start in a few seconds)</vt:lpstr>
      <vt:lpstr>Figure 13.21 Normal alternator scope pattern. This A C ripple is on top of a  D C voltage line. The ripple should be less than 0.50 volt high</vt:lpstr>
      <vt:lpstr>Figure 13.22 Alternator pattern indicating a shorted diode</vt:lpstr>
      <vt:lpstr>Figure 13.23 Alternator pattern indicating an open diode</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cp:keywords>
  <cp:lastModifiedBy>Glen Plants</cp:lastModifiedBy>
  <cp:revision>4444</cp:revision>
  <dcterms:created xsi:type="dcterms:W3CDTF">2014-07-14T20:04:21Z</dcterms:created>
  <dcterms:modified xsi:type="dcterms:W3CDTF">2020-07-28T18:43:42Z</dcterms:modified>
</cp:coreProperties>
</file>