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1094" r:id="rId2"/>
    <p:sldId id="1041" r:id="rId3"/>
    <p:sldId id="1078" r:id="rId4"/>
    <p:sldId id="1079" r:id="rId5"/>
    <p:sldId id="1080" r:id="rId6"/>
    <p:sldId id="1081" r:id="rId7"/>
    <p:sldId id="393" r:id="rId8"/>
    <p:sldId id="1082" r:id="rId9"/>
    <p:sldId id="1083" r:id="rId10"/>
    <p:sldId id="1085" r:id="rId11"/>
    <p:sldId id="1086" r:id="rId12"/>
    <p:sldId id="1087" r:id="rId13"/>
    <p:sldId id="1088" r:id="rId14"/>
    <p:sldId id="1089" r:id="rId15"/>
    <p:sldId id="1090" r:id="rId16"/>
    <p:sldId id="1091" r:id="rId17"/>
    <p:sldId id="1092" r:id="rId18"/>
    <p:sldId id="1093" r:id="rId19"/>
    <p:sldId id="1096" r:id="rId20"/>
    <p:sldId id="10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0" autoAdjust="0"/>
    <p:restoredTop sz="91648" autoAdjust="0"/>
  </p:normalViewPr>
  <p:slideViewPr>
    <p:cSldViewPr>
      <p:cViewPr varScale="1">
        <p:scale>
          <a:sx n="114" d="100"/>
          <a:sy n="114" d="100"/>
        </p:scale>
        <p:origin x="1476" y="114"/>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20" d="100"/>
        <a:sy n="20" d="100"/>
      </p:scale>
      <p:origin x="0" y="510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7/28/2020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7/28/2020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Pearson Education, Inc. All Rights Reserved</a:t>
            </a:r>
          </a:p>
        </p:txBody>
      </p:sp>
      <p:pic>
        <p:nvPicPr>
          <p:cNvPr id="10" name="Picture 9" descr="Pearson Logo"/>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zyDfUas-qSs" TargetMode="External"/><Relationship Id="rId3" Type="http://schemas.openxmlformats.org/officeDocument/2006/relationships/hyperlink" Target="https://www.youtube.com/watch?v=Ig4FAU0xX0M" TargetMode="External"/><Relationship Id="rId7" Type="http://schemas.openxmlformats.org/officeDocument/2006/relationships/hyperlink" Target="https://www.youtube.com/watch?v=LmEbtcAKdEI" TargetMode="External"/><Relationship Id="rId2" Type="http://schemas.openxmlformats.org/officeDocument/2006/relationships/hyperlink" Target="https://www.youtube.com/watch?v=n1BxI4xdaSs" TargetMode="External"/><Relationship Id="rId1" Type="http://schemas.openxmlformats.org/officeDocument/2006/relationships/slideLayout" Target="../slideLayouts/slideLayout4.xml"/><Relationship Id="rId6" Type="http://schemas.openxmlformats.org/officeDocument/2006/relationships/hyperlink" Target="https://www.youtube.com/watch?v=rJVKv5cTnY8" TargetMode="External"/><Relationship Id="rId5" Type="http://schemas.openxmlformats.org/officeDocument/2006/relationships/hyperlink" Target="https://www.youtube.com/watch?v=RpEqbYg-Sqw" TargetMode="External"/><Relationship Id="rId4" Type="http://schemas.openxmlformats.org/officeDocument/2006/relationships/hyperlink" Target="https://www.youtube.com/watch?v=BUpsSk_7zw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Advanced Engine Performance Diagnosis</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a:t>Seventh Edition</a:t>
            </a:r>
            <a:endParaRPr lang="en-IN" dirty="0"/>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2133597" cy="492443"/>
          </a:xfrm>
        </p:spPr>
        <p:txBody>
          <a:bodyPr wrap="square">
            <a:sp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12</a:t>
            </a:r>
          </a:p>
        </p:txBody>
      </p:sp>
      <p:sp>
        <p:nvSpPr>
          <p:cNvPr id="4" name="Text Placeholder 3"/>
          <p:cNvSpPr>
            <a:spLocks noGrp="1"/>
          </p:cNvSpPr>
          <p:nvPr>
            <p:ph type="body" sz="quarter" idx="14"/>
          </p:nvPr>
        </p:nvSpPr>
        <p:spPr>
          <a:xfrm>
            <a:off x="4569208" y="3429000"/>
            <a:ext cx="3507992" cy="307777"/>
          </a:xfrm>
        </p:spPr>
        <p:txBody>
          <a:bodyPr vert="horz" wrap="square" lIns="0" tIns="0" rIns="0" bIns="0" rtlCol="0" anchor="b">
            <a:spAutoFit/>
          </a:bodyPr>
          <a:lstStyle/>
          <a:p>
            <a:r>
              <a:rPr lang="en-IN" sz="2000" dirty="0"/>
              <a:t>Immobilizer Systems</a:t>
            </a:r>
          </a:p>
        </p:txBody>
      </p:sp>
      <p:pic>
        <p:nvPicPr>
          <p:cNvPr id="1026" name="Picture 2" descr="Front Cover: Advanced Engine Performance Diagnosis, Seventh Edition by Halderman and W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22" y="1770141"/>
            <a:ext cx="3554438" cy="454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5"/>
          </p:nvPr>
        </p:nvSpPr>
        <p:spPr>
          <a:xfrm>
            <a:off x="3429012" y="6418608"/>
            <a:ext cx="5266267"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2020 Pearson Education, Inc. All Rights Reserved</a:t>
            </a:r>
          </a:p>
        </p:txBody>
      </p:sp>
    </p:spTree>
    <p:extLst>
      <p:ext uri="{BB962C8B-B14F-4D97-AF65-F5344CB8AC3E}">
        <p14:creationId xmlns:p14="http://schemas.microsoft.com/office/powerpoint/2010/main" val="359350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96556"/>
            <a:ext cx="8200841" cy="1477328"/>
          </a:xfrm>
        </p:spPr>
        <p:txBody>
          <a:bodyPr wrap="square">
            <a:spAutoFit/>
          </a:bodyPr>
          <a:lstStyle/>
          <a:p>
            <a:r>
              <a:rPr lang="en-IN" altLang="en-US" sz="2400" dirty="0">
                <a:latin typeface="+mn-lt"/>
                <a:ea typeface="ヒラギノ角ゴ Pro W3" charset="-128"/>
              </a:rPr>
              <a:t>Figure 12.8 The placement of the passive key fob in the slot in the center console is an example of how an immobilizer system is able to recognize the fob even when the </a:t>
            </a:r>
            <a:r>
              <a:rPr lang="en-IN" altLang="en-US" sz="2400" dirty="0">
                <a:ea typeface="ヒラギノ角ゴ Pro W3" charset="-128"/>
              </a:rPr>
              <a:t>key</a:t>
            </a:r>
            <a:r>
              <a:rPr lang="en-IN" altLang="en-US" sz="2400" dirty="0">
                <a:latin typeface="+mn-lt"/>
                <a:ea typeface="ヒラギノ角ゴ Pro W3" charset="-128"/>
              </a:rPr>
              <a:t> is dead and allow the vehicle to start</a:t>
            </a:r>
            <a:endParaRPr lang="en-US" sz="2400" dirty="0">
              <a:latin typeface="+mn-lt"/>
            </a:endParaRPr>
          </a:p>
        </p:txBody>
      </p:sp>
      <p:pic>
        <p:nvPicPr>
          <p:cNvPr id="9218" name="Picture 2" descr="A photo shows a slot in the center console with a holder for the key fo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2693" y="1887518"/>
            <a:ext cx="3328452" cy="442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7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87645"/>
            <a:ext cx="8200841" cy="2585323"/>
          </a:xfrm>
        </p:spPr>
        <p:txBody>
          <a:bodyPr wrap="square">
            <a:spAutoFit/>
          </a:bodyPr>
          <a:lstStyle/>
          <a:p>
            <a:r>
              <a:rPr lang="en-IN" altLang="en-US" sz="2400" dirty="0">
                <a:latin typeface="+mn-lt"/>
                <a:ea typeface="ヒラギノ角ゴ Pro W3" charset="-128"/>
              </a:rPr>
              <a:t>Figure 12.9 (a) Avoid using a key where the key ring is over the top of the key, which can interfere with the operation of the immobilizer system. (b) Do not angle another key upward from the key being used to help prevent interference with the magnetic field used to energize the key. (c) Do not have the keys from another vehicle near the key being used</a:t>
            </a:r>
            <a:endParaRPr lang="en-US" sz="2400" dirty="0">
              <a:latin typeface="+mn-lt"/>
            </a:endParaRPr>
          </a:p>
        </p:txBody>
      </p:sp>
      <p:pic>
        <p:nvPicPr>
          <p:cNvPr id="10242" name="Picture 2" descr="An illustration shows a prohibition sign with a key fob in the ignition and the key ring perched on top of the key. &#10;An illustration shows a prohibition sign with a key fob in the ignition and another key facing upward on the key inside the ignition.&#10;An illustration shows a prohibition sign with a key fob attached to a key of another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793" y="3095867"/>
            <a:ext cx="8143763" cy="297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47498"/>
            <a:ext cx="8200841" cy="2154436"/>
          </a:xfrm>
        </p:spPr>
        <p:txBody>
          <a:bodyPr wrap="square">
            <a:spAutoFit/>
          </a:bodyPr>
          <a:lstStyle/>
          <a:p>
            <a:r>
              <a:rPr lang="en-IN" altLang="en-US" sz="2800" dirty="0">
                <a:ea typeface="ヒラギノ角ゴ Pro W3" charset="-128"/>
              </a:rPr>
              <a:t>Figure 12.10 The </a:t>
            </a:r>
            <a:r>
              <a:rPr lang="en-IN" altLang="en-US" sz="2800" spc="-350" dirty="0">
                <a:ea typeface="ヒラギノ角ゴ Pro W3" charset="-128"/>
              </a:rPr>
              <a:t>R K </a:t>
            </a:r>
            <a:r>
              <a:rPr lang="en-IN" altLang="en-US" sz="2800" dirty="0">
                <a:ea typeface="ヒラギノ角ゴ Pro W3" charset="-128"/>
              </a:rPr>
              <a:t>E test equipment indicates a signal from the key fob when the unlock button was pushed indicating that portion of the fob is functional and the battery strength was sufficient</a:t>
            </a:r>
            <a:endParaRPr lang="en-US" sz="2800" dirty="0"/>
          </a:p>
        </p:txBody>
      </p:sp>
      <p:pic>
        <p:nvPicPr>
          <p:cNvPr id="11266" name="Picture 2" descr="A photo of a technician holding a key fob near a tire pressure monitor with the display registering the signal from the key fo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902" y="2479932"/>
            <a:ext cx="3831958" cy="383949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 photo shows a R K E test equipment indicating a signal from the key fo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2484970"/>
            <a:ext cx="2879007" cy="382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9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86432"/>
            <a:ext cx="8200841" cy="1477328"/>
          </a:xfrm>
        </p:spPr>
        <p:txBody>
          <a:bodyPr wrap="square">
            <a:spAutoFit/>
          </a:bodyPr>
          <a:lstStyle/>
          <a:p>
            <a:r>
              <a:rPr lang="en-IN" altLang="en-US" sz="2400" dirty="0">
                <a:ea typeface="ヒラギノ角ゴ Pro W3" charset="-128"/>
              </a:rPr>
              <a:t>Figure 12.11 Check service information for the exact wiring diagram (schematic) for the vehicle being tested. Highlighting the wires and noting their </a:t>
            </a:r>
            <a:r>
              <a:rPr lang="en-IN" altLang="en-US" sz="2400" dirty="0" err="1">
                <a:ea typeface="ヒラギノ角ゴ Pro W3" charset="-128"/>
              </a:rPr>
              <a:t>color</a:t>
            </a:r>
            <a:r>
              <a:rPr lang="en-IN" altLang="en-US" sz="2400" dirty="0">
                <a:ea typeface="ヒラギノ角ゴ Pro W3" charset="-128"/>
              </a:rPr>
              <a:t> will help when following the specified testing procedures</a:t>
            </a:r>
            <a:endParaRPr lang="en-US" sz="2400" dirty="0"/>
          </a:p>
        </p:txBody>
      </p:sp>
      <p:pic>
        <p:nvPicPr>
          <p:cNvPr id="12290" name="Picture 2" descr="The circuit diagram shows an immobilizer unit connected to:&#10;• A powertrain control module with a blue/black wire&#10;• An immobilizer coil with two wires colored blue/yellow and blue/white&#10;• An instrument cluster with brown wir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0177" y="1855984"/>
            <a:ext cx="4270824" cy="446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82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8999"/>
            <a:ext cx="8200841" cy="2215991"/>
          </a:xfrm>
        </p:spPr>
        <p:txBody>
          <a:bodyPr wrap="square">
            <a:spAutoFit/>
          </a:bodyPr>
          <a:lstStyle/>
          <a:p>
            <a:r>
              <a:rPr lang="en-IN" altLang="en-US" dirty="0">
                <a:ea typeface="ヒラギノ角ゴ Pro W3" charset="-128"/>
              </a:rPr>
              <a:t>Figure 12.12 A special tool is needed to diagnose a General Motors </a:t>
            </a:r>
            <a:r>
              <a:rPr lang="en-IN" altLang="en-US" spc="-500" dirty="0">
                <a:ea typeface="ヒラギノ角ゴ Pro W3" charset="-128"/>
              </a:rPr>
              <a:t>V A T </a:t>
            </a:r>
            <a:r>
              <a:rPr lang="en-IN" altLang="en-US" dirty="0">
                <a:ea typeface="ヒラギノ角ゴ Pro W3" charset="-128"/>
              </a:rPr>
              <a:t>S security system and special keys that contain a resistor pellet</a:t>
            </a:r>
            <a:endParaRPr lang="en-US" dirty="0"/>
          </a:p>
        </p:txBody>
      </p:sp>
      <p:pic>
        <p:nvPicPr>
          <p:cNvPr id="13314" name="Picture 2" descr="A photo shows a special tool needed to diagnose a General Motors V A T S security system. The tool has a key code regulator knob, an on/off switch, a timer switch, and a toggle swit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7395" y="2442370"/>
            <a:ext cx="4913181" cy="382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97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53529"/>
            <a:ext cx="8200841" cy="1723549"/>
          </a:xfrm>
        </p:spPr>
        <p:txBody>
          <a:bodyPr wrap="square">
            <a:spAutoFit/>
          </a:bodyPr>
          <a:lstStyle/>
          <a:p>
            <a:r>
              <a:rPr lang="en-IN" altLang="en-US" sz="2800" dirty="0">
                <a:ea typeface="ヒラギノ角ゴ Pro W3" charset="-128"/>
              </a:rPr>
              <a:t>Figure 12.13 The </a:t>
            </a:r>
            <a:r>
              <a:rPr lang="en-IN" altLang="en-US" sz="2800" dirty="0" err="1">
                <a:ea typeface="ヒラギノ角ゴ Pro W3" charset="-128"/>
              </a:rPr>
              <a:t>Passlock</a:t>
            </a:r>
            <a:r>
              <a:rPr lang="en-IN" altLang="en-US" sz="2800" dirty="0">
                <a:ea typeface="ヒラギノ角ゴ Pro W3" charset="-128"/>
              </a:rPr>
              <a:t> series of General Motors security systems uses a conventional key. The magnet is located in the ignition lock cylinder and triggers the Hall-effect sensors</a:t>
            </a:r>
            <a:endParaRPr lang="en-US" sz="2800" dirty="0"/>
          </a:p>
        </p:txBody>
      </p:sp>
      <p:pic>
        <p:nvPicPr>
          <p:cNvPr id="14338" name="Picture 2" descr="A magnet is located in the ignition lock cylinder that triggers the hall-effect sensors located in the ignition housing. The ignition housing is powered by a B C M and sends data to 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6849" y="2070389"/>
            <a:ext cx="5458740" cy="424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51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47498"/>
            <a:ext cx="8200841" cy="2154436"/>
          </a:xfrm>
        </p:spPr>
        <p:txBody>
          <a:bodyPr wrap="square">
            <a:spAutoFit/>
          </a:bodyPr>
          <a:lstStyle/>
          <a:p>
            <a:r>
              <a:rPr lang="en-IN" altLang="en-US" sz="2800" dirty="0">
                <a:ea typeface="ヒラギノ角ゴ Pro W3" charset="-128"/>
              </a:rPr>
              <a:t>Figure 12.14 Scan tools, such as this factory tool being used on a Chrysler, are capable of many diagnostic functions that can help the technician zero in on the root cause of a problem</a:t>
            </a:r>
            <a:endParaRPr lang="en-US" sz="2800" dirty="0"/>
          </a:p>
        </p:txBody>
      </p:sp>
      <p:pic>
        <p:nvPicPr>
          <p:cNvPr id="15362" name="Picture 2" descr="A photo shows a scan tool display with different diagnostic func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5690" y="2517163"/>
            <a:ext cx="5049839" cy="380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47498"/>
            <a:ext cx="8200841" cy="2154436"/>
          </a:xfrm>
        </p:spPr>
        <p:txBody>
          <a:bodyPr wrap="square">
            <a:spAutoFit/>
          </a:bodyPr>
          <a:lstStyle/>
          <a:p>
            <a:r>
              <a:rPr lang="en-IN" altLang="en-US" sz="2800" dirty="0">
                <a:ea typeface="ヒラギノ角ゴ Pro W3" charset="-128"/>
              </a:rPr>
              <a:t>Figure 12.15 After checking for stored diagnostic trouble codes (</a:t>
            </a:r>
            <a:r>
              <a:rPr lang="en-IN" altLang="en-US" sz="2800" spc="-300" dirty="0">
                <a:ea typeface="ヒラギノ角ゴ Pro W3" charset="-128"/>
              </a:rPr>
              <a:t>D T C s</a:t>
            </a:r>
            <a:r>
              <a:rPr lang="en-IN" altLang="en-US" sz="2800" dirty="0">
                <a:ea typeface="ヒラギノ角ゴ Pro W3" charset="-128"/>
              </a:rPr>
              <a:t>), the wise technician checks service information for any technical service bulletins (</a:t>
            </a:r>
            <a:r>
              <a:rPr lang="en-IN" altLang="en-US" sz="2800" spc="-300" dirty="0">
                <a:ea typeface="ヒラギノ角ゴ Pro W3" charset="-128"/>
              </a:rPr>
              <a:t>T S B s</a:t>
            </a:r>
            <a:r>
              <a:rPr lang="en-IN" altLang="en-US" sz="2800" dirty="0">
                <a:ea typeface="ヒラギノ角ゴ Pro W3" charset="-128"/>
              </a:rPr>
              <a:t>) that may relate to the vehicle being serviced</a:t>
            </a:r>
            <a:endParaRPr lang="en-US" sz="2800" dirty="0"/>
          </a:p>
        </p:txBody>
      </p:sp>
      <p:pic>
        <p:nvPicPr>
          <p:cNvPr id="16386" name="Picture 2" descr="A photo shows a technician checking the service information for any technical service bulletins on a lapto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5286" y="2513331"/>
            <a:ext cx="5057055" cy="380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8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8999"/>
            <a:ext cx="8200841" cy="2215991"/>
          </a:xfrm>
        </p:spPr>
        <p:txBody>
          <a:bodyPr wrap="square">
            <a:spAutoFit/>
          </a:bodyPr>
          <a:lstStyle/>
          <a:p>
            <a:r>
              <a:rPr lang="en-IN" altLang="en-US" dirty="0">
                <a:ea typeface="ヒラギノ角ゴ Pro W3" charset="-128"/>
              </a:rPr>
              <a:t>Figure 12.16 Immobilizer coil detectors can be found online by searching for immobilizer transponder coil detector</a:t>
            </a:r>
            <a:endParaRPr lang="en-US" dirty="0"/>
          </a:p>
        </p:txBody>
      </p:sp>
      <p:pic>
        <p:nvPicPr>
          <p:cNvPr id="17410" name="Picture 2" descr="A photo shows a technician checking the service information for any technical service bulletins on a lapto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1774" y="2458727"/>
            <a:ext cx="6898141" cy="385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3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28750" y="1943101"/>
            <a:ext cx="6172200" cy="3394472"/>
          </a:xfrm>
        </p:spPr>
        <p:txBody>
          <a:bodyPr/>
          <a:lstStyle/>
          <a:p>
            <a:pPr fontAlgn="base"/>
            <a:r>
              <a:rPr lang="en-US" dirty="0">
                <a:hlinkClick r:id="rId2"/>
              </a:rPr>
              <a:t>Electronic Immobilizer (time 1:07)</a:t>
            </a:r>
            <a:endParaRPr lang="en-US" dirty="0"/>
          </a:p>
          <a:p>
            <a:pPr fontAlgn="base"/>
            <a:r>
              <a:rPr lang="en-US" dirty="0">
                <a:hlinkClick r:id="rId3"/>
              </a:rPr>
              <a:t>Toyota Engine Immobilizer System (time 1:16)</a:t>
            </a:r>
            <a:endParaRPr lang="en-US" dirty="0"/>
          </a:p>
          <a:p>
            <a:pPr fontAlgn="base"/>
            <a:r>
              <a:rPr lang="en-US" dirty="0">
                <a:hlinkClick r:id="rId4"/>
              </a:rPr>
              <a:t>How the Immobilizer Works (time 0:55)</a:t>
            </a:r>
            <a:endParaRPr lang="en-US" dirty="0"/>
          </a:p>
          <a:p>
            <a:pPr fontAlgn="base"/>
            <a:r>
              <a:rPr lang="en-US" dirty="0">
                <a:hlinkClick r:id="rId5"/>
              </a:rPr>
              <a:t>Honda Antitheft System Immobilizer (time 1:01)</a:t>
            </a:r>
            <a:endParaRPr lang="en-US" dirty="0"/>
          </a:p>
          <a:p>
            <a:pPr fontAlgn="base"/>
            <a:r>
              <a:rPr lang="en-US" dirty="0">
                <a:hlinkClick r:id="rId6"/>
              </a:rPr>
              <a:t>Immobilizer Testing (time 3:09)</a:t>
            </a:r>
            <a:endParaRPr lang="en-US" dirty="0"/>
          </a:p>
          <a:p>
            <a:pPr fontAlgn="base"/>
            <a:r>
              <a:rPr lang="en-US" dirty="0">
                <a:hlinkClick r:id="rId7"/>
              </a:rPr>
              <a:t>Anti-theft (time 4:28)</a:t>
            </a:r>
            <a:endParaRPr lang="en-US" dirty="0"/>
          </a:p>
          <a:p>
            <a:pPr fontAlgn="base"/>
            <a:r>
              <a:rPr lang="en-US" dirty="0">
                <a:hlinkClick r:id="rId8"/>
              </a:rPr>
              <a:t>Ignition key transponders (time 3:19)</a:t>
            </a:r>
            <a:endParaRPr lang="en-US" dirty="0"/>
          </a:p>
        </p:txBody>
      </p:sp>
    </p:spTree>
    <p:extLst>
      <p:ext uri="{BB962C8B-B14F-4D97-AF65-F5344CB8AC3E}">
        <p14:creationId xmlns:p14="http://schemas.microsoft.com/office/powerpoint/2010/main" val="6457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96554"/>
            <a:ext cx="8200841" cy="1477328"/>
          </a:xfrm>
        </p:spPr>
        <p:txBody>
          <a:bodyPr wrap="square">
            <a:spAutoFit/>
          </a:bodyPr>
          <a:lstStyle/>
          <a:p>
            <a:r>
              <a:rPr lang="en-IN" altLang="en-US" sz="2400" dirty="0">
                <a:latin typeface="+mn-lt"/>
                <a:ea typeface="ヒラギノ角ゴ Pro W3" charset="-128"/>
              </a:rPr>
              <a:t>Figure 12.1 A shock sensor used in alarm and antitheft systems. If the vehicle is moved, the magnet will move relative to the </a:t>
            </a:r>
            <a:r>
              <a:rPr lang="en-IN" altLang="en-US" sz="2400" dirty="0">
                <a:ea typeface="ヒラギノ角ゴ Pro W3" charset="-128"/>
              </a:rPr>
              <a:t>coil</a:t>
            </a:r>
            <a:r>
              <a:rPr lang="en-IN" altLang="en-US" sz="2400" dirty="0">
                <a:latin typeface="+mn-lt"/>
                <a:ea typeface="ヒラギノ角ゴ Pro W3" charset="-128"/>
              </a:rPr>
              <a:t>, inducing a small voltage that will trigger the alarm</a:t>
            </a:r>
            <a:endParaRPr lang="en-US" sz="2400" dirty="0">
              <a:latin typeface="+mn-lt"/>
            </a:endParaRPr>
          </a:p>
        </p:txBody>
      </p:sp>
      <p:pic>
        <p:nvPicPr>
          <p:cNvPr id="3" name="Picture 2" descr="A photo shows an induction coil and a magnet mounted over a flexible plastic magnet moun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7930" y="1827343"/>
            <a:ext cx="5955521" cy="448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77597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96554"/>
            <a:ext cx="8200841" cy="1477328"/>
          </a:xfrm>
        </p:spPr>
        <p:txBody>
          <a:bodyPr wrap="square">
            <a:spAutoFit/>
          </a:bodyPr>
          <a:lstStyle/>
          <a:p>
            <a:r>
              <a:rPr lang="en-IN" altLang="en-US" sz="2400" dirty="0">
                <a:latin typeface="+mn-lt"/>
                <a:ea typeface="ヒラギノ角ゴ Pro W3" charset="-128"/>
              </a:rPr>
              <a:t>Figure 12.2 The security system symbol used on a Ford. The symbol varies by make model and year so check service information to determine what symbol is used on </a:t>
            </a:r>
            <a:r>
              <a:rPr lang="en-IN" altLang="en-US" sz="2400" dirty="0">
                <a:ea typeface="ヒラギノ角ゴ Pro W3" charset="-128"/>
              </a:rPr>
              <a:t>the</a:t>
            </a:r>
            <a:r>
              <a:rPr lang="en-IN" altLang="en-US" sz="2400" dirty="0">
                <a:latin typeface="+mn-lt"/>
                <a:ea typeface="ヒラギノ角ゴ Pro W3" charset="-128"/>
              </a:rPr>
              <a:t> vehicle being diagnosed</a:t>
            </a:r>
            <a:endParaRPr lang="en-US" sz="2400" dirty="0">
              <a:latin typeface="+mn-lt"/>
            </a:endParaRPr>
          </a:p>
        </p:txBody>
      </p:sp>
      <p:pic>
        <p:nvPicPr>
          <p:cNvPr id="2051" name="Picture 3" descr="A photo shows a security light illuminated on the dash of a Ford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007" y="1887157"/>
            <a:ext cx="6924998" cy="443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1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305682"/>
            <a:ext cx="8200841" cy="1107996"/>
          </a:xfrm>
        </p:spPr>
        <p:txBody>
          <a:bodyPr wrap="square">
            <a:spAutoFit/>
          </a:bodyPr>
          <a:lstStyle/>
          <a:p>
            <a:r>
              <a:rPr lang="en-IN" altLang="en-US" sz="2400" dirty="0">
                <a:latin typeface="+mn-lt"/>
                <a:ea typeface="ヒラギノ角ゴ Pro W3" charset="-128"/>
              </a:rPr>
              <a:t>Figure 12.3 A typical key with the cover removed showing the battery used to power the door lock and the antenna </a:t>
            </a:r>
            <a:r>
              <a:rPr lang="en-IN" altLang="en-US" sz="2400" dirty="0">
                <a:ea typeface="ヒラギノ角ゴ Pro W3" charset="-128"/>
              </a:rPr>
              <a:t>used</a:t>
            </a:r>
            <a:r>
              <a:rPr lang="en-IN" altLang="en-US" sz="2400" dirty="0">
                <a:latin typeface="+mn-lt"/>
                <a:ea typeface="ヒラギノ角ゴ Pro W3" charset="-128"/>
              </a:rPr>
              <a:t> for the immobilizer system</a:t>
            </a:r>
            <a:endParaRPr lang="en-US" sz="2400" dirty="0">
              <a:latin typeface="+mn-lt"/>
            </a:endParaRPr>
          </a:p>
        </p:txBody>
      </p:sp>
      <p:pic>
        <p:nvPicPr>
          <p:cNvPr id="3075" name="Picture 3" descr="A photo shows a remote key with the cover removed. The image shows a key antenna and a battery for remote keyless ent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0677" y="1485956"/>
            <a:ext cx="6421992" cy="482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6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96664"/>
            <a:ext cx="8200841" cy="1846659"/>
          </a:xfrm>
        </p:spPr>
        <p:txBody>
          <a:bodyPr wrap="square">
            <a:spAutoFit/>
          </a:bodyPr>
          <a:lstStyle/>
          <a:p>
            <a:r>
              <a:rPr lang="en-IN" altLang="en-US" sz="2400" dirty="0">
                <a:latin typeface="+mn-lt"/>
                <a:ea typeface="ヒラギノ角ゴ Pro W3" charset="-128"/>
              </a:rPr>
              <a:t>Figure 12.4 The remote keyless entry is used to unlock the doors as well as create the signals to the powertrain control module (</a:t>
            </a:r>
            <a:r>
              <a:rPr lang="en-IN" altLang="en-US" sz="2400" spc="-300" dirty="0">
                <a:latin typeface="+mn-lt"/>
                <a:ea typeface="ヒラギノ角ゴ Pro W3" charset="-128"/>
              </a:rPr>
              <a:t>P C M</a:t>
            </a:r>
            <a:r>
              <a:rPr lang="en-IN" altLang="en-US" sz="2400" dirty="0">
                <a:latin typeface="+mn-lt"/>
                <a:ea typeface="ヒラギノ角ゴ Pro W3" charset="-128"/>
              </a:rPr>
              <a:t>) used to control the starter motor and/or the fuel system and the warning lamp on the instrument </a:t>
            </a:r>
            <a:r>
              <a:rPr lang="en-IN" altLang="en-US" sz="2400" dirty="0">
                <a:ea typeface="ヒラギノ角ゴ Pro W3" charset="-128"/>
              </a:rPr>
              <a:t>panel</a:t>
            </a:r>
            <a:r>
              <a:rPr lang="en-IN" altLang="en-US" sz="2400" dirty="0">
                <a:latin typeface="+mn-lt"/>
                <a:ea typeface="ヒラギノ角ゴ Pro W3" charset="-128"/>
              </a:rPr>
              <a:t> cluster (</a:t>
            </a:r>
            <a:r>
              <a:rPr lang="en-IN" altLang="en-US" sz="2400" spc="-300" dirty="0">
                <a:latin typeface="+mn-lt"/>
                <a:ea typeface="ヒラギノ角ゴ Pro W3" charset="-128"/>
              </a:rPr>
              <a:t>I P C</a:t>
            </a:r>
            <a:r>
              <a:rPr lang="en-IN" altLang="en-US" sz="2400" dirty="0">
                <a:latin typeface="+mn-lt"/>
                <a:ea typeface="ヒラギノ角ゴ Pro W3" charset="-128"/>
              </a:rPr>
              <a:t>)</a:t>
            </a:r>
            <a:endParaRPr lang="en-US" sz="2400" dirty="0">
              <a:latin typeface="+mn-lt"/>
            </a:endParaRPr>
          </a:p>
        </p:txBody>
      </p:sp>
      <p:pic>
        <p:nvPicPr>
          <p:cNvPr id="4098" name="Picture 2" descr="In the illustration, a B C M is connected to a remote keyless entry receiver and receives input from key antenna, push button ignition, key slot, and steering lock unit. Intelligent key transmits signals to key antenna and remote keyless entry receiver. I P C and P C M are connected to B C M via C A 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428" y="2313742"/>
            <a:ext cx="8153267" cy="394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69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47495"/>
            <a:ext cx="8200841" cy="2154436"/>
          </a:xfrm>
        </p:spPr>
        <p:txBody>
          <a:bodyPr wrap="square">
            <a:spAutoFit/>
          </a:bodyPr>
          <a:lstStyle/>
          <a:p>
            <a:r>
              <a:rPr lang="en-IN" altLang="en-US" sz="2800" dirty="0">
                <a:latin typeface="+mn-lt"/>
                <a:ea typeface="ヒラギノ角ゴ Pro W3" charset="-128"/>
              </a:rPr>
              <a:t>Figure 12.5 A typical immobilizer circuit showing the communication between the key and the transceiver. The transceiver then communicates with the immobilizer module over data lines</a:t>
            </a:r>
            <a:endParaRPr lang="en-US" sz="2800" dirty="0">
              <a:latin typeface="+mn-lt"/>
            </a:endParaRPr>
          </a:p>
        </p:txBody>
      </p:sp>
      <p:pic>
        <p:nvPicPr>
          <p:cNvPr id="5122" name="Picture 2" descr="An illustration shows an immobilizer circuit. A transceiver mounted to the steering column is emitting E M waves towards the key and is connected to an immobilizer modu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6174" y="2508424"/>
            <a:ext cx="5796971" cy="38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0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Immobilizer System</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immobilizer_system">
            <a:hlinkClick r:id="" action="ppaction://media"/>
            <a:extLst>
              <a:ext uri="{FF2B5EF4-FFF2-40B4-BE49-F238E27FC236}">
                <a16:creationId xmlns:a16="http://schemas.microsoft.com/office/drawing/2014/main" id="{68EB4697-0333-419D-8385-3B4D70C55E0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238665"/>
            <a:ext cx="8200841" cy="2585323"/>
          </a:xfrm>
        </p:spPr>
        <p:txBody>
          <a:bodyPr wrap="square">
            <a:spAutoFit/>
          </a:bodyPr>
          <a:lstStyle/>
          <a:p>
            <a:r>
              <a:rPr lang="en-IN" altLang="en-US" sz="2800" dirty="0">
                <a:latin typeface="+mn-lt"/>
                <a:ea typeface="ヒラギノ角ゴ Pro W3" charset="-128"/>
              </a:rPr>
              <a:t>Figure 12.6 </a:t>
            </a:r>
            <a:r>
              <a:rPr lang="en-IN" altLang="en-US" sz="2800" dirty="0">
                <a:ea typeface="ヒラギノ角ゴ Pro W3" charset="-128"/>
              </a:rPr>
              <a:t>(a) If the passive key is within about 15 feet (5 m) of the vehicle when the door handle is touched, the door will unlock allowing access to the interior. (b) The engine will start if the smart key is detected being inside the vehicle</a:t>
            </a:r>
            <a:endParaRPr lang="en-US" sz="2800" dirty="0">
              <a:latin typeface="+mn-lt"/>
            </a:endParaRPr>
          </a:p>
        </p:txBody>
      </p:sp>
      <p:pic>
        <p:nvPicPr>
          <p:cNvPr id="6146" name="Picture 2" descr="A figure shows a passive key inside the pocket of a person and interacting with the key switch near the door handle. The figure also shows the smart key interactive with the ignition system when inside the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050" y="3124460"/>
            <a:ext cx="8214376" cy="288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2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70818"/>
            <a:ext cx="8200841" cy="2954655"/>
          </a:xfrm>
        </p:spPr>
        <p:txBody>
          <a:bodyPr wrap="square">
            <a:spAutoFit/>
          </a:bodyPr>
          <a:lstStyle/>
          <a:p>
            <a:r>
              <a:rPr lang="en-IN" altLang="en-US" sz="3200" dirty="0">
                <a:latin typeface="+mn-lt"/>
                <a:ea typeface="ヒラギノ角ゴ Pro W3" charset="-128"/>
              </a:rPr>
              <a:t>Figure 12.7 </a:t>
            </a:r>
            <a:r>
              <a:rPr lang="en-US" altLang="en-US" sz="3200" dirty="0">
                <a:latin typeface="+mn-lt"/>
                <a:ea typeface="ヒラギノ角ゴ Pro W3" charset="-128"/>
              </a:rPr>
              <a:t>(a) The keyless entry signal detector is used on the driver’s door handle to verify its functionality. (b) The scope pattern that was generated by the vehicle on the unlock command verified the functionality of the circuit.</a:t>
            </a:r>
            <a:endParaRPr lang="en-US" sz="3200" dirty="0"/>
          </a:p>
        </p:txBody>
      </p:sp>
      <p:pic>
        <p:nvPicPr>
          <p:cNvPr id="1026" name="Picture 2" descr="A photo on the left shows a technician verifying the functionality of the driver’s door handle using a signal sense tool. A photo on the right shows a scope pattern generated on an unlock sign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177" y="3360478"/>
            <a:ext cx="8095496" cy="292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06342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23461</TotalTime>
  <Words>731</Words>
  <Application>Microsoft Office PowerPoint</Application>
  <PresentationFormat>On-screen Show (4:3)</PresentationFormat>
  <Paragraphs>48</Paragraphs>
  <Slides>20</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Arial(Body)</vt:lpstr>
      <vt:lpstr>Noto Sans Symbols</vt:lpstr>
      <vt:lpstr>Times New Roman</vt:lpstr>
      <vt:lpstr>Verdana</vt:lpstr>
      <vt:lpstr>Wingdings</vt:lpstr>
      <vt:lpstr>508 Lecture</vt:lpstr>
      <vt:lpstr>Advanced Engine Performance Diagnosis</vt:lpstr>
      <vt:lpstr>Figure 12.1 A shock sensor used in alarm and antitheft systems. If the vehicle is moved, the magnet will move relative to the coil, inducing a small voltage that will trigger the alarm</vt:lpstr>
      <vt:lpstr>Figure 12.2 The security system symbol used on a Ford. The symbol varies by make model and year so check service information to determine what symbol is used on the vehicle being diagnosed</vt:lpstr>
      <vt:lpstr>Figure 12.3 A typical key with the cover removed showing the battery used to power the door lock and the antenna used for the immobilizer system</vt:lpstr>
      <vt:lpstr>Figure 12.4 The remote keyless entry is used to unlock the doors as well as create the signals to the powertrain control module (P C M) used to control the starter motor and/or the fuel system and the warning lamp on the instrument panel cluster (I P C)</vt:lpstr>
      <vt:lpstr>Figure 12.5 A typical immobilizer circuit showing the communication between the key and the transceiver. The transceiver then communicates with the immobilizer module over data lines</vt:lpstr>
      <vt:lpstr>Animation: Immobilizer System ((Animation will automatically start in a few seconds)he animation will automatically start in a few seconds)</vt:lpstr>
      <vt:lpstr>Figure 12.6 (a) If the passive key is within about 15 feet (5 m) of the vehicle when the door handle is touched, the door will unlock allowing access to the interior. (b) The engine will start if the smart key is detected being inside the vehicle</vt:lpstr>
      <vt:lpstr>Figure 12.7 (a) The keyless entry signal detector is used on the driver’s door handle to verify its functionality. (b) The scope pattern that was generated by the vehicle on the unlock command verified the functionality of the circuit.</vt:lpstr>
      <vt:lpstr>Figure 12.8 The placement of the passive key fob in the slot in the center console is an example of how an immobilizer system is able to recognize the fob even when the key is dead and allow the vehicle to start</vt:lpstr>
      <vt:lpstr>Figure 12.9 (a) Avoid using a key where the key ring is over the top of the key, which can interfere with the operation of the immobilizer system. (b) Do not angle another key upward from the key being used to help prevent interference with the magnetic field used to energize the key. (c) Do not have the keys from another vehicle near the key being used</vt:lpstr>
      <vt:lpstr>Figure 12.10 The R K E test equipment indicates a signal from the key fob when the unlock button was pushed indicating that portion of the fob is functional and the battery strength was sufficient</vt:lpstr>
      <vt:lpstr>Figure 12.11 Check service information for the exact wiring diagram (schematic) for the vehicle being tested. Highlighting the wires and noting their color will help when following the specified testing procedures</vt:lpstr>
      <vt:lpstr>Figure 12.12 A special tool is needed to diagnose a General Motors V A T S security system and special keys that contain a resistor pellet</vt:lpstr>
      <vt:lpstr>Figure 12.13 The Passlock series of General Motors security systems uses a conventional key. The magnet is located in the ignition lock cylinder and triggers the Hall-effect sensors</vt:lpstr>
      <vt:lpstr>Figure 12.14 Scan tools, such as this factory tool being used on a Chrysler, are capable of many diagnostic functions that can help the technician zero in on the root cause of a problem</vt:lpstr>
      <vt:lpstr>Figure 12.15 After checking for stored diagnostic trouble codes (D T C s), the wise technician checks service information for any technical service bulletins (T S B s) that may relate to the vehicle being serviced</vt:lpstr>
      <vt:lpstr>Figure 12.16 Immobilizer coil detectors can be found online by searching for immobilizer transponder coil detector</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dc:title>
  <dc:subject>Automotive - Core</dc:subject>
  <dc:creator>James D. Halderman / Curt Ward</dc:creator>
  <cp:keywords>Automotive </cp:keywords>
  <cp:lastModifiedBy>Glen Plants</cp:lastModifiedBy>
  <cp:revision>4537</cp:revision>
  <dcterms:created xsi:type="dcterms:W3CDTF">2014-07-14T20:04:21Z</dcterms:created>
  <dcterms:modified xsi:type="dcterms:W3CDTF">2020-07-28T18:17:50Z</dcterms:modified>
</cp:coreProperties>
</file>