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318" r:id="rId2"/>
    <p:sldId id="320" r:id="rId3"/>
    <p:sldId id="321" r:id="rId4"/>
    <p:sldId id="322" r:id="rId5"/>
    <p:sldId id="323" r:id="rId6"/>
    <p:sldId id="324" r:id="rId7"/>
    <p:sldId id="341" r:id="rId8"/>
    <p:sldId id="325" r:id="rId9"/>
    <p:sldId id="342" r:id="rId10"/>
    <p:sldId id="326" r:id="rId11"/>
    <p:sldId id="328" r:id="rId12"/>
    <p:sldId id="343" r:id="rId13"/>
    <p:sldId id="330" r:id="rId14"/>
    <p:sldId id="327" r:id="rId15"/>
    <p:sldId id="331" r:id="rId16"/>
    <p:sldId id="339" r:id="rId17"/>
    <p:sldId id="344" r:id="rId18"/>
    <p:sldId id="332" r:id="rId19"/>
    <p:sldId id="345" r:id="rId20"/>
    <p:sldId id="333" r:id="rId21"/>
    <p:sldId id="334" r:id="rId22"/>
    <p:sldId id="335" r:id="rId23"/>
    <p:sldId id="336" r:id="rId24"/>
    <p:sldId id="340" r:id="rId25"/>
    <p:sldId id="337" r:id="rId26"/>
    <p:sldId id="338"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2" autoAdjust="0"/>
    <p:restoredTop sz="94188" autoAdjust="0"/>
  </p:normalViewPr>
  <p:slideViewPr>
    <p:cSldViewPr>
      <p:cViewPr varScale="1">
        <p:scale>
          <a:sx n="108" d="100"/>
          <a:sy n="108" d="100"/>
        </p:scale>
        <p:origin x="1728" y="96"/>
      </p:cViewPr>
      <p:guideLst>
        <p:guide orient="horz" pos="2160"/>
        <p:guide pos="2880"/>
      </p:guideLst>
    </p:cSldViewPr>
  </p:slideViewPr>
  <p:outlineViewPr>
    <p:cViewPr>
      <p:scale>
        <a:sx n="33" d="100"/>
        <a:sy n="33" d="100"/>
      </p:scale>
      <p:origin x="0" y="33472"/>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8/5/2020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8/5/2020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a:t>
            </a:fld>
            <a:endParaRPr lang="en-US" dirty="0"/>
          </a:p>
        </p:txBody>
      </p:sp>
    </p:spTree>
    <p:extLst>
      <p:ext uri="{BB962C8B-B14F-4D97-AF65-F5344CB8AC3E}">
        <p14:creationId xmlns:p14="http://schemas.microsoft.com/office/powerpoint/2010/main" val="2387276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FIGURE 4–21 To prevent the engine from cranking, an</a:t>
            </a:r>
          </a:p>
          <a:p>
            <a:r>
              <a:rPr lang="en-US" sz="1200" b="0" i="0" u="none" strike="noStrike" kern="1200" baseline="0" dirty="0">
                <a:solidFill>
                  <a:schemeClr val="tx1"/>
                </a:solidFill>
                <a:latin typeface="+mn-lt"/>
                <a:ea typeface="+mn-ea"/>
                <a:cs typeface="+mn-cs"/>
              </a:rPr>
              <a:t>electrical switch is usually installed to open the circuit</a:t>
            </a:r>
          </a:p>
          <a:p>
            <a:r>
              <a:rPr lang="en-US" sz="1200" b="0" i="0" u="none" strike="noStrike" kern="1200" baseline="0" dirty="0">
                <a:solidFill>
                  <a:schemeClr val="tx1"/>
                </a:solidFill>
                <a:latin typeface="+mn-lt"/>
                <a:ea typeface="+mn-ea"/>
                <a:cs typeface="+mn-cs"/>
              </a:rPr>
              <a:t>between the ignition switch and the starter solenoid. When the</a:t>
            </a:r>
          </a:p>
          <a:p>
            <a:r>
              <a:rPr lang="en-US" sz="1200" b="0" i="0" u="none" strike="noStrike" kern="1200" baseline="0" dirty="0">
                <a:solidFill>
                  <a:schemeClr val="tx1"/>
                </a:solidFill>
                <a:latin typeface="+mn-lt"/>
                <a:ea typeface="+mn-ea"/>
                <a:cs typeface="+mn-cs"/>
              </a:rPr>
              <a:t>clutch pedal is depressed, the switch closes and completes</a:t>
            </a:r>
          </a:p>
          <a:p>
            <a:r>
              <a:rPr lang="en-US" sz="1200" b="0" i="0" u="none" strike="noStrike" kern="1200" baseline="0" dirty="0">
                <a:solidFill>
                  <a:schemeClr val="tx1"/>
                </a:solidFill>
                <a:latin typeface="+mn-lt"/>
                <a:ea typeface="+mn-ea"/>
                <a:cs typeface="+mn-cs"/>
              </a:rPr>
              <a:t>the circuit to the starter.</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24</a:t>
            </a:fld>
            <a:endParaRPr lang="en-US" dirty="0"/>
          </a:p>
        </p:txBody>
      </p:sp>
    </p:spTree>
    <p:extLst>
      <p:ext uri="{BB962C8B-B14F-4D97-AF65-F5344CB8AC3E}">
        <p14:creationId xmlns:p14="http://schemas.microsoft.com/office/powerpoint/2010/main" val="973946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8/5/2020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8/5/2020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8/5/2020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2014, 2012</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8/5/2020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8/5/2020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8/5/2020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8/5/2020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8/5/2020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8/5/2020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8/5/2020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8/5/2020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2014, 2012</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Manual Drivetrains and Axles</a:t>
            </a:r>
          </a:p>
        </p:txBody>
      </p:sp>
      <p:sp>
        <p:nvSpPr>
          <p:cNvPr id="3" name="Text Placeholder 2"/>
          <p:cNvSpPr>
            <a:spLocks noGrp="1"/>
          </p:cNvSpPr>
          <p:nvPr>
            <p:ph type="body" sz="quarter" idx="13"/>
          </p:nvPr>
        </p:nvSpPr>
        <p:spPr/>
        <p:txBody>
          <a:bodyPr/>
          <a:lstStyle/>
          <a:p>
            <a:r>
              <a:rPr lang="en-US" sz="2000" b="1" dirty="0"/>
              <a:t>8</a:t>
            </a:r>
            <a:r>
              <a:rPr lang="en-US" sz="2000" b="1" baseline="30000" dirty="0"/>
              <a:t>th</a:t>
            </a:r>
            <a:r>
              <a:rPr lang="en-US" sz="2000" b="1" dirty="0"/>
              <a:t> Edition</a:t>
            </a:r>
          </a:p>
        </p:txBody>
      </p:sp>
      <p:sp>
        <p:nvSpPr>
          <p:cNvPr id="4" name="Text Placeholder 3"/>
          <p:cNvSpPr>
            <a:spLocks noGrp="1"/>
          </p:cNvSpPr>
          <p:nvPr>
            <p:ph type="body" sz="quarter" idx="14"/>
          </p:nvPr>
        </p:nvSpPr>
        <p:spPr/>
        <p:txBody>
          <a:bodyPr/>
          <a:lstStyle/>
          <a:p>
            <a:r>
              <a:rPr lang="en-US" dirty="0"/>
              <a:t>Chapter 4</a:t>
            </a:r>
          </a:p>
        </p:txBody>
      </p:sp>
      <p:sp>
        <p:nvSpPr>
          <p:cNvPr id="5" name="Text Placeholder 4"/>
          <p:cNvSpPr>
            <a:spLocks noGrp="1"/>
          </p:cNvSpPr>
          <p:nvPr>
            <p:ph type="body" sz="quarter" idx="15"/>
          </p:nvPr>
        </p:nvSpPr>
        <p:spPr/>
        <p:txBody>
          <a:bodyPr/>
          <a:lstStyle/>
          <a:p>
            <a:r>
              <a:rPr lang="en-US" dirty="0"/>
              <a:t>Clutch Parts and Operation</a:t>
            </a:r>
          </a:p>
        </p:txBody>
      </p:sp>
      <p:pic>
        <p:nvPicPr>
          <p:cNvPr id="7" name="Picture 6" descr="013462836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600200"/>
            <a:ext cx="3581400" cy="4570016"/>
          </a:xfrm>
          <a:prstGeom prst="rect">
            <a:avLst/>
          </a:prstGeom>
        </p:spPr>
      </p:pic>
    </p:spTree>
    <p:extLst>
      <p:ext uri="{BB962C8B-B14F-4D97-AF65-F5344CB8AC3E}">
        <p14:creationId xmlns:p14="http://schemas.microsoft.com/office/powerpoint/2010/main" val="3853861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Flywheels</a:t>
            </a:r>
          </a:p>
        </p:txBody>
      </p:sp>
      <p:sp>
        <p:nvSpPr>
          <p:cNvPr id="3" name="Content Placeholder 2"/>
          <p:cNvSpPr>
            <a:spLocks noGrp="1"/>
          </p:cNvSpPr>
          <p:nvPr>
            <p:ph idx="1"/>
          </p:nvPr>
        </p:nvSpPr>
        <p:spPr/>
        <p:txBody>
          <a:bodyPr/>
          <a:lstStyle/>
          <a:p>
            <a:r>
              <a:rPr lang="en-US" dirty="0"/>
              <a:t>Characteristics</a:t>
            </a:r>
          </a:p>
          <a:p>
            <a:pPr lvl="1"/>
            <a:r>
              <a:rPr lang="en-US" dirty="0"/>
              <a:t>Smooth out or dampens engine power pulses.</a:t>
            </a:r>
          </a:p>
          <a:p>
            <a:pPr lvl="1"/>
            <a:r>
              <a:rPr lang="en-US" dirty="0"/>
              <a:t>Absorbs some of the heat created by clutch operation.</a:t>
            </a:r>
          </a:p>
          <a:p>
            <a:pPr lvl="1"/>
            <a:r>
              <a:rPr lang="en-US" dirty="0"/>
              <a:t>Provides the connection point for the starter motor to rotate the engine.</a:t>
            </a:r>
          </a:p>
          <a:p>
            <a:pPr lvl="1"/>
            <a:r>
              <a:rPr lang="en-US" dirty="0"/>
              <a:t>Provides the friction surface for the clutch friction disc.</a:t>
            </a:r>
          </a:p>
          <a:p>
            <a:r>
              <a:rPr lang="en-US" dirty="0"/>
              <a:t>What is inertia? What are stepped flywheels?</a:t>
            </a:r>
          </a:p>
        </p:txBody>
      </p:sp>
    </p:spTree>
    <p:extLst>
      <p:ext uri="{BB962C8B-B14F-4D97-AF65-F5344CB8AC3E}">
        <p14:creationId xmlns:p14="http://schemas.microsoft.com/office/powerpoint/2010/main" val="1243669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a:t>Figure 4–11 The ring gear, which is attached to the outer rim of the flywheel, provides the teeth needed to mesh with the starter pinion gear</a:t>
            </a:r>
          </a:p>
        </p:txBody>
      </p:sp>
      <p:pic>
        <p:nvPicPr>
          <p:cNvPr id="24579" name="Picture 1" descr="M04_HALD5046_07_SE_C04.pdf"/>
          <p:cNvPicPr>
            <a:picLocks noChangeAspect="1"/>
          </p:cNvPicPr>
          <p:nvPr/>
        </p:nvPicPr>
        <p:blipFill>
          <a:blip r:embed="rId2">
            <a:extLst>
              <a:ext uri="{28A0092B-C50C-407E-A947-70E740481C1C}">
                <a14:useLocalDpi xmlns:a14="http://schemas.microsoft.com/office/drawing/2010/main" val="0"/>
              </a:ext>
            </a:extLst>
          </a:blip>
          <a:srcRect l="48480" t="36797" r="11996" b="40945"/>
          <a:stretch>
            <a:fillRect/>
          </a:stretch>
        </p:blipFill>
        <p:spPr bwMode="auto">
          <a:xfrm>
            <a:off x="990600" y="1295400"/>
            <a:ext cx="7086600" cy="497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94996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4–12 A flywheel being machined (ground) to provide the correct surface finish for the replacement clutch disc.</a:t>
            </a:r>
          </a:p>
        </p:txBody>
      </p:sp>
      <p:pic>
        <p:nvPicPr>
          <p:cNvPr id="4" name="Picture 3"/>
          <p:cNvPicPr>
            <a:picLocks noChangeAspect="1"/>
          </p:cNvPicPr>
          <p:nvPr/>
        </p:nvPicPr>
        <p:blipFill>
          <a:blip r:embed="rId2"/>
          <a:stretch>
            <a:fillRect/>
          </a:stretch>
        </p:blipFill>
        <p:spPr>
          <a:xfrm>
            <a:off x="1219200" y="1447800"/>
            <a:ext cx="6500632" cy="4876800"/>
          </a:xfrm>
          <a:prstGeom prst="rect">
            <a:avLst/>
          </a:prstGeom>
        </p:spPr>
      </p:pic>
    </p:spTree>
    <p:extLst>
      <p:ext uri="{BB962C8B-B14F-4D97-AF65-F5344CB8AC3E}">
        <p14:creationId xmlns:p14="http://schemas.microsoft.com/office/powerpoint/2010/main" val="3799751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a:t>Figure 4–13 A stepped flywheel has more mass on the outer edge which helps smooth out the impulses from a four-cylinder engine especially at idle speed</a:t>
            </a:r>
          </a:p>
        </p:txBody>
      </p:sp>
      <p:pic>
        <p:nvPicPr>
          <p:cNvPr id="2662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00200"/>
            <a:ext cx="6270625" cy="470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38576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Dual-mass flywheel</a:t>
            </a:r>
          </a:p>
        </p:txBody>
      </p:sp>
      <p:sp>
        <p:nvSpPr>
          <p:cNvPr id="3" name="Content Placeholder 2"/>
          <p:cNvSpPr>
            <a:spLocks noGrp="1"/>
          </p:cNvSpPr>
          <p:nvPr>
            <p:ph idx="1"/>
          </p:nvPr>
        </p:nvSpPr>
        <p:spPr/>
        <p:txBody>
          <a:bodyPr/>
          <a:lstStyle/>
          <a:p>
            <a:r>
              <a:rPr lang="en-US" dirty="0"/>
              <a:t>The starter ring gear mounts on the primary flywheel.</a:t>
            </a:r>
          </a:p>
          <a:p>
            <a:r>
              <a:rPr lang="en-US" dirty="0"/>
              <a:t>Power from the starter motor does not have to flow through the damper assembly to reach the engine crankshaft.</a:t>
            </a:r>
          </a:p>
          <a:p>
            <a:r>
              <a:rPr lang="en-US" dirty="0"/>
              <a:t>The pilot bearing is also attached to the primary flywheel.</a:t>
            </a:r>
          </a:p>
          <a:p>
            <a:r>
              <a:rPr lang="en-US" dirty="0"/>
              <a:t>The clutch friction surface is usually on the secondary flywheel.</a:t>
            </a:r>
          </a:p>
        </p:txBody>
      </p:sp>
    </p:spTree>
    <p:extLst>
      <p:ext uri="{BB962C8B-B14F-4D97-AF65-F5344CB8AC3E}">
        <p14:creationId xmlns:p14="http://schemas.microsoft.com/office/powerpoint/2010/main" val="2003670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a:t>Figure 4–14 A dual-mass wheel consists of two flywheels connected between with a spring to help absorb engine pulsations</a:t>
            </a:r>
          </a:p>
        </p:txBody>
      </p:sp>
      <p:pic>
        <p:nvPicPr>
          <p:cNvPr id="27651" name="Picture 1" descr="M04_HALD5046_07_SE_C04.pdf"/>
          <p:cNvPicPr>
            <a:picLocks noChangeAspect="1"/>
          </p:cNvPicPr>
          <p:nvPr/>
        </p:nvPicPr>
        <p:blipFill>
          <a:blip r:embed="rId2">
            <a:extLst>
              <a:ext uri="{28A0092B-C50C-407E-A947-70E740481C1C}">
                <a14:useLocalDpi xmlns:a14="http://schemas.microsoft.com/office/drawing/2010/main" val="0"/>
              </a:ext>
            </a:extLst>
          </a:blip>
          <a:srcRect l="7475" t="6516" r="51437" b="64339"/>
          <a:stretch>
            <a:fillRect/>
          </a:stretch>
        </p:blipFill>
        <p:spPr bwMode="auto">
          <a:xfrm>
            <a:off x="1676400" y="1143000"/>
            <a:ext cx="5791200" cy="512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33403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Pilot Bearings</a:t>
            </a:r>
          </a:p>
        </p:txBody>
      </p:sp>
      <p:sp>
        <p:nvSpPr>
          <p:cNvPr id="3" name="Content Placeholder 2"/>
          <p:cNvSpPr>
            <a:spLocks noGrp="1"/>
          </p:cNvSpPr>
          <p:nvPr>
            <p:ph idx="1"/>
          </p:nvPr>
        </p:nvSpPr>
        <p:spPr/>
        <p:txBody>
          <a:bodyPr/>
          <a:lstStyle/>
          <a:p>
            <a:r>
              <a:rPr lang="en-US" dirty="0"/>
              <a:t>The engine end of a transmission input (clutch) shaft is supported by a pilot bearing that is pressed into the end of the crankshaft.</a:t>
            </a:r>
          </a:p>
          <a:p>
            <a:r>
              <a:rPr lang="en-US" dirty="0"/>
              <a:t>Need for a pilot bearing</a:t>
            </a:r>
          </a:p>
          <a:p>
            <a:r>
              <a:rPr lang="en-US" dirty="0"/>
              <a:t>Construction: How can pilot bearings be constructed?</a:t>
            </a:r>
          </a:p>
          <a:p>
            <a:r>
              <a:rPr lang="en-US" dirty="0"/>
              <a:t>How do pilot bearings operate? </a:t>
            </a:r>
          </a:p>
        </p:txBody>
      </p:sp>
    </p:spTree>
    <p:extLst>
      <p:ext uri="{BB962C8B-B14F-4D97-AF65-F5344CB8AC3E}">
        <p14:creationId xmlns:p14="http://schemas.microsoft.com/office/powerpoint/2010/main" val="2419894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4–16 Pilot bearings (bushings) are made in several different designs depending on the application.</a:t>
            </a:r>
          </a:p>
        </p:txBody>
      </p:sp>
      <p:pic>
        <p:nvPicPr>
          <p:cNvPr id="4" name="Picture 3" descr="M04_HALD8363_08_SE_C04.pdf"/>
          <p:cNvPicPr>
            <a:picLocks noChangeAspect="1"/>
          </p:cNvPicPr>
          <p:nvPr/>
        </p:nvPicPr>
        <p:blipFill rotWithShape="1">
          <a:blip r:embed="rId2">
            <a:extLst>
              <a:ext uri="{28A0092B-C50C-407E-A947-70E740481C1C}">
                <a14:useLocalDpi xmlns:a14="http://schemas.microsoft.com/office/drawing/2010/main" val="0"/>
              </a:ext>
            </a:extLst>
          </a:blip>
          <a:srcRect l="54369" t="7624" r="14369" b="70592"/>
          <a:stretch/>
        </p:blipFill>
        <p:spPr>
          <a:xfrm>
            <a:off x="1828800" y="1447799"/>
            <a:ext cx="5486400" cy="4770375"/>
          </a:xfrm>
          <a:prstGeom prst="rect">
            <a:avLst/>
          </a:prstGeom>
        </p:spPr>
      </p:pic>
    </p:spTree>
    <p:extLst>
      <p:ext uri="{BB962C8B-B14F-4D97-AF65-F5344CB8AC3E}">
        <p14:creationId xmlns:p14="http://schemas.microsoft.com/office/powerpoint/2010/main" val="3630141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Clutch Pedal Linkage</a:t>
            </a:r>
          </a:p>
        </p:txBody>
      </p:sp>
      <p:sp>
        <p:nvSpPr>
          <p:cNvPr id="3" name="Content Placeholder 2"/>
          <p:cNvSpPr>
            <a:spLocks noGrp="1"/>
          </p:cNvSpPr>
          <p:nvPr>
            <p:ph idx="1"/>
          </p:nvPr>
        </p:nvSpPr>
        <p:spPr/>
        <p:txBody>
          <a:bodyPr/>
          <a:lstStyle/>
          <a:p>
            <a:r>
              <a:rPr lang="en-US" dirty="0"/>
              <a:t>The clutch pedal linkage… </a:t>
            </a:r>
          </a:p>
          <a:p>
            <a:pPr lvl="1"/>
            <a:r>
              <a:rPr lang="en-US" dirty="0"/>
              <a:t>Transfers the force the driver exerts on the clutch pedal to the release bearing.</a:t>
            </a:r>
          </a:p>
          <a:p>
            <a:r>
              <a:rPr lang="en-US" dirty="0"/>
              <a:t>What are the types of clutch linkage?</a:t>
            </a:r>
          </a:p>
        </p:txBody>
      </p:sp>
    </p:spTree>
    <p:extLst>
      <p:ext uri="{BB962C8B-B14F-4D97-AF65-F5344CB8AC3E}">
        <p14:creationId xmlns:p14="http://schemas.microsoft.com/office/powerpoint/2010/main" val="551318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4–19 The actuator cylinder of some systems is concentric to the transmission input bearing retainer. When the clutch pedal is depressed, pressurized fluid is forced from the clutch master cylinder to the actuator cylinder to release the clutch.</a:t>
            </a:r>
          </a:p>
        </p:txBody>
      </p:sp>
      <p:pic>
        <p:nvPicPr>
          <p:cNvPr id="4" name="Picture 3" descr="M04_HALD8363_08_SE_C04.pdf"/>
          <p:cNvPicPr>
            <a:picLocks noChangeAspect="1"/>
          </p:cNvPicPr>
          <p:nvPr/>
        </p:nvPicPr>
        <p:blipFill rotWithShape="1">
          <a:blip r:embed="rId2">
            <a:extLst>
              <a:ext uri="{28A0092B-C50C-407E-A947-70E740481C1C}">
                <a14:useLocalDpi xmlns:a14="http://schemas.microsoft.com/office/drawing/2010/main" val="0"/>
              </a:ext>
            </a:extLst>
          </a:blip>
          <a:srcRect l="12621" t="6535" r="52379" b="58775"/>
          <a:stretch/>
        </p:blipFill>
        <p:spPr>
          <a:xfrm>
            <a:off x="2514600" y="1524000"/>
            <a:ext cx="3886200" cy="4806462"/>
          </a:xfrm>
          <a:prstGeom prst="rect">
            <a:avLst/>
          </a:prstGeom>
        </p:spPr>
      </p:pic>
      <p:sp>
        <p:nvSpPr>
          <p:cNvPr id="3" name="Rectangle 2">
            <a:extLst>
              <a:ext uri="{FF2B5EF4-FFF2-40B4-BE49-F238E27FC236}">
                <a16:creationId xmlns:a16="http://schemas.microsoft.com/office/drawing/2014/main" id="{32BF6EB5-C407-43B3-86C9-64C9BB79A54C}"/>
              </a:ext>
            </a:extLst>
          </p:cNvPr>
          <p:cNvSpPr/>
          <p:nvPr/>
        </p:nvSpPr>
        <p:spPr>
          <a:xfrm>
            <a:off x="4451042" y="5257800"/>
            <a:ext cx="1219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5" name="TextBox 4">
            <a:extLst>
              <a:ext uri="{FF2B5EF4-FFF2-40B4-BE49-F238E27FC236}">
                <a16:creationId xmlns:a16="http://schemas.microsoft.com/office/drawing/2014/main" id="{28E4EE8F-68BB-465D-B3FE-386C0520CCF1}"/>
              </a:ext>
            </a:extLst>
          </p:cNvPr>
          <p:cNvSpPr txBox="1"/>
          <p:nvPr/>
        </p:nvSpPr>
        <p:spPr>
          <a:xfrm>
            <a:off x="4451042" y="5279395"/>
            <a:ext cx="1600200" cy="261610"/>
          </a:xfrm>
          <a:prstGeom prst="rect">
            <a:avLst/>
          </a:prstGeom>
          <a:noFill/>
        </p:spPr>
        <p:txBody>
          <a:bodyPr wrap="square" rtlCol="0">
            <a:spAutoFit/>
          </a:bodyPr>
          <a:lstStyle/>
          <a:p>
            <a:r>
              <a:rPr lang="en-US" sz="1100" b="1" dirty="0"/>
              <a:t>Actuator Cylinder </a:t>
            </a:r>
          </a:p>
        </p:txBody>
      </p:sp>
    </p:spTree>
    <p:extLst>
      <p:ext uri="{BB962C8B-B14F-4D97-AF65-F5344CB8AC3E}">
        <p14:creationId xmlns:p14="http://schemas.microsoft.com/office/powerpoint/2010/main" val="2597770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(1 of 2)</a:t>
            </a:r>
          </a:p>
        </p:txBody>
      </p:sp>
      <p:sp>
        <p:nvSpPr>
          <p:cNvPr id="3" name="Content Placeholder 2"/>
          <p:cNvSpPr>
            <a:spLocks noGrp="1"/>
          </p:cNvSpPr>
          <p:nvPr>
            <p:ph idx="1"/>
          </p:nvPr>
        </p:nvSpPr>
        <p:spPr/>
        <p:txBody>
          <a:bodyPr/>
          <a:lstStyle/>
          <a:p>
            <a:pPr marL="0" indent="0">
              <a:buNone/>
            </a:pPr>
            <a:r>
              <a:rPr lang="en-US" b="1" dirty="0">
                <a:solidFill>
                  <a:srgbClr val="005A70"/>
                </a:solidFill>
              </a:rPr>
              <a:t>1.1 </a:t>
            </a:r>
            <a:r>
              <a:rPr lang="en-US" dirty="0"/>
              <a:t>Prepare for ASE Manual Drive Train and Axles (A3) certification test content area “A” (Clutch Diagnosis and Repair).</a:t>
            </a:r>
          </a:p>
          <a:p>
            <a:pPr marL="0" indent="0">
              <a:buNone/>
            </a:pPr>
            <a:r>
              <a:rPr lang="en-US" b="1" dirty="0">
                <a:solidFill>
                  <a:srgbClr val="005A70"/>
                </a:solidFill>
              </a:rPr>
              <a:t>1.2 </a:t>
            </a:r>
            <a:r>
              <a:rPr lang="en-US" dirty="0"/>
              <a:t>List the major parts that are included in the clutch system and describe how the clutch works.</a:t>
            </a:r>
          </a:p>
          <a:p>
            <a:pPr marL="0" indent="0">
              <a:buNone/>
            </a:pPr>
            <a:r>
              <a:rPr lang="en-US" b="1" dirty="0">
                <a:solidFill>
                  <a:srgbClr val="005A70"/>
                </a:solidFill>
              </a:rPr>
              <a:t>1.3 </a:t>
            </a:r>
            <a:r>
              <a:rPr lang="en-US" dirty="0"/>
              <a:t>Discuss the purpose and function of clutch discs.</a:t>
            </a:r>
          </a:p>
        </p:txBody>
      </p:sp>
    </p:spTree>
    <p:extLst>
      <p:ext uri="{BB962C8B-B14F-4D97-AF65-F5344CB8AC3E}">
        <p14:creationId xmlns:p14="http://schemas.microsoft.com/office/powerpoint/2010/main" val="3521721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Release (Throwout) Bearings</a:t>
            </a:r>
          </a:p>
        </p:txBody>
      </p:sp>
      <p:sp>
        <p:nvSpPr>
          <p:cNvPr id="3" name="Content Placeholder 2"/>
          <p:cNvSpPr>
            <a:spLocks noGrp="1"/>
          </p:cNvSpPr>
          <p:nvPr>
            <p:ph idx="1"/>
          </p:nvPr>
        </p:nvSpPr>
        <p:spPr/>
        <p:txBody>
          <a:bodyPr/>
          <a:lstStyle/>
          <a:p>
            <a:r>
              <a:rPr lang="en-US" dirty="0"/>
              <a:t>Operation of the release bearing:</a:t>
            </a:r>
          </a:p>
          <a:p>
            <a:pPr lvl="1"/>
            <a:r>
              <a:rPr lang="en-US" dirty="0"/>
              <a:t>Presses against the diaphragm spring fingers or coil spring levers</a:t>
            </a:r>
          </a:p>
          <a:p>
            <a:pPr lvl="1"/>
            <a:r>
              <a:rPr lang="en-US" dirty="0"/>
              <a:t>Takes spring force off the pressure plate so that it no longer clamps the friction disc against the flywheel</a:t>
            </a:r>
          </a:p>
          <a:p>
            <a:r>
              <a:rPr lang="en-US" dirty="0"/>
              <a:t>Constant-running:</a:t>
            </a:r>
          </a:p>
          <a:p>
            <a:pPr lvl="1"/>
            <a:r>
              <a:rPr lang="en-US" dirty="0"/>
              <a:t>The release bearing outer race constantly turns at engine crankshaft speed</a:t>
            </a:r>
          </a:p>
          <a:p>
            <a:pPr marL="427482" indent="-457200"/>
            <a:r>
              <a:rPr lang="en-US" dirty="0"/>
              <a:t>What are the types of release bearings?</a:t>
            </a:r>
          </a:p>
        </p:txBody>
      </p:sp>
    </p:spTree>
    <p:extLst>
      <p:ext uri="{BB962C8B-B14F-4D97-AF65-F5344CB8AC3E}">
        <p14:creationId xmlns:p14="http://schemas.microsoft.com/office/powerpoint/2010/main" val="707915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a:t>Figure 4–20 (a) A release (throwout) bearing on a transmission that uses a clutch fork and a mechanical or cable operated linkage. </a:t>
            </a:r>
          </a:p>
        </p:txBody>
      </p:sp>
      <p:pic>
        <p:nvPicPr>
          <p:cNvPr id="307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7800"/>
            <a:ext cx="65500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32253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a:t>Figure 4–20 (b) A style of release bearing that includes the actuator cylinder, sometimes called a concentric actuator cylinder. </a:t>
            </a:r>
          </a:p>
        </p:txBody>
      </p:sp>
      <p:pic>
        <p:nvPicPr>
          <p:cNvPr id="3174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513839"/>
            <a:ext cx="4267200" cy="48583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4771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a:t>Figure 4–20 (c) A combination release bearing and actuator cylinder showing the two hydraulic lines. The lower line is from the master clutch cylinder and the upper line is used to bleed air from the hydraulic system</a:t>
            </a:r>
          </a:p>
        </p:txBody>
      </p:sp>
      <p:pic>
        <p:nvPicPr>
          <p:cNvPr id="3277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7800"/>
            <a:ext cx="6475413" cy="485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04867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Clutch Pedal Switch</a:t>
            </a:r>
          </a:p>
        </p:txBody>
      </p:sp>
      <p:sp>
        <p:nvSpPr>
          <p:cNvPr id="4" name="Content Placeholder 3"/>
          <p:cNvSpPr>
            <a:spLocks noGrp="1"/>
          </p:cNvSpPr>
          <p:nvPr>
            <p:ph idx="1"/>
          </p:nvPr>
        </p:nvSpPr>
        <p:spPr/>
        <p:txBody>
          <a:bodyPr/>
          <a:lstStyle/>
          <a:p>
            <a:r>
              <a:rPr lang="en-US" dirty="0"/>
              <a:t>A clutch pedal switch… </a:t>
            </a:r>
          </a:p>
          <a:p>
            <a:pPr lvl="1"/>
            <a:r>
              <a:rPr lang="en-US" dirty="0"/>
              <a:t>Signals the starter circuit that the clutch is released which prevents starter operation unless the clutch pedal is depressed.</a:t>
            </a:r>
          </a:p>
        </p:txBody>
      </p:sp>
      <p:pic>
        <p:nvPicPr>
          <p:cNvPr id="2" name="Picture 1" descr="M04_HALD8363_08_SE_C04.pdf"/>
          <p:cNvPicPr>
            <a:picLocks noChangeAspect="1"/>
          </p:cNvPicPr>
          <p:nvPr/>
        </p:nvPicPr>
        <p:blipFill rotWithShape="1">
          <a:blip r:embed="rId3">
            <a:extLst>
              <a:ext uri="{28A0092B-C50C-407E-A947-70E740481C1C}">
                <a14:useLocalDpi xmlns:a14="http://schemas.microsoft.com/office/drawing/2010/main" val="0"/>
              </a:ext>
            </a:extLst>
          </a:blip>
          <a:srcRect l="48301" t="54186" r="10922" b="18857"/>
          <a:stretch/>
        </p:blipFill>
        <p:spPr>
          <a:xfrm>
            <a:off x="4038600" y="2819399"/>
            <a:ext cx="4298463" cy="3545927"/>
          </a:xfrm>
          <a:prstGeom prst="rect">
            <a:avLst/>
          </a:prstGeom>
        </p:spPr>
      </p:pic>
    </p:spTree>
    <p:extLst>
      <p:ext uri="{BB962C8B-B14F-4D97-AF65-F5344CB8AC3E}">
        <p14:creationId xmlns:p14="http://schemas.microsoft.com/office/powerpoint/2010/main" val="1536460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(1 of 2)</a:t>
            </a:r>
          </a:p>
        </p:txBody>
      </p:sp>
      <p:sp>
        <p:nvSpPr>
          <p:cNvPr id="3" name="Content Placeholder 2"/>
          <p:cNvSpPr>
            <a:spLocks noGrp="1"/>
          </p:cNvSpPr>
          <p:nvPr>
            <p:ph idx="1"/>
          </p:nvPr>
        </p:nvSpPr>
        <p:spPr/>
        <p:txBody>
          <a:bodyPr/>
          <a:lstStyle/>
          <a:p>
            <a:r>
              <a:rPr lang="en-US" dirty="0"/>
              <a:t>The purpose and function of a clutch and clutch disc.</a:t>
            </a:r>
          </a:p>
          <a:p>
            <a:r>
              <a:rPr lang="en-US" dirty="0"/>
              <a:t>The clutch assembly includes the flywheel, clutch disc, release (throwout) bearing, and pressure plate.</a:t>
            </a:r>
          </a:p>
          <a:p>
            <a:r>
              <a:rPr lang="en-US" dirty="0"/>
              <a:t>The four basic purposes of the engine flywheel services.</a:t>
            </a:r>
          </a:p>
        </p:txBody>
      </p:sp>
    </p:spTree>
    <p:extLst>
      <p:ext uri="{BB962C8B-B14F-4D97-AF65-F5344CB8AC3E}">
        <p14:creationId xmlns:p14="http://schemas.microsoft.com/office/powerpoint/2010/main" val="3907903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 (2 of 2)</a:t>
            </a:r>
            <a:endParaRPr lang="en-US" dirty="0"/>
          </a:p>
        </p:txBody>
      </p:sp>
      <p:sp>
        <p:nvSpPr>
          <p:cNvPr id="3" name="Content Placeholder 2"/>
          <p:cNvSpPr>
            <a:spLocks noGrp="1"/>
          </p:cNvSpPr>
          <p:nvPr>
            <p:ph idx="1"/>
          </p:nvPr>
        </p:nvSpPr>
        <p:spPr/>
        <p:txBody>
          <a:bodyPr/>
          <a:lstStyle/>
          <a:p>
            <a:r>
              <a:rPr lang="en-US" dirty="0"/>
              <a:t>The clutch pedal linkage transfers the force the driver exerts on the clutch pedal to the release bearing.</a:t>
            </a:r>
          </a:p>
        </p:txBody>
      </p:sp>
    </p:spTree>
    <p:extLst>
      <p:ext uri="{BB962C8B-B14F-4D97-AF65-F5344CB8AC3E}">
        <p14:creationId xmlns:p14="http://schemas.microsoft.com/office/powerpoint/2010/main" val="115211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(2 of 2)</a:t>
            </a:r>
          </a:p>
        </p:txBody>
      </p:sp>
      <p:sp>
        <p:nvSpPr>
          <p:cNvPr id="3" name="Content Placeholder 2"/>
          <p:cNvSpPr>
            <a:spLocks noGrp="1"/>
          </p:cNvSpPr>
          <p:nvPr>
            <p:ph idx="1"/>
          </p:nvPr>
        </p:nvSpPr>
        <p:spPr/>
        <p:txBody>
          <a:bodyPr/>
          <a:lstStyle/>
          <a:p>
            <a:pPr marL="0" indent="0">
              <a:buNone/>
            </a:pPr>
            <a:r>
              <a:rPr lang="en-US" b="1" dirty="0">
                <a:solidFill>
                  <a:srgbClr val="005A70"/>
                </a:solidFill>
              </a:rPr>
              <a:t>1.4 </a:t>
            </a:r>
            <a:r>
              <a:rPr lang="en-US" dirty="0"/>
              <a:t>Discuss the purpose and function of pressure plates.</a:t>
            </a:r>
          </a:p>
          <a:p>
            <a:pPr marL="0" indent="0">
              <a:buNone/>
            </a:pPr>
            <a:r>
              <a:rPr lang="en-US" b="1" dirty="0">
                <a:solidFill>
                  <a:srgbClr val="005A70"/>
                </a:solidFill>
              </a:rPr>
              <a:t>1.5 </a:t>
            </a:r>
            <a:r>
              <a:rPr lang="en-US" dirty="0"/>
              <a:t>State the characteristics of a flywheel and explain how a dual-mass flywheel works.</a:t>
            </a:r>
          </a:p>
          <a:p>
            <a:pPr marL="0" indent="0">
              <a:buNone/>
            </a:pPr>
            <a:r>
              <a:rPr lang="en-US" b="1" dirty="0">
                <a:solidFill>
                  <a:srgbClr val="005A70"/>
                </a:solidFill>
              </a:rPr>
              <a:t>1.6 </a:t>
            </a:r>
            <a:r>
              <a:rPr lang="en-US" dirty="0"/>
              <a:t>Describe how a clutch pedal linkage and a clutch pedal switch works.</a:t>
            </a:r>
          </a:p>
          <a:p>
            <a:pPr marL="0" indent="0">
              <a:buNone/>
            </a:pPr>
            <a:r>
              <a:rPr lang="en-US" b="1" dirty="0">
                <a:solidFill>
                  <a:srgbClr val="005A70"/>
                </a:solidFill>
              </a:rPr>
              <a:t>1.7 </a:t>
            </a:r>
            <a:r>
              <a:rPr lang="en-US" dirty="0"/>
              <a:t>Describe the operation of the release bearing and state the types of release bearings.</a:t>
            </a:r>
          </a:p>
        </p:txBody>
      </p:sp>
    </p:spTree>
    <p:extLst>
      <p:ext uri="{BB962C8B-B14F-4D97-AF65-F5344CB8AC3E}">
        <p14:creationId xmlns:p14="http://schemas.microsoft.com/office/powerpoint/2010/main" val="4219680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Clutches</a:t>
            </a:r>
          </a:p>
        </p:txBody>
      </p:sp>
      <p:sp>
        <p:nvSpPr>
          <p:cNvPr id="3" name="Content Placeholder 2"/>
          <p:cNvSpPr>
            <a:spLocks noGrp="1"/>
          </p:cNvSpPr>
          <p:nvPr>
            <p:ph idx="1"/>
          </p:nvPr>
        </p:nvSpPr>
        <p:spPr/>
        <p:txBody>
          <a:bodyPr/>
          <a:lstStyle/>
          <a:p>
            <a:r>
              <a:rPr lang="en-US" dirty="0"/>
              <a:t>The clutch assembly includes the flywheel, clutch disc, release (throwout) bearing, and pressure plate.</a:t>
            </a:r>
          </a:p>
          <a:p>
            <a:r>
              <a:rPr lang="en-US" dirty="0"/>
              <a:t>Force is exerted on the pressure plate by release bearings…</a:t>
            </a:r>
          </a:p>
          <a:p>
            <a:pPr lvl="1"/>
            <a:r>
              <a:rPr lang="en-US" dirty="0"/>
              <a:t>Released from clutch disc between flywheel and pressure plate.</a:t>
            </a:r>
          </a:p>
        </p:txBody>
      </p:sp>
    </p:spTree>
    <p:extLst>
      <p:ext uri="{BB962C8B-B14F-4D97-AF65-F5344CB8AC3E}">
        <p14:creationId xmlns:p14="http://schemas.microsoft.com/office/powerpoint/2010/main" val="3642486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1600" dirty="0"/>
              <a:t>Figure 4–2 (a) When the clutch is in the released position (clutch pedal depressed), the clutch fork is applying a force to the throwout (release) bearing, which pushes on the diaphragm spring, releasing the pressure on the friction disc. (b) When the clutch is in the engaged position (clutch pedal up), the diaphragm spring exerts force on the clutch disc, holding it between the flywheel and the pressure plate</a:t>
            </a:r>
          </a:p>
        </p:txBody>
      </p:sp>
      <p:pic>
        <p:nvPicPr>
          <p:cNvPr id="19459" name="Picture 1" descr="M04_HALD5046_07_SE_C04.pdf"/>
          <p:cNvPicPr>
            <a:picLocks noChangeAspect="1"/>
          </p:cNvPicPr>
          <p:nvPr/>
        </p:nvPicPr>
        <p:blipFill>
          <a:blip r:embed="rId2">
            <a:extLst>
              <a:ext uri="{28A0092B-C50C-407E-A947-70E740481C1C}">
                <a14:useLocalDpi xmlns:a14="http://schemas.microsoft.com/office/drawing/2010/main" val="0"/>
              </a:ext>
            </a:extLst>
          </a:blip>
          <a:srcRect l="17773" t="7310" r="15645" b="17149"/>
          <a:stretch>
            <a:fillRect/>
          </a:stretch>
        </p:blipFill>
        <p:spPr bwMode="auto">
          <a:xfrm>
            <a:off x="2895600" y="1295400"/>
            <a:ext cx="3581400" cy="50698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15349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Clutch Discs</a:t>
            </a:r>
          </a:p>
        </p:txBody>
      </p:sp>
      <p:sp>
        <p:nvSpPr>
          <p:cNvPr id="3" name="Content Placeholder 2"/>
          <p:cNvSpPr>
            <a:spLocks noGrp="1"/>
          </p:cNvSpPr>
          <p:nvPr>
            <p:ph idx="1"/>
          </p:nvPr>
        </p:nvSpPr>
        <p:spPr/>
        <p:txBody>
          <a:bodyPr/>
          <a:lstStyle/>
          <a:p>
            <a:r>
              <a:rPr lang="en-US" dirty="0"/>
              <a:t>The clutch discs transfer engine torque from the flywheel to the input shaft of the transmission/transaxle.</a:t>
            </a:r>
          </a:p>
          <a:p>
            <a:r>
              <a:rPr lang="en-US" dirty="0"/>
              <a:t>It connects the flywheel and pressure plate when the clutch is engaged… </a:t>
            </a:r>
          </a:p>
          <a:p>
            <a:pPr lvl="1"/>
            <a:r>
              <a:rPr lang="en-US" dirty="0"/>
              <a:t>And the pressure plate spring exerts spring pressure against the disc and forces it against the flywheel.</a:t>
            </a:r>
          </a:p>
          <a:p>
            <a:r>
              <a:rPr lang="en-US" dirty="0"/>
              <a:t>How do you assemble the hub and dampener?</a:t>
            </a:r>
          </a:p>
        </p:txBody>
      </p:sp>
    </p:spTree>
    <p:extLst>
      <p:ext uri="{BB962C8B-B14F-4D97-AF65-F5344CB8AC3E}">
        <p14:creationId xmlns:p14="http://schemas.microsoft.com/office/powerpoint/2010/main" val="3890282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4–3 A replacement clutch is designed to meet the same friction specifications of the original so the new clutch will operate like new.</a:t>
            </a:r>
          </a:p>
        </p:txBody>
      </p:sp>
      <p:pic>
        <p:nvPicPr>
          <p:cNvPr id="4" name="Picture 3"/>
          <p:cNvPicPr>
            <a:picLocks noChangeAspect="1"/>
          </p:cNvPicPr>
          <p:nvPr/>
        </p:nvPicPr>
        <p:blipFill>
          <a:blip r:embed="rId2"/>
          <a:stretch>
            <a:fillRect/>
          </a:stretch>
        </p:blipFill>
        <p:spPr>
          <a:xfrm>
            <a:off x="1295400" y="1447800"/>
            <a:ext cx="6551376" cy="4914869"/>
          </a:xfrm>
          <a:prstGeom prst="rect">
            <a:avLst/>
          </a:prstGeom>
        </p:spPr>
      </p:pic>
    </p:spTree>
    <p:extLst>
      <p:ext uri="{BB962C8B-B14F-4D97-AF65-F5344CB8AC3E}">
        <p14:creationId xmlns:p14="http://schemas.microsoft.com/office/powerpoint/2010/main" val="4234590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Pressure Plates</a:t>
            </a:r>
          </a:p>
        </p:txBody>
      </p:sp>
      <p:sp>
        <p:nvSpPr>
          <p:cNvPr id="3" name="Content Placeholder 2"/>
          <p:cNvSpPr>
            <a:spLocks noGrp="1"/>
          </p:cNvSpPr>
          <p:nvPr>
            <p:ph idx="1"/>
          </p:nvPr>
        </p:nvSpPr>
        <p:spPr/>
        <p:txBody>
          <a:bodyPr/>
          <a:lstStyle/>
          <a:p>
            <a:r>
              <a:rPr lang="en-US" dirty="0"/>
              <a:t>The pressure plate exerts force on the clutch disc so engine torque can be transmitted from engine to transmission/ transaxle. The required strong clamping force is provided by the pressure plate spring(s).</a:t>
            </a:r>
          </a:p>
          <a:p>
            <a:r>
              <a:rPr lang="en-US" dirty="0"/>
              <a:t>What are the different styles of pressure plates?</a:t>
            </a:r>
          </a:p>
          <a:p>
            <a:r>
              <a:rPr lang="en-US" dirty="0"/>
              <a:t>What are the advantages of a diaphragm-type clutch?</a:t>
            </a:r>
          </a:p>
          <a:p>
            <a:r>
              <a:rPr lang="en-US" dirty="0"/>
              <a:t>What is a: pressure plate ring? Cover (hat)? Release lever? Double disc clutch?</a:t>
            </a:r>
          </a:p>
        </p:txBody>
      </p:sp>
    </p:spTree>
    <p:extLst>
      <p:ext uri="{BB962C8B-B14F-4D97-AF65-F5344CB8AC3E}">
        <p14:creationId xmlns:p14="http://schemas.microsoft.com/office/powerpoint/2010/main" val="1652124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4–7 A coil spring (lever style) clutch pressure plate.</a:t>
            </a:r>
          </a:p>
        </p:txBody>
      </p:sp>
      <p:pic>
        <p:nvPicPr>
          <p:cNvPr id="4" name="Picture 3"/>
          <p:cNvPicPr>
            <a:picLocks noChangeAspect="1"/>
          </p:cNvPicPr>
          <p:nvPr/>
        </p:nvPicPr>
        <p:blipFill>
          <a:blip r:embed="rId2"/>
          <a:stretch>
            <a:fillRect/>
          </a:stretch>
        </p:blipFill>
        <p:spPr>
          <a:xfrm>
            <a:off x="1524000" y="1752600"/>
            <a:ext cx="6172200" cy="4308196"/>
          </a:xfrm>
          <a:prstGeom prst="rect">
            <a:avLst/>
          </a:prstGeom>
        </p:spPr>
      </p:pic>
    </p:spTree>
    <p:extLst>
      <p:ext uri="{BB962C8B-B14F-4D97-AF65-F5344CB8AC3E}">
        <p14:creationId xmlns:p14="http://schemas.microsoft.com/office/powerpoint/2010/main" val="3814384871"/>
      </p:ext>
    </p:extLst>
  </p:cSld>
  <p:clrMapOvr>
    <a:masterClrMapping/>
  </p:clrMapOvr>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4007</TotalTime>
  <Words>1076</Words>
  <Application>Microsoft Office PowerPoint</Application>
  <PresentationFormat>On-screen Show (4:3)</PresentationFormat>
  <Paragraphs>84</Paragraphs>
  <Slides>26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Times New Roman</vt:lpstr>
      <vt:lpstr>Wingdings</vt:lpstr>
      <vt:lpstr>508 Lecture</vt:lpstr>
      <vt:lpstr>Manual Drivetrains and Axles</vt:lpstr>
      <vt:lpstr>Learning Objectives (1 of 2)</vt:lpstr>
      <vt:lpstr>Learning Objectives (2 of 2)</vt:lpstr>
      <vt:lpstr>Clutches</vt:lpstr>
      <vt:lpstr>Figure 4–2 (a) When the clutch is in the released position (clutch pedal depressed), the clutch fork is applying a force to the throwout (release) bearing, which pushes on the diaphragm spring, releasing the pressure on the friction disc. (b) When the clutch is in the engaged position (clutch pedal up), the diaphragm spring exerts force on the clutch disc, holding it between the flywheel and the pressure plate</vt:lpstr>
      <vt:lpstr>Clutch Discs</vt:lpstr>
      <vt:lpstr>FIGURE 4–3 A replacement clutch is designed to meet the same friction specifications of the original so the new clutch will operate like new.</vt:lpstr>
      <vt:lpstr>Pressure Plates</vt:lpstr>
      <vt:lpstr>FIGURE 4–7 A coil spring (lever style) clutch pressure plate.</vt:lpstr>
      <vt:lpstr>Flywheels</vt:lpstr>
      <vt:lpstr>Figure 4–11 The ring gear, which is attached to the outer rim of the flywheel, provides the teeth needed to mesh with the starter pinion gear</vt:lpstr>
      <vt:lpstr>FIGURE 4–12 A flywheel being machined (ground) to provide the correct surface finish for the replacement clutch disc.</vt:lpstr>
      <vt:lpstr>Figure 4–13 A stepped flywheel has more mass on the outer edge which helps smooth out the impulses from a four-cylinder engine especially at idle speed</vt:lpstr>
      <vt:lpstr>Dual-mass flywheel</vt:lpstr>
      <vt:lpstr>Figure 4–14 A dual-mass wheel consists of two flywheels connected between with a spring to help absorb engine pulsations</vt:lpstr>
      <vt:lpstr>Pilot Bearings</vt:lpstr>
      <vt:lpstr>FIGURE 4–16 Pilot bearings (bushings) are made in several different designs depending on the application.</vt:lpstr>
      <vt:lpstr>Clutch Pedal Linkage</vt:lpstr>
      <vt:lpstr>FIGURE 4–19 The actuator cylinder of some systems is concentric to the transmission input bearing retainer. When the clutch pedal is depressed, pressurized fluid is forced from the clutch master cylinder to the actuator cylinder to release the clutch.</vt:lpstr>
      <vt:lpstr>Release (Throwout) Bearings</vt:lpstr>
      <vt:lpstr>Figure 4–20 (a) A release (throwout) bearing on a transmission that uses a clutch fork and a mechanical or cable operated linkage. </vt:lpstr>
      <vt:lpstr>Figure 4–20 (b) A style of release bearing that includes the actuator cylinder, sometimes called a concentric actuator cylinder. </vt:lpstr>
      <vt:lpstr>Figure 4–20 (c) A combination release bearing and actuator cylinder showing the two hydraulic lines. The lower line is from the master clutch cylinder and the upper line is used to bleed air from the hydraulic system</vt:lpstr>
      <vt:lpstr>Clutch Pedal Switch</vt:lpstr>
      <vt:lpstr>Summary (1 of 2)</vt:lpstr>
      <vt:lpstr>Summary (2 of 2)</vt:lpstr>
    </vt:vector>
  </TitlesOfParts>
  <Manager/>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 Compliant Lecture PowerPoint</dc:title>
  <dc:subject>Introduction to Psychology</dc:subject>
  <dc:creator>Echo Swinford</dc:creator>
  <cp:keywords/>
  <dc:description/>
  <cp:lastModifiedBy>Glen Plants</cp:lastModifiedBy>
  <cp:revision>147</cp:revision>
  <dcterms:created xsi:type="dcterms:W3CDTF">2014-07-14T20:04:21Z</dcterms:created>
  <dcterms:modified xsi:type="dcterms:W3CDTF">2020-08-05T16:50:16Z</dcterms:modified>
  <cp:category/>
</cp:coreProperties>
</file>