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697" r:id="rId4"/>
    <p:sldMasterId id="2147483709" r:id="rId5"/>
  </p:sldMasterIdLst>
  <p:notesMasterIdLst>
    <p:notesMasterId r:id="rId76"/>
  </p:notesMasterIdLst>
  <p:sldIdLst>
    <p:sldId id="257" r:id="rId6"/>
    <p:sldId id="259" r:id="rId7"/>
    <p:sldId id="262" r:id="rId8"/>
    <p:sldId id="372" r:id="rId9"/>
    <p:sldId id="373" r:id="rId10"/>
    <p:sldId id="374" r:id="rId11"/>
    <p:sldId id="375" r:id="rId12"/>
    <p:sldId id="376" r:id="rId13"/>
    <p:sldId id="377" r:id="rId14"/>
    <p:sldId id="315" r:id="rId15"/>
    <p:sldId id="316" r:id="rId16"/>
    <p:sldId id="317" r:id="rId17"/>
    <p:sldId id="326" r:id="rId18"/>
    <p:sldId id="327" r:id="rId19"/>
    <p:sldId id="328" r:id="rId20"/>
    <p:sldId id="329" r:id="rId21"/>
    <p:sldId id="330" r:id="rId22"/>
    <p:sldId id="331" r:id="rId23"/>
    <p:sldId id="332" r:id="rId24"/>
    <p:sldId id="333" r:id="rId25"/>
    <p:sldId id="334" r:id="rId26"/>
    <p:sldId id="335" r:id="rId27"/>
    <p:sldId id="336" r:id="rId28"/>
    <p:sldId id="337" r:id="rId29"/>
    <p:sldId id="338" r:id="rId30"/>
    <p:sldId id="272" r:id="rId31"/>
    <p:sldId id="339" r:id="rId32"/>
    <p:sldId id="340" r:id="rId33"/>
    <p:sldId id="341" r:id="rId34"/>
    <p:sldId id="342" r:id="rId35"/>
    <p:sldId id="343" r:id="rId36"/>
    <p:sldId id="344" r:id="rId37"/>
    <p:sldId id="345" r:id="rId38"/>
    <p:sldId id="346" r:id="rId39"/>
    <p:sldId id="267" r:id="rId40"/>
    <p:sldId id="268" r:id="rId41"/>
    <p:sldId id="378" r:id="rId42"/>
    <p:sldId id="383" r:id="rId43"/>
    <p:sldId id="286" r:id="rId44"/>
    <p:sldId id="287" r:id="rId45"/>
    <p:sldId id="379" r:id="rId46"/>
    <p:sldId id="380" r:id="rId47"/>
    <p:sldId id="347" r:id="rId48"/>
    <p:sldId id="348" r:id="rId49"/>
    <p:sldId id="349" r:id="rId50"/>
    <p:sldId id="350" r:id="rId51"/>
    <p:sldId id="381" r:id="rId52"/>
    <p:sldId id="351" r:id="rId53"/>
    <p:sldId id="382" r:id="rId54"/>
    <p:sldId id="352" r:id="rId55"/>
    <p:sldId id="353" r:id="rId56"/>
    <p:sldId id="354" r:id="rId57"/>
    <p:sldId id="355" r:id="rId58"/>
    <p:sldId id="356" r:id="rId59"/>
    <p:sldId id="357" r:id="rId60"/>
    <p:sldId id="358" r:id="rId61"/>
    <p:sldId id="359" r:id="rId62"/>
    <p:sldId id="360" r:id="rId63"/>
    <p:sldId id="361" r:id="rId64"/>
    <p:sldId id="362" r:id="rId65"/>
    <p:sldId id="363" r:id="rId66"/>
    <p:sldId id="364" r:id="rId67"/>
    <p:sldId id="365" r:id="rId68"/>
    <p:sldId id="366" r:id="rId69"/>
    <p:sldId id="367" r:id="rId70"/>
    <p:sldId id="368" r:id="rId71"/>
    <p:sldId id="369" r:id="rId72"/>
    <p:sldId id="370" r:id="rId73"/>
    <p:sldId id="371" r:id="rId74"/>
    <p:sldId id="325"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8" d="100"/>
          <a:sy n="108" d="100"/>
        </p:scale>
        <p:origin x="209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D179F-52CF-4EE8-9BF5-083305EE82B2}" type="datetimeFigureOut">
              <a:rPr lang="en-US" smtClean="0"/>
              <a:t>8/5/2020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06E7D-1844-4A97-98AD-0B8469A1211F}" type="slidenum">
              <a:rPr lang="en-US" smtClean="0"/>
              <a:t>‹#›</a:t>
            </a:fld>
            <a:endParaRPr lang="en-US"/>
          </a:p>
        </p:txBody>
      </p:sp>
    </p:spTree>
    <p:extLst>
      <p:ext uri="{BB962C8B-B14F-4D97-AF65-F5344CB8AC3E}">
        <p14:creationId xmlns:p14="http://schemas.microsoft.com/office/powerpoint/2010/main" val="3997174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226966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8/5/2020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8/5/2020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8/5/2020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8/5/2020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8/5/2020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8/5/2020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8/5/2020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8/5/2020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8/5/2020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8/5/2020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8/5/2020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8/5/2020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8/5/2020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8/5/2020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8/5/2020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8/5/2020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8/5/2020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8/5/2020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01751"/>
            <a:ext cx="8229600" cy="317843"/>
          </a:xfrm>
        </p:spPr>
        <p:txBody>
          <a:bodyPr/>
          <a:lstStyle>
            <a:lvl1pPr>
              <a:defRPr sz="2000">
                <a:latin typeface="+mj-lt"/>
                <a:cs typeface="Times New Roman" panose="02020603050405020304" pitchFamily="18" charset="0"/>
              </a:defRPr>
            </a:lvl1pPr>
          </a:lstStyle>
          <a:p>
            <a:r>
              <a:rPr lang="en-US" dirty="0"/>
              <a:t>Click to edit Master title style</a:t>
            </a:r>
            <a:endParaRPr lang="en-IN" dirty="0"/>
          </a:p>
        </p:txBody>
      </p:sp>
      <p:sp>
        <p:nvSpPr>
          <p:cNvPr id="3" name="Footer Placeholder 2"/>
          <p:cNvSpPr>
            <a:spLocks noGrp="1"/>
          </p:cNvSpPr>
          <p:nvPr>
            <p:ph type="ftr" sz="quarter" idx="10"/>
          </p:nvPr>
        </p:nvSpPr>
        <p:spPr>
          <a:xfrm>
            <a:off x="93969" y="6172200"/>
            <a:ext cx="8595360" cy="235463"/>
          </a:xfrm>
          <a:prstGeom prst="rect">
            <a:avLst/>
          </a:prstGeom>
        </p:spPr>
        <p:txBody>
          <a:bodyPr/>
          <a:lstStyle/>
          <a:p>
            <a:pPr eaLnBrk="1" fontAlgn="auto" hangingPunct="1">
              <a:spcBef>
                <a:spcPts val="0"/>
              </a:spcBef>
              <a:spcAft>
                <a:spcPts val="0"/>
              </a:spcAft>
            </a:pPr>
            <a:endParaRPr lang="en-US" dirty="0">
              <a:solidFill>
                <a:prstClr val="black"/>
              </a:solidFill>
              <a:latin typeface="Arial"/>
            </a:endParaRPr>
          </a:p>
        </p:txBody>
      </p:sp>
      <p:sp>
        <p:nvSpPr>
          <p:cNvPr id="4" name="Date Placeholder 3"/>
          <p:cNvSpPr>
            <a:spLocks noGrp="1"/>
          </p:cNvSpPr>
          <p:nvPr>
            <p:ph type="dt" sz="half" idx="11"/>
          </p:nvPr>
        </p:nvSpPr>
        <p:spPr/>
        <p:txBody>
          <a:bodyPr/>
          <a:lstStyle/>
          <a:p>
            <a:pPr eaLnBrk="1" fontAlgn="auto" hangingPunct="1">
              <a:spcBef>
                <a:spcPts val="0"/>
              </a:spcBef>
              <a:spcAft>
                <a:spcPts val="0"/>
              </a:spcAft>
            </a:pPr>
            <a:fld id="{A9DF6EFB-3F44-496C-A842-1E0B3D3B975A}" type="datetimeFigureOut">
              <a:rPr lang="en-US" smtClean="0">
                <a:solidFill>
                  <a:prstClr val="white"/>
                </a:solidFill>
                <a:latin typeface="Arial"/>
              </a:rPr>
              <a:pPr eaLnBrk="1" fontAlgn="auto" hangingPunct="1">
                <a:spcBef>
                  <a:spcPts val="0"/>
                </a:spcBef>
                <a:spcAft>
                  <a:spcPts val="0"/>
                </a:spcAft>
              </a:pPr>
              <a:t>8/5/2020</a:t>
            </a:fld>
            <a:endParaRPr lang="en-US" dirty="0">
              <a:solidFill>
                <a:prstClr val="white"/>
              </a:solidFill>
              <a:latin typeface="Arial"/>
            </a:endParaRPr>
          </a:p>
        </p:txBody>
      </p:sp>
      <p:sp>
        <p:nvSpPr>
          <p:cNvPr id="5" name="Slide Number Placeholder 4"/>
          <p:cNvSpPr>
            <a:spLocks noGrp="1"/>
          </p:cNvSpPr>
          <p:nvPr>
            <p:ph type="sldNum" sz="quarter" idx="12"/>
          </p:nvPr>
        </p:nvSpPr>
        <p:spPr/>
        <p:txBody>
          <a:bodyPr/>
          <a:lstStyle/>
          <a:p>
            <a:pPr eaLnBrk="1" fontAlgn="auto" hangingPunct="1">
              <a:spcBef>
                <a:spcPts val="0"/>
              </a:spcBef>
              <a:spcAft>
                <a:spcPts val="0"/>
              </a:spcAft>
            </a:pPr>
            <a:fld id="{200B2350-5261-4F5C-9DF5-EF0D264FC8D2}" type="slidenum">
              <a:rPr lang="en-US" smtClean="0">
                <a:solidFill>
                  <a:prstClr val="white"/>
                </a:solidFill>
                <a:latin typeface="Arial"/>
              </a:rPr>
              <a:pPr eaLnBrk="1" fontAlgn="auto" hangingPunct="1">
                <a:spcBef>
                  <a:spcPts val="0"/>
                </a:spcBef>
                <a:spcAft>
                  <a:spcPts val="0"/>
                </a:spcAft>
              </a:pPr>
              <a:t>‹#›</a:t>
            </a:fld>
            <a:endParaRPr lang="en-US" dirty="0">
              <a:solidFill>
                <a:prstClr val="white"/>
              </a:solidFill>
              <a:latin typeface="Arial"/>
            </a:endParaRPr>
          </a:p>
        </p:txBody>
      </p:sp>
      <p:sp>
        <p:nvSpPr>
          <p:cNvPr id="6" name="Text Placeholder 1">
            <a:extLst>
              <a:ext uri="{FF2B5EF4-FFF2-40B4-BE49-F238E27FC236}">
                <a16:creationId xmlns:a16="http://schemas.microsoft.com/office/drawing/2014/main" id="{B90BF7CC-C13E-4975-9A72-17609AD86A49}"/>
              </a:ext>
            </a:extLst>
          </p:cNvPr>
          <p:cNvSpPr txBox="1">
            <a:spLocks/>
          </p:cNvSpPr>
          <p:nvPr userDrawn="1"/>
        </p:nvSpPr>
        <p:spPr>
          <a:xfrm>
            <a:off x="2743203" y="6427797"/>
            <a:ext cx="5950034" cy="184666"/>
          </a:xfrm>
          <a:prstGeom prst="rect">
            <a:avLst/>
          </a:prstGeom>
        </p:spPr>
        <p:txBody>
          <a:bodyPr vert="horz" wrap="square" lIns="0" tIns="0" rIns="0" bIns="0" rtlCol="0">
            <a:spAutoFit/>
          </a:bodyPr>
          <a:lstStyle>
            <a:lvl1pPr marL="0" indent="0" algn="l" defTabSz="914400" rtl="0" eaLnBrk="1" latinLnBrk="0" hangingPunct="1">
              <a:spcBef>
                <a:spcPts val="0"/>
              </a:spcBef>
              <a:buClr>
                <a:srgbClr val="007FA3"/>
              </a:buClr>
              <a:buFont typeface="Arial" panose="020B0604020202020204" pitchFamily="34" charset="0"/>
              <a:buNone/>
              <a:defRPr sz="2000" kern="1200">
                <a:solidFill>
                  <a:srgbClr val="007FA3"/>
                </a:solidFill>
                <a:latin typeface="+mn-lt"/>
                <a:ea typeface="+mn-ea"/>
                <a:cs typeface="+mn-cs"/>
              </a:defRPr>
            </a:lvl1pPr>
            <a:lvl2pPr marL="0" indent="0" algn="l" defTabSz="914400" rtl="0" eaLnBrk="1" latinLnBrk="0" hangingPunct="1">
              <a:spcBef>
                <a:spcPts val="0"/>
              </a:spcBef>
              <a:buClr>
                <a:srgbClr val="007FA3"/>
              </a:buClr>
              <a:buFont typeface="Arial" panose="020B0604020202020204" pitchFamily="34" charset="0"/>
              <a:buNone/>
              <a:defRPr sz="2400" kern="1200">
                <a:solidFill>
                  <a:schemeClr val="bg1"/>
                </a:solidFill>
                <a:latin typeface="+mn-lt"/>
                <a:ea typeface="+mn-ea"/>
                <a:cs typeface="+mn-cs"/>
              </a:defRPr>
            </a:lvl2pPr>
            <a:lvl3pPr marL="0" indent="0" algn="l" defTabSz="914400" rtl="0" eaLnBrk="1" latinLnBrk="0" hangingPunct="1">
              <a:spcBef>
                <a:spcPts val="0"/>
              </a:spcBef>
              <a:buClr>
                <a:srgbClr val="007FA3"/>
              </a:buClr>
              <a:buFont typeface="Wingdings" panose="05000000000000000000" pitchFamily="2" charset="2"/>
              <a:buNone/>
              <a:defRPr sz="2400" kern="1200">
                <a:solidFill>
                  <a:schemeClr val="bg1"/>
                </a:solidFill>
                <a:latin typeface="+mn-lt"/>
                <a:ea typeface="+mn-ea"/>
                <a:cs typeface="+mn-cs"/>
              </a:defRPr>
            </a:lvl3pPr>
            <a:lvl4pPr marL="0" indent="0" algn="l" defTabSz="914400" rtl="0" eaLnBrk="1" latinLnBrk="0" hangingPunct="1">
              <a:spcBef>
                <a:spcPts val="0"/>
              </a:spcBef>
              <a:buClr>
                <a:srgbClr val="007FA3"/>
              </a:buClr>
              <a:buFont typeface="Arial" panose="020B0604020202020204" pitchFamily="34" charset="0"/>
              <a:buNone/>
              <a:defRPr sz="2400" kern="1200">
                <a:solidFill>
                  <a:schemeClr val="bg1"/>
                </a:solidFill>
                <a:latin typeface="+mn-lt"/>
                <a:ea typeface="+mn-ea"/>
                <a:cs typeface="+mn-cs"/>
              </a:defRPr>
            </a:lvl4pPr>
            <a:lvl5pPr marL="0" indent="0" algn="l" defTabSz="914400" rtl="0" eaLnBrk="1" latinLnBrk="0" hangingPunct="1">
              <a:spcBef>
                <a:spcPts val="0"/>
              </a:spcBef>
              <a:buClr>
                <a:srgbClr val="007FA3"/>
              </a:buClr>
              <a:buFont typeface="Arial" panose="020B0604020202020204" pitchFamily="34" charset="0"/>
              <a:buNone/>
              <a:defRPr sz="2400" kern="1200">
                <a:solidFill>
                  <a:schemeClr val="bg1"/>
                </a:solidFill>
                <a:latin typeface="+mn-lt"/>
                <a:ea typeface="+mn-ea"/>
                <a:cs typeface="+mn-cs"/>
              </a:defRPr>
            </a:lvl5pPr>
            <a:lvl6pPr marL="0" indent="0" algn="l" defTabSz="914400" rtl="0" eaLnBrk="1" latinLnBrk="0" hangingPunct="1">
              <a:spcBef>
                <a:spcPts val="0"/>
              </a:spcBef>
              <a:buClr>
                <a:srgbClr val="007FA3"/>
              </a:buClr>
              <a:buFont typeface="Arial" panose="020B0604020202020204" pitchFamily="34" charset="0"/>
              <a:buNone/>
              <a:defRPr sz="2400" kern="1200">
                <a:solidFill>
                  <a:schemeClr val="bg1"/>
                </a:solidFill>
                <a:latin typeface="+mn-lt"/>
                <a:ea typeface="+mn-ea"/>
                <a:cs typeface="+mn-cs"/>
              </a:defRPr>
            </a:lvl6pPr>
            <a:lvl7pPr marL="0" indent="0" algn="l" defTabSz="914400" rtl="0" eaLnBrk="1" latinLnBrk="0" hangingPunct="1">
              <a:spcBef>
                <a:spcPts val="0"/>
              </a:spcBef>
              <a:buClr>
                <a:srgbClr val="007FA3"/>
              </a:buClr>
              <a:buFont typeface="Arial" panose="020B0604020202020204" pitchFamily="34" charset="0"/>
              <a:buNone/>
              <a:defRPr sz="2400" kern="1200">
                <a:solidFill>
                  <a:schemeClr val="bg1"/>
                </a:solidFill>
                <a:latin typeface="+mn-lt"/>
                <a:ea typeface="+mn-ea"/>
                <a:cs typeface="+mn-cs"/>
              </a:defRPr>
            </a:lvl7pPr>
            <a:lvl8pPr marL="0" indent="0" algn="l" defTabSz="914400" rtl="0" eaLnBrk="1" latinLnBrk="0" hangingPunct="1">
              <a:spcBef>
                <a:spcPts val="0"/>
              </a:spcBef>
              <a:buClr>
                <a:srgbClr val="007FA3"/>
              </a:buClr>
              <a:buFont typeface="Arial" panose="020B0604020202020204" pitchFamily="34" charset="0"/>
              <a:buNone/>
              <a:defRPr sz="2400" kern="1200">
                <a:solidFill>
                  <a:schemeClr val="bg1"/>
                </a:solidFill>
                <a:latin typeface="+mn-lt"/>
                <a:ea typeface="+mn-ea"/>
                <a:cs typeface="+mn-cs"/>
              </a:defRPr>
            </a:lvl8pPr>
            <a:lvl9pPr marL="0" indent="0" algn="l" defTabSz="914400" rtl="0" eaLnBrk="1" latinLnBrk="0" hangingPunct="1">
              <a:spcBef>
                <a:spcPts val="0"/>
              </a:spcBef>
              <a:buClr>
                <a:srgbClr val="007FA3"/>
              </a:buClr>
              <a:buFont typeface="Arial" panose="020B0604020202020204" pitchFamily="34" charset="0"/>
              <a:buNone/>
              <a:defRPr sz="2400" kern="1200">
                <a:solidFill>
                  <a:schemeClr val="bg1"/>
                </a:solidFill>
                <a:latin typeface="+mn-lt"/>
                <a:ea typeface="+mn-ea"/>
                <a:cs typeface="+mn-cs"/>
              </a:defRPr>
            </a:lvl9pPr>
          </a:lstStyle>
          <a:p>
            <a:pPr marL="101600" algn="r" fontAlgn="auto">
              <a:spcAft>
                <a:spcPts val="0"/>
              </a:spcAft>
            </a:pPr>
            <a:r>
              <a:rPr lang="en-IN" altLang="en-US" sz="1200" dirty="0">
                <a:solidFill>
                  <a:schemeClr val="tx1"/>
                </a:solidFill>
                <a:latin typeface="Verdana"/>
                <a:ea typeface="Verdana" panose="020B0604030504040204" pitchFamily="34" charset="0"/>
                <a:cs typeface="Verdana" panose="020B0604030504040204" pitchFamily="34" charset="0"/>
              </a:rPr>
              <a:t>Copyright © 2020, 2016, 2012 Pearson Education, Inc. All Rights Reserved</a:t>
            </a:r>
          </a:p>
        </p:txBody>
      </p:sp>
    </p:spTree>
    <p:extLst>
      <p:ext uri="{BB962C8B-B14F-4D97-AF65-F5344CB8AC3E}">
        <p14:creationId xmlns:p14="http://schemas.microsoft.com/office/powerpoint/2010/main" val="20578309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8/5/2020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8/5/2020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8/5/2020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8/5/2020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8/5/2020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8/5/2020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8/5/2020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1.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8/5/2020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8/5/2020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8/5/2020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21" r:id="rId12"/>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8/5/2020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3.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3.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6.xml"/></Relationships>
</file>

<file path=ppt/slides/_rels/slide5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46.xml"/></Relationships>
</file>

<file path=ppt/slides/_rels/slide6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46.xml"/></Relationships>
</file>

<file path=ppt/slides/_rels/slide6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6.xml"/></Relationships>
</file>

<file path=ppt/slides/_rels/slide6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46.xml"/></Relationships>
</file>

<file path=ppt/slides/_rels/slide6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6.xml"/></Relationships>
</file>

<file path=ppt/slides/_rels/slide6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6.xml"/></Relationships>
</file>

<file path=ppt/slides/_rels/slide67.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46.xml"/></Relationships>
</file>

<file path=ppt/slides/_rels/slide6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46.xml"/></Relationships>
</file>

<file path=ppt/slides/_rels/slide6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a:latin typeface="Arial" panose="020B0604020202020204" pitchFamily="34" charset="0"/>
                <a:cs typeface="Arial" panose="020B0604020202020204" pitchFamily="34" charset="0"/>
              </a:rPr>
              <a:t>Sixth Edition</a:t>
            </a:r>
          </a:p>
        </p:txBody>
      </p:sp>
      <p:sp>
        <p:nvSpPr>
          <p:cNvPr id="4" name="Text Placeholder 3"/>
          <p:cNvSpPr>
            <a:spLocks noGrp="1"/>
          </p:cNvSpPr>
          <p:nvPr>
            <p:ph type="body" sz="quarter" idx="14"/>
          </p:nvPr>
        </p:nvSpPr>
        <p:spPr/>
        <p:txBody>
          <a:bodyPr/>
          <a:lstStyle/>
          <a:p>
            <a:r>
              <a:rPr lang="en-US" dirty="0"/>
              <a:t>Chapter 126</a:t>
            </a:r>
          </a:p>
        </p:txBody>
      </p:sp>
      <p:sp>
        <p:nvSpPr>
          <p:cNvPr id="5" name="Text Placeholder 4"/>
          <p:cNvSpPr>
            <a:spLocks noGrp="1"/>
          </p:cNvSpPr>
          <p:nvPr>
            <p:ph type="body" sz="quarter" idx="15"/>
          </p:nvPr>
        </p:nvSpPr>
        <p:spPr/>
        <p:txBody>
          <a:bodyPr/>
          <a:lstStyle/>
          <a:p>
            <a:r>
              <a:rPr lang="en-US" sz="3200" b="1" dirty="0">
                <a:solidFill>
                  <a:srgbClr val="005A70"/>
                </a:solidFill>
                <a:latin typeface="Arial" panose="020B0604020202020204" pitchFamily="34" charset="0"/>
                <a:cs typeface="Arial" panose="020B0604020202020204" pitchFamily="34" charset="0"/>
              </a:rPr>
              <a:t>Clutches</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126.1 </a:t>
            </a:r>
            <a:r>
              <a:rPr lang="en-IN" sz="2400" dirty="0">
                <a:latin typeface="Arial (Headings)"/>
              </a:rPr>
              <a:t>Typical automotive clutch assembly showing all related parts</a:t>
            </a:r>
            <a:endParaRPr lang="en-US" sz="2400" dirty="0"/>
          </a:p>
        </p:txBody>
      </p:sp>
      <p:pic>
        <p:nvPicPr>
          <p:cNvPr id="5" name="Picture 2" descr="A figure shows an automotive clutch assembly of crankshaft, pilot bearing, flywheel, clutch disc, pressure plate, release bearing, release fork, and input shaft in a single axial l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3313" y="1930401"/>
            <a:ext cx="7038852" cy="4148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Arial (Headings)"/>
              </a:rPr>
              <a:t>Figure 126.2 </a:t>
            </a:r>
            <a:r>
              <a:rPr lang="en-IN" sz="2000" dirty="0">
                <a:latin typeface="Arial (Headings)"/>
              </a:rPr>
              <a:t>(a) When the clutch is in the released position (clutch pedal depressed), the clutch fork is applying a force to the </a:t>
            </a:r>
            <a:r>
              <a:rPr lang="en-IN" sz="2000" dirty="0" err="1">
                <a:latin typeface="Arial (Headings)"/>
              </a:rPr>
              <a:t>throwout</a:t>
            </a:r>
            <a:r>
              <a:rPr lang="en-IN" sz="2000" dirty="0">
                <a:latin typeface="Arial (Headings)"/>
              </a:rPr>
              <a:t> (release) bearing, which pushes on the diaphragm spring, releasing the pressure on the friction disc</a:t>
            </a:r>
            <a:endParaRPr lang="en-US" sz="2000" dirty="0">
              <a:latin typeface="+mj-lt"/>
            </a:endParaRPr>
          </a:p>
        </p:txBody>
      </p:sp>
      <p:pic>
        <p:nvPicPr>
          <p:cNvPr id="6" name="Picture 2" descr="A figure shows a clutch plates in pedal down position. Input shaft power is carried to the entire assembly and pressure plate is in disengaged position with clutch disc. A diaphragm spring is pressed on the pressure plat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100306" y="2218793"/>
            <a:ext cx="4929144" cy="4084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747" y="304800"/>
            <a:ext cx="8229600" cy="1097280"/>
          </a:xfrm>
        </p:spPr>
        <p:txBody>
          <a:bodyPr/>
          <a:lstStyle/>
          <a:p>
            <a:r>
              <a:rPr lang="en-US" dirty="0">
                <a:latin typeface="Arial (Headings)"/>
              </a:rPr>
              <a:t>Figure 126.2 </a:t>
            </a:r>
            <a:r>
              <a:rPr lang="en-IN" dirty="0">
                <a:latin typeface="Arial (Headings)"/>
              </a:rPr>
              <a:t>(b) When the clutch is in the engaged position (clutch pedal up), the diaphragm spring exerts force on the clutch disc, holding it between the flywheel and the pressure plate</a:t>
            </a:r>
            <a:endParaRPr lang="en-US" dirty="0">
              <a:latin typeface="+mj-lt"/>
            </a:endParaRPr>
          </a:p>
        </p:txBody>
      </p:sp>
      <p:pic>
        <p:nvPicPr>
          <p:cNvPr id="4" name="Picture 2" descr="A figure shows a clutch plates in pedal up position. Pressure plate is engaged with the clutch disc. A diaphragm spring is pressed on the pressure plat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224900" y="2209800"/>
            <a:ext cx="4737294" cy="362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126.3 </a:t>
            </a:r>
            <a:r>
              <a:rPr lang="en-IN" sz="2000" dirty="0">
                <a:latin typeface="Arial (Headings)"/>
              </a:rPr>
              <a:t>The transmission has just been removed. Note that this type of transmission incorporates the bell housing, which was therefore removed at the same time as the transmission. The clutch fork and </a:t>
            </a:r>
            <a:r>
              <a:rPr lang="en-IN" sz="2000" dirty="0" err="1">
                <a:latin typeface="Arial (Headings)"/>
              </a:rPr>
              <a:t>throwout</a:t>
            </a:r>
            <a:r>
              <a:rPr lang="en-IN" sz="2000" dirty="0">
                <a:latin typeface="Arial (Headings)"/>
              </a:rPr>
              <a:t> (release) bearing also came off together. </a:t>
            </a:r>
            <a:endParaRPr lang="en-US" dirty="0"/>
          </a:p>
        </p:txBody>
      </p:sp>
      <p:pic>
        <p:nvPicPr>
          <p:cNvPr id="3" name="Picture 2" descr="A photo shows bell housing with all the transmission removed. It has a throwout bearing and a clutch for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96231" y="2438400"/>
            <a:ext cx="4737294" cy="3267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991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126.4 </a:t>
            </a:r>
            <a:r>
              <a:rPr lang="en-IN" sz="2400" dirty="0">
                <a:latin typeface="Arial (Headings)"/>
              </a:rPr>
              <a:t>A typical cable-operated clutch</a:t>
            </a:r>
            <a:endParaRPr lang="en-US" dirty="0"/>
          </a:p>
        </p:txBody>
      </p:sp>
      <p:pic>
        <p:nvPicPr>
          <p:cNvPr id="3" name="Picture 2" descr="A figure shows a cable operated clutch. Throw out bearing is connected to clutch fork to lock the clutch plates. Clutch pedal is connected to the clutch fork through clutch release lever and cable release cab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78100" y="1914525"/>
            <a:ext cx="7368060" cy="4104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049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126.5 </a:t>
            </a:r>
            <a:r>
              <a:rPr lang="en-IN" sz="2400" dirty="0">
                <a:latin typeface="Arial (Headings)"/>
              </a:rPr>
              <a:t>A hydraulic clutch linkage uses a master cylinder and a actuator cylinder</a:t>
            </a:r>
            <a:endParaRPr lang="en-US" dirty="0"/>
          </a:p>
        </p:txBody>
      </p:sp>
      <p:pic>
        <p:nvPicPr>
          <p:cNvPr id="3" name="Picture 2" descr="A figure shows a clutch release cable replaced with flexible hose and master cylinder setup. Clutch pedal is connected to the clutch fork through a master cylinder, flexible hose, bleeder valve, and salve cylind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5856" y="1956849"/>
            <a:ext cx="5172288" cy="42511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BED3F7F-7328-4E5F-A275-2355A3F5FE46}"/>
              </a:ext>
            </a:extLst>
          </p:cNvPr>
          <p:cNvSpPr/>
          <p:nvPr/>
        </p:nvSpPr>
        <p:spPr>
          <a:xfrm>
            <a:off x="4191000" y="5965794"/>
            <a:ext cx="1371600" cy="227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
        <p:nvSpPr>
          <p:cNvPr id="6" name="TextBox 5">
            <a:extLst>
              <a:ext uri="{FF2B5EF4-FFF2-40B4-BE49-F238E27FC236}">
                <a16:creationId xmlns:a16="http://schemas.microsoft.com/office/drawing/2014/main" id="{C5BDAFA0-1C52-4BED-BBE1-6E6705F9B9F5}"/>
              </a:ext>
            </a:extLst>
          </p:cNvPr>
          <p:cNvSpPr txBox="1"/>
          <p:nvPr/>
        </p:nvSpPr>
        <p:spPr>
          <a:xfrm>
            <a:off x="4202836" y="6015388"/>
            <a:ext cx="1816964" cy="292388"/>
          </a:xfrm>
          <a:prstGeom prst="rect">
            <a:avLst/>
          </a:prstGeom>
          <a:noFill/>
        </p:spPr>
        <p:txBody>
          <a:bodyPr wrap="square" rtlCol="0">
            <a:spAutoFit/>
          </a:bodyPr>
          <a:lstStyle/>
          <a:p>
            <a:r>
              <a:rPr lang="en-US" sz="1300" b="1" dirty="0">
                <a:solidFill>
                  <a:schemeClr val="tx2"/>
                </a:solidFill>
              </a:rPr>
              <a:t>Actuator Cylinder</a:t>
            </a:r>
          </a:p>
        </p:txBody>
      </p:sp>
    </p:spTree>
    <p:extLst>
      <p:ext uri="{BB962C8B-B14F-4D97-AF65-F5344CB8AC3E}">
        <p14:creationId xmlns:p14="http://schemas.microsoft.com/office/powerpoint/2010/main" val="1013402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126.6 </a:t>
            </a:r>
            <a:r>
              <a:rPr lang="en-IN" sz="2000" dirty="0">
                <a:latin typeface="Arial (Headings)"/>
              </a:rPr>
              <a:t>A typical clutch master cylinder and reservoir mounted on the bulkhead on the driver’s side of the vehicle. Brake fluid is used in the hydraulic system to operate the actuator cylinder located on the bell housing</a:t>
            </a:r>
            <a:endParaRPr lang="en-US" dirty="0"/>
          </a:p>
        </p:txBody>
      </p:sp>
      <p:pic>
        <p:nvPicPr>
          <p:cNvPr id="3" name="Picture 2" descr="A photo shows a clutch master cylinder connected to a clutch plate assembl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81325" y="2183995"/>
            <a:ext cx="3181456" cy="3976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599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126.7 </a:t>
            </a:r>
            <a:r>
              <a:rPr lang="en-IN" sz="2400" dirty="0">
                <a:latin typeface="Arial (Headings)"/>
              </a:rPr>
              <a:t>A racing or high-performance clutch disc lacks the features of a stock clutch disc that help provide smooth engagement</a:t>
            </a:r>
            <a:endParaRPr lang="en-US" dirty="0"/>
          </a:p>
        </p:txBody>
      </p:sp>
      <p:pic>
        <p:nvPicPr>
          <p:cNvPr id="3" name="Picture 2" descr="A photo shows a high performance clutch disc."/>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28541" y="2255960"/>
            <a:ext cx="5286918" cy="3945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036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126.8 </a:t>
            </a:r>
            <a:r>
              <a:rPr lang="en-IN" sz="2400" dirty="0">
                <a:latin typeface="Arial (Headings)"/>
              </a:rPr>
              <a:t>A typical stock clutch friction disc that uses coil spring torsional dampers</a:t>
            </a:r>
            <a:endParaRPr lang="en-US" dirty="0"/>
          </a:p>
        </p:txBody>
      </p:sp>
      <p:pic>
        <p:nvPicPr>
          <p:cNvPr id="3" name="Picture 2" descr="A photo shows stock clutch plate torsional damper spring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52600" y="1931456"/>
            <a:ext cx="5626102" cy="4214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537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126.9 </a:t>
            </a:r>
            <a:r>
              <a:rPr lang="en-IN" sz="2400" dirty="0">
                <a:latin typeface="Arial (Headings)"/>
              </a:rPr>
              <a:t>A marcel is a wavy spring that is placed between the two friction surfaces to cushion the clutch engagement</a:t>
            </a:r>
            <a:endParaRPr lang="en-US" dirty="0"/>
          </a:p>
        </p:txBody>
      </p:sp>
      <p:pic>
        <p:nvPicPr>
          <p:cNvPr id="3" name="Picture 3" descr="A figure shows a marcel, a wavy spring placed between two friction surfac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87330" y="2233991"/>
            <a:ext cx="1969340" cy="3978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822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LEARNING OBJECTIVES </a:t>
            </a:r>
          </a:p>
        </p:txBody>
      </p:sp>
      <p:sp>
        <p:nvSpPr>
          <p:cNvPr id="23555" name="Content Placeholder 2"/>
          <p:cNvSpPr>
            <a:spLocks noGrp="1"/>
          </p:cNvSpPr>
          <p:nvPr>
            <p:ph idx="1"/>
          </p:nvPr>
        </p:nvSpPr>
        <p:spPr/>
        <p:txBody>
          <a:bodyPr/>
          <a:lstStyle/>
          <a:p>
            <a:pPr marL="0" indent="0">
              <a:buNone/>
            </a:pPr>
            <a:r>
              <a:rPr lang="en-US" b="1" dirty="0">
                <a:solidFill>
                  <a:srgbClr val="005A70"/>
                </a:solidFill>
              </a:rPr>
              <a:t>126.1</a:t>
            </a:r>
            <a:r>
              <a:rPr lang="en-US" dirty="0"/>
              <a:t> Explain the purpose, function, and operation of a clutch.</a:t>
            </a:r>
          </a:p>
          <a:p>
            <a:pPr marL="0" indent="0">
              <a:buNone/>
            </a:pPr>
            <a:r>
              <a:rPr lang="en-US" b="1" dirty="0">
                <a:solidFill>
                  <a:srgbClr val="005A70"/>
                </a:solidFill>
              </a:rPr>
              <a:t>126.2 </a:t>
            </a:r>
            <a:r>
              <a:rPr lang="en-US" dirty="0"/>
              <a:t>Describe diagnose clutch problems and how to replace a clutch.</a:t>
            </a:r>
          </a:p>
          <a:p>
            <a:pPr marL="0" indent="0">
              <a:buNone/>
            </a:pPr>
            <a:r>
              <a:rPr lang="en-US" b="1" dirty="0">
                <a:solidFill>
                  <a:srgbClr val="005A70"/>
                </a:solidFill>
              </a:rPr>
              <a:t>126.3 </a:t>
            </a:r>
            <a:r>
              <a:rPr lang="en-US" dirty="0"/>
              <a:t>Explain how to adjust the clutch pedal.</a:t>
            </a:r>
          </a:p>
          <a:p>
            <a:pPr marL="0" indent="0">
              <a:buNone/>
            </a:pPr>
            <a:r>
              <a:rPr lang="en-US" b="1" dirty="0">
                <a:solidFill>
                  <a:schemeClr val="accent2"/>
                </a:solidFill>
              </a:rPr>
              <a:t>126.4</a:t>
            </a:r>
            <a:r>
              <a:rPr lang="en-US" dirty="0"/>
              <a:t> Explain how to bleed a hydraulic clutch system.</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126.10 </a:t>
            </a:r>
            <a:r>
              <a:rPr lang="en-IN" sz="2400" dirty="0">
                <a:latin typeface="Arial (Headings)"/>
              </a:rPr>
              <a:t>Cutaway of the </a:t>
            </a:r>
            <a:r>
              <a:rPr lang="en-IN" sz="2400" dirty="0" err="1">
                <a:latin typeface="Arial (Headings)"/>
              </a:rPr>
              <a:t>center</a:t>
            </a:r>
            <a:r>
              <a:rPr lang="en-IN" sz="2400" dirty="0">
                <a:latin typeface="Arial (Headings)"/>
              </a:rPr>
              <a:t> section of a clutch plate showing the various layers of steel plates used in the construction</a:t>
            </a:r>
            <a:endParaRPr lang="en-US" dirty="0"/>
          </a:p>
        </p:txBody>
      </p:sp>
      <p:pic>
        <p:nvPicPr>
          <p:cNvPr id="3" name="Picture 2" descr="A photo shows a cutaway of a clutch plate with various layers of friction plat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1927" y="2336800"/>
            <a:ext cx="5552621" cy="3807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224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126.11 </a:t>
            </a:r>
            <a:r>
              <a:rPr lang="en-IN" sz="2400" dirty="0">
                <a:latin typeface="Arial (Headings)"/>
              </a:rPr>
              <a:t>A coil spring (lever style) clutch pressure plate</a:t>
            </a:r>
            <a:endParaRPr lang="en-US" dirty="0"/>
          </a:p>
        </p:txBody>
      </p:sp>
      <p:pic>
        <p:nvPicPr>
          <p:cNvPr id="3" name="Picture 2" descr="A photo shows a clutch pressure plate with 3 pins at the cen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89241" y="1809750"/>
            <a:ext cx="6752522" cy="4269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872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126.12 </a:t>
            </a:r>
            <a:r>
              <a:rPr lang="en-IN" sz="2400" dirty="0">
                <a:latin typeface="Arial (Headings)"/>
              </a:rPr>
              <a:t>Typical diaphragm-style pressure plate that uses a Belleville spring</a:t>
            </a:r>
            <a:endParaRPr lang="en-US" dirty="0"/>
          </a:p>
        </p:txBody>
      </p:sp>
      <p:pic>
        <p:nvPicPr>
          <p:cNvPr id="3" name="Picture 2" descr="A photo shows a clutch plate mounted inside a coil spring pressure plat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57450" y="2076017"/>
            <a:ext cx="4216104" cy="3952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913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126.13 </a:t>
            </a:r>
            <a:r>
              <a:rPr lang="en-IN" sz="2400" dirty="0">
                <a:latin typeface="Arial (Headings)"/>
              </a:rPr>
              <a:t>A flywheel after it has been machined (ground) to provide the correct surface finish for the replacement clutch disc</a:t>
            </a:r>
            <a:endParaRPr lang="en-US" dirty="0"/>
          </a:p>
        </p:txBody>
      </p:sp>
      <p:pic>
        <p:nvPicPr>
          <p:cNvPr id="3" name="Picture 2" descr="A photo shows a flywheel surface machined using a grinding mach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89135" y="2479897"/>
            <a:ext cx="5352734" cy="3612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872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126.14 </a:t>
            </a:r>
            <a:r>
              <a:rPr lang="en-IN" sz="2400" dirty="0">
                <a:latin typeface="Arial (Headings)"/>
              </a:rPr>
              <a:t>The starter motor will spin but the engine will not crank if the ring gear on the flywheel is broken</a:t>
            </a:r>
            <a:endParaRPr lang="en-US" dirty="0"/>
          </a:p>
        </p:txBody>
      </p:sp>
      <p:pic>
        <p:nvPicPr>
          <p:cNvPr id="3" name="Picture 2" descr="A photo shows a broken ring gear on a flywheel."/>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48036" y="2524125"/>
            <a:ext cx="7034932" cy="3526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36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126.15 </a:t>
            </a:r>
            <a:r>
              <a:rPr lang="en-IN" sz="2400" dirty="0">
                <a:latin typeface="Arial (Headings)"/>
              </a:rPr>
              <a:t>A cutaway of a dual-mass flywheel used on a Ford diesel pickup truck</a:t>
            </a:r>
            <a:endParaRPr lang="en-US" dirty="0"/>
          </a:p>
        </p:txBody>
      </p:sp>
      <p:pic>
        <p:nvPicPr>
          <p:cNvPr id="3" name="Picture 2" descr="A photo shows a cutaway of engine dual mass flywheel. Ring gear is on primary flywheel and secondary flywheel is rest behind primary flywheel. Damper spring clutch disc and pilot bearing are also show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43225" y="1648036"/>
            <a:ext cx="3244552" cy="464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226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a:latin typeface="+mj-lt"/>
              </a:rPr>
              <a:t>Tech Tip</a:t>
            </a:r>
            <a:r>
              <a:rPr lang="en-US" sz="3400" dirty="0">
                <a:latin typeface="+mj-lt"/>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488" y="1752600"/>
            <a:ext cx="5915025"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126.16 </a:t>
            </a:r>
            <a:r>
              <a:rPr lang="en-IN" sz="2400" dirty="0">
                <a:latin typeface="Arial (Headings)"/>
              </a:rPr>
              <a:t>(a) Before replacing the clutch, the bell housing should be cleaned and the clutch fork pivot lightly lubricated</a:t>
            </a:r>
            <a:endParaRPr lang="en-US" dirty="0"/>
          </a:p>
        </p:txBody>
      </p:sp>
      <p:pic>
        <p:nvPicPr>
          <p:cNvPr id="3" name="Picture 2" descr="A photo shows a pressure plate used to insert the front bearing, spline input shaft, and clutch pivot wor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10319" y="1828801"/>
            <a:ext cx="5710366" cy="4298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595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126.16 </a:t>
            </a:r>
            <a:r>
              <a:rPr lang="en-IN" dirty="0">
                <a:latin typeface="Arial (Headings)"/>
              </a:rPr>
              <a:t>(b) The input shaft seal should also be replaced to prevent the possibility of getting transmission lubricant on the friction surfaces of the clutch</a:t>
            </a:r>
            <a:endParaRPr lang="en-US" dirty="0"/>
          </a:p>
        </p:txBody>
      </p:sp>
      <p:pic>
        <p:nvPicPr>
          <p:cNvPr id="3" name="Picture 2" descr="A photo shows an input shaft seal in a pressure plate. It is fully applied with lubrican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25421" y="2171701"/>
            <a:ext cx="5280162" cy="397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458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126.17 </a:t>
            </a:r>
            <a:r>
              <a:rPr lang="en-IN" sz="2400" dirty="0">
                <a:latin typeface="Arial (Headings)"/>
              </a:rPr>
              <a:t>A transaxle assembly has been removed to replace the clutch. Note the short input shaft. This vehicle did not use a pilot bearing (bushing)</a:t>
            </a:r>
            <a:endParaRPr lang="en-US" dirty="0"/>
          </a:p>
        </p:txBody>
      </p:sp>
      <p:pic>
        <p:nvPicPr>
          <p:cNvPr id="3" name="Picture 2" descr="A photo shows a transaxle assembly near the engine removed in order to replace the clutc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05075" y="2133756"/>
            <a:ext cx="4120854" cy="4046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84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PURPOSE AND FUNCTION OF A CLUTCH</a:t>
            </a:r>
          </a:p>
        </p:txBody>
      </p:sp>
      <p:sp>
        <p:nvSpPr>
          <p:cNvPr id="25603" name="Content Placeholder 2"/>
          <p:cNvSpPr>
            <a:spLocks noGrp="1"/>
          </p:cNvSpPr>
          <p:nvPr>
            <p:ph idx="1"/>
          </p:nvPr>
        </p:nvSpPr>
        <p:spPr>
          <a:xfrm>
            <a:off x="457200" y="1600200"/>
            <a:ext cx="8077200" cy="4525963"/>
          </a:xfrm>
        </p:spPr>
        <p:txBody>
          <a:bodyPr/>
          <a:lstStyle/>
          <a:p>
            <a:r>
              <a:rPr lang="en-US" dirty="0"/>
              <a:t>The purpose and function of a clutch include the following:</a:t>
            </a:r>
          </a:p>
          <a:p>
            <a:pPr lvl="1"/>
            <a:r>
              <a:rPr lang="en-US" dirty="0"/>
              <a:t>To disconnect the engine from the transmission/transaxle to permit the engine to remain running when the vehicle is stopped.</a:t>
            </a:r>
          </a:p>
          <a:p>
            <a:pPr lvl="1"/>
            <a:r>
              <a:rPr lang="en-US" dirty="0"/>
              <a:t>To connect and transmit engine torque to the transmission/transaxle.</a:t>
            </a:r>
          </a:p>
          <a:p>
            <a:pPr lvl="1"/>
            <a:r>
              <a:rPr lang="en-US" dirty="0"/>
              <a:t>To dampen and absorb engine impulses and drive train vibration.</a:t>
            </a:r>
          </a:p>
          <a:p>
            <a:pPr lvl="1"/>
            <a:r>
              <a:rPr lang="en-US" dirty="0"/>
              <a:t>To provide a smooth engagement and disengagement between the engine and the transmission/transaxle.</a:t>
            </a:r>
            <a:endParaRPr lang="en-US" dirty="0">
              <a:solidFill>
                <a:srgbClr val="0000FF"/>
              </a:solidFill>
            </a:endParaRPr>
          </a:p>
          <a:p>
            <a:pPr lvl="1"/>
            <a:endParaRPr lang="en-US" dirty="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126.18 </a:t>
            </a:r>
            <a:r>
              <a:rPr lang="en-IN" sz="2000" dirty="0">
                <a:latin typeface="Arial (Headings)"/>
              </a:rPr>
              <a:t>The clutch pedal linkage moves the clutch fork, which then applies a force against the release bearing, which then releases the clamping force the pressure plate is exerting on the clutch disc</a:t>
            </a:r>
            <a:endParaRPr lang="en-US" dirty="0"/>
          </a:p>
        </p:txBody>
      </p:sp>
      <p:pic>
        <p:nvPicPr>
          <p:cNvPr id="3" name="Picture 2" descr="A photo shows a release bearing fitted to the spline input shaft and clutch fork inserted in order to release any clamping forces presen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36467" y="1898788"/>
            <a:ext cx="5658070" cy="4243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323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126.19 </a:t>
            </a:r>
            <a:r>
              <a:rPr lang="en-IN" sz="2400" dirty="0">
                <a:latin typeface="Arial (Headings)"/>
              </a:rPr>
              <a:t>The release bearing rubs against the tips of the diaphragm spring</a:t>
            </a:r>
            <a:endParaRPr lang="en-US" dirty="0"/>
          </a:p>
        </p:txBody>
      </p:sp>
      <p:pic>
        <p:nvPicPr>
          <p:cNvPr id="3" name="Picture 2" descr="A photo shows shiny area on the tips of the diaphragm spr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17927" y="1933575"/>
            <a:ext cx="4895150" cy="420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983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126.20 </a:t>
            </a:r>
            <a:r>
              <a:rPr lang="en-IN" sz="2400" dirty="0">
                <a:latin typeface="Arial (Headings)"/>
              </a:rPr>
              <a:t>(a) A release (</a:t>
            </a:r>
            <a:r>
              <a:rPr lang="en-IN" sz="2400" dirty="0" err="1">
                <a:latin typeface="Arial (Headings)"/>
              </a:rPr>
              <a:t>throwout</a:t>
            </a:r>
            <a:r>
              <a:rPr lang="en-IN" sz="2400" dirty="0">
                <a:latin typeface="Arial (Headings)"/>
              </a:rPr>
              <a:t>) bearing on a transmission that uses a clutch fork and a mechanical or cable operated linkage</a:t>
            </a:r>
            <a:endParaRPr lang="en-US" dirty="0"/>
          </a:p>
        </p:txBody>
      </p:sp>
      <p:pic>
        <p:nvPicPr>
          <p:cNvPr id="3" name="Picture 2" descr="A photo shows a clutch fork connected to a throw put bearing inside bell hous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64026" y="2120384"/>
            <a:ext cx="5202952" cy="4134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874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126.20 </a:t>
            </a:r>
            <a:r>
              <a:rPr lang="en-IN" sz="2400" dirty="0">
                <a:latin typeface="Arial (Headings)"/>
              </a:rPr>
              <a:t>(b) A style of release bearing that includes the actuator cylinder, sometimes called a concentric actuator cylinder</a:t>
            </a:r>
            <a:endParaRPr lang="en-US" dirty="0"/>
          </a:p>
        </p:txBody>
      </p:sp>
      <p:pic>
        <p:nvPicPr>
          <p:cNvPr id="3" name="Picture 2" descr="A photo shows a concentric slave cylinder inserted into a bear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19960" y="1800423"/>
            <a:ext cx="3691084" cy="4376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088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126.20 </a:t>
            </a:r>
            <a:r>
              <a:rPr lang="en-IN" sz="2000" dirty="0">
                <a:latin typeface="Arial (Headings)"/>
              </a:rPr>
              <a:t>(c) A combination release bearing and actuator cylinder showing the two hydraulic lines. The lower line is from the master clutch cylinder and the upper line is used to bleed air from the hydraulic system</a:t>
            </a:r>
            <a:endParaRPr lang="en-US" dirty="0"/>
          </a:p>
        </p:txBody>
      </p:sp>
      <p:pic>
        <p:nvPicPr>
          <p:cNvPr id="3" name="Picture 2" descr="A photo shows two hydraulic lines connected by means of bell house assembly. One hydraulic line is from master clutch cylinder and another line is connected to hydraulic syste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99844" y="1874308"/>
            <a:ext cx="5331315" cy="4248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098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QUESTION 1: </a:t>
            </a:r>
            <a:r>
              <a:rPr lang="en-US" sz="4000" dirty="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938992"/>
          </a:xfrm>
          <a:prstGeom prst="rect">
            <a:avLst/>
          </a:prstGeom>
        </p:spPr>
        <p:txBody>
          <a:bodyPr wrap="square">
            <a:spAutoFit/>
          </a:bodyPr>
          <a:lstStyle/>
          <a:p>
            <a:r>
              <a:rPr lang="en-US" sz="4000" dirty="0">
                <a:solidFill>
                  <a:srgbClr val="000000"/>
                </a:solidFill>
              </a:rPr>
              <a:t>What are the three methods of transferring the force of the driver’s foot to the release bearing? </a:t>
            </a:r>
          </a:p>
        </p:txBody>
      </p:sp>
    </p:spTree>
    <p:extLst>
      <p:ext uri="{BB962C8B-B14F-4D97-AF65-F5344CB8AC3E}">
        <p14:creationId xmlns:p14="http://schemas.microsoft.com/office/powerpoint/2010/main" val="30568257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a:solidFill>
                  <a:srgbClr val="000000"/>
                </a:solidFill>
              </a:rPr>
              <a:t>Levers and rods, cable operation, and hydraulic. </a:t>
            </a:r>
          </a:p>
        </p:txBody>
      </p:sp>
    </p:spTree>
    <p:extLst>
      <p:ext uri="{BB962C8B-B14F-4D97-AF65-F5344CB8AC3E}">
        <p14:creationId xmlns:p14="http://schemas.microsoft.com/office/powerpoint/2010/main" val="2582820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CLUTCH PROBLEM DIAGNOSIS (1 OF 2)</a:t>
            </a:r>
          </a:p>
        </p:txBody>
      </p:sp>
      <p:sp>
        <p:nvSpPr>
          <p:cNvPr id="3" name="Content Placeholder 2"/>
          <p:cNvSpPr>
            <a:spLocks noGrp="1"/>
          </p:cNvSpPr>
          <p:nvPr>
            <p:ph idx="1"/>
          </p:nvPr>
        </p:nvSpPr>
        <p:spPr/>
        <p:txBody>
          <a:bodyPr/>
          <a:lstStyle/>
          <a:p>
            <a:r>
              <a:rPr lang="en-US" dirty="0"/>
              <a:t>A common method used to check for a slipping clutch is the following:</a:t>
            </a:r>
          </a:p>
          <a:p>
            <a:pPr lvl="1"/>
            <a:r>
              <a:rPr lang="en-US" dirty="0"/>
              <a:t>Drive the vehicle to a safe location where it can be accelerated safely.</a:t>
            </a:r>
          </a:p>
          <a:p>
            <a:pPr lvl="1"/>
            <a:r>
              <a:rPr lang="en-US" dirty="0"/>
              <a:t>Rapidly accelerate the vehicle in first or second gear and rapidly shift the transmission into a higher gear.</a:t>
            </a:r>
          </a:p>
          <a:p>
            <a:r>
              <a:rPr lang="en-US" sz="2600" dirty="0"/>
              <a:t>The engine speed should drop as the clutch is released after selecting a higher gear. If the clutch is slipping, the engine speed will either rise or not drop after the clutch pedal is released (clutch is engaged).</a:t>
            </a:r>
          </a:p>
        </p:txBody>
      </p:sp>
    </p:spTree>
    <p:extLst>
      <p:ext uri="{BB962C8B-B14F-4D97-AF65-F5344CB8AC3E}">
        <p14:creationId xmlns:p14="http://schemas.microsoft.com/office/powerpoint/2010/main" val="40839532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CLUTCH PROBLEM DIAGNOSIS (2 OF 2)</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875889"/>
            <a:ext cx="8229600" cy="1974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18909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QUESTION 2: </a:t>
            </a:r>
            <a:r>
              <a:rPr lang="en-US" sz="3400" dirty="0">
                <a:solidFill>
                  <a:srgbClr val="F8F9D3"/>
                </a:solidFill>
                <a:latin typeface="+mj-lt"/>
              </a:rPr>
              <a:t>?</a:t>
            </a:r>
          </a:p>
        </p:txBody>
      </p:sp>
      <p:sp>
        <p:nvSpPr>
          <p:cNvPr id="3" name="Rectangle 2"/>
          <p:cNvSpPr/>
          <p:nvPr/>
        </p:nvSpPr>
        <p:spPr>
          <a:xfrm>
            <a:off x="341870" y="1905000"/>
            <a:ext cx="8534400" cy="1323439"/>
          </a:xfrm>
          <a:prstGeom prst="rect">
            <a:avLst/>
          </a:prstGeom>
        </p:spPr>
        <p:txBody>
          <a:bodyPr wrap="square">
            <a:spAutoFit/>
          </a:bodyPr>
          <a:lstStyle/>
          <a:p>
            <a:r>
              <a:rPr lang="en-US" sz="4000" dirty="0">
                <a:solidFill>
                  <a:srgbClr val="000000"/>
                </a:solidFill>
              </a:rPr>
              <a:t>What are the common causes of a slipping clutch?</a:t>
            </a:r>
          </a:p>
        </p:txBody>
      </p:sp>
    </p:spTree>
    <p:extLst>
      <p:ext uri="{BB962C8B-B14F-4D97-AF65-F5344CB8AC3E}">
        <p14:creationId xmlns:p14="http://schemas.microsoft.com/office/powerpoint/2010/main" val="2374300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COMPONENT PARTS AND OPERATION OF A CLUTCH ASSEMBLY (1 OF 6) </a:t>
            </a:r>
          </a:p>
        </p:txBody>
      </p:sp>
      <p:sp>
        <p:nvSpPr>
          <p:cNvPr id="3" name="Content Placeholder 2"/>
          <p:cNvSpPr>
            <a:spLocks noGrp="1"/>
          </p:cNvSpPr>
          <p:nvPr>
            <p:ph idx="1"/>
          </p:nvPr>
        </p:nvSpPr>
        <p:spPr/>
        <p:txBody>
          <a:bodyPr/>
          <a:lstStyle/>
          <a:p>
            <a:r>
              <a:rPr lang="en-US" dirty="0"/>
              <a:t>Clutch Pedal Linkage</a:t>
            </a:r>
          </a:p>
          <a:p>
            <a:pPr lvl="1"/>
            <a:r>
              <a:rPr lang="en-US" dirty="0"/>
              <a:t>There are three methods of transferring the force of the driver’s foot to the </a:t>
            </a:r>
            <a:r>
              <a:rPr lang="en-US" dirty="0" err="1"/>
              <a:t>throwout</a:t>
            </a:r>
            <a:r>
              <a:rPr lang="en-US" dirty="0"/>
              <a:t> (release) bearing, including:</a:t>
            </a:r>
          </a:p>
          <a:p>
            <a:pPr lvl="1"/>
            <a:r>
              <a:rPr lang="en-US" dirty="0"/>
              <a:t>Levers and rods</a:t>
            </a:r>
          </a:p>
          <a:p>
            <a:pPr lvl="1"/>
            <a:r>
              <a:rPr lang="en-US" dirty="0"/>
              <a:t>Cable operation</a:t>
            </a:r>
          </a:p>
          <a:p>
            <a:pPr lvl="1"/>
            <a:r>
              <a:rPr lang="en-US" dirty="0"/>
              <a:t>Hydraulic</a:t>
            </a:r>
          </a:p>
          <a:p>
            <a:r>
              <a:rPr lang="en-US" dirty="0"/>
              <a:t>Clutch Disc</a:t>
            </a:r>
          </a:p>
          <a:p>
            <a:pPr lvl="1"/>
            <a:r>
              <a:rPr lang="en-US" dirty="0"/>
              <a:t>Friction material that allows power transfer from the flywheel to the pressure plate.</a:t>
            </a:r>
          </a:p>
        </p:txBody>
      </p:sp>
    </p:spTree>
    <p:extLst>
      <p:ext uri="{BB962C8B-B14F-4D97-AF65-F5344CB8AC3E}">
        <p14:creationId xmlns:p14="http://schemas.microsoft.com/office/powerpoint/2010/main" val="777289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a:solidFill>
                  <a:srgbClr val="000000"/>
                </a:solidFill>
              </a:rPr>
              <a:t>The disc is worn out, the disc is contaminated, or the flywheel height is out of specifications.</a:t>
            </a:r>
          </a:p>
        </p:txBody>
      </p:sp>
    </p:spTree>
    <p:extLst>
      <p:ext uri="{BB962C8B-B14F-4D97-AF65-F5344CB8AC3E}">
        <p14:creationId xmlns:p14="http://schemas.microsoft.com/office/powerpoint/2010/main" val="25084625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CLUTCH REPLACEMENT (1 OF 2)</a:t>
            </a:r>
          </a:p>
        </p:txBody>
      </p:sp>
      <p:sp>
        <p:nvSpPr>
          <p:cNvPr id="3" name="Content Placeholder 2"/>
          <p:cNvSpPr>
            <a:spLocks noGrp="1"/>
          </p:cNvSpPr>
          <p:nvPr>
            <p:ph idx="1"/>
          </p:nvPr>
        </p:nvSpPr>
        <p:spPr/>
        <p:txBody>
          <a:bodyPr/>
          <a:lstStyle/>
          <a:p>
            <a:r>
              <a:rPr lang="en-US" dirty="0"/>
              <a:t>The clutch replacement for a typical rear-wheel-drive vehicle includes the following steps.</a:t>
            </a:r>
          </a:p>
          <a:p>
            <a:pPr lvl="1"/>
            <a:r>
              <a:rPr lang="en-US" dirty="0"/>
              <a:t>Hoist the vehicle safely and mark and remove the driveshaft.</a:t>
            </a:r>
          </a:p>
          <a:p>
            <a:pPr lvl="1"/>
            <a:r>
              <a:rPr lang="en-US" dirty="0"/>
              <a:t>Disconnect the shift linkage, speedometer connections, and reverse light switch connection as well as the clutch linkage or cable or actuator cylinder.</a:t>
            </a:r>
          </a:p>
          <a:p>
            <a:pPr lvl="1"/>
            <a:r>
              <a:rPr lang="en-US" dirty="0"/>
              <a:t>Support the transmission with a transmission jack and then remove the rear </a:t>
            </a:r>
            <a:r>
              <a:rPr lang="en-US" dirty="0" err="1"/>
              <a:t>crossmember</a:t>
            </a:r>
            <a:r>
              <a:rPr lang="en-US" dirty="0"/>
              <a:t> and bell housing bolts.</a:t>
            </a:r>
          </a:p>
          <a:p>
            <a:pPr lvl="1"/>
            <a:r>
              <a:rPr lang="en-US" dirty="0"/>
              <a:t>Carefully remove the transmission.</a:t>
            </a:r>
          </a:p>
        </p:txBody>
      </p:sp>
    </p:spTree>
    <p:extLst>
      <p:ext uri="{BB962C8B-B14F-4D97-AF65-F5344CB8AC3E}">
        <p14:creationId xmlns:p14="http://schemas.microsoft.com/office/powerpoint/2010/main" val="17018861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CLUTCH REPLACEMENT (2 OF 2)</a:t>
            </a:r>
          </a:p>
        </p:txBody>
      </p:sp>
      <p:sp>
        <p:nvSpPr>
          <p:cNvPr id="3" name="Content Placeholder 2"/>
          <p:cNvSpPr>
            <a:spLocks noGrp="1"/>
          </p:cNvSpPr>
          <p:nvPr>
            <p:ph idx="1"/>
          </p:nvPr>
        </p:nvSpPr>
        <p:spPr/>
        <p:txBody>
          <a:bodyPr/>
          <a:lstStyle/>
          <a:p>
            <a:pPr lvl="1"/>
            <a:r>
              <a:rPr lang="en-US" dirty="0"/>
              <a:t>Mark the pressure plate and flywheel if they are to be reused</a:t>
            </a:r>
          </a:p>
          <a:p>
            <a:pPr lvl="1"/>
            <a:r>
              <a:rPr lang="en-US" dirty="0"/>
              <a:t>Remove the clutch pressure plate retaining bolts, and remove the clutch assembly including the release bearing, pressure plate, and clutch disc.</a:t>
            </a:r>
          </a:p>
          <a:p>
            <a:pPr lvl="1"/>
            <a:r>
              <a:rPr lang="en-US" dirty="0"/>
              <a:t>Clean and inspect the flywheel.</a:t>
            </a:r>
          </a:p>
          <a:p>
            <a:pPr lvl="1"/>
            <a:r>
              <a:rPr lang="en-US" dirty="0"/>
              <a:t>Inspect the new clutch to make sure that the parts match the original clutch.</a:t>
            </a:r>
          </a:p>
          <a:p>
            <a:pPr lvl="1"/>
            <a:r>
              <a:rPr lang="en-US" dirty="0"/>
              <a:t>Replace or lightly lubricate the pilot bearing/bushing.</a:t>
            </a:r>
          </a:p>
          <a:p>
            <a:pPr lvl="1"/>
            <a:r>
              <a:rPr lang="en-US" dirty="0"/>
              <a:t>Install the new clutch and related components.</a:t>
            </a:r>
          </a:p>
          <a:p>
            <a:pPr lvl="1"/>
            <a:r>
              <a:rPr lang="en-US" dirty="0"/>
              <a:t>Reinstall the transmission and driveshaft.</a:t>
            </a:r>
          </a:p>
        </p:txBody>
      </p:sp>
    </p:spTree>
    <p:extLst>
      <p:ext uri="{BB962C8B-B14F-4D97-AF65-F5344CB8AC3E}">
        <p14:creationId xmlns:p14="http://schemas.microsoft.com/office/powerpoint/2010/main" val="17089693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126.21 </a:t>
            </a:r>
            <a:r>
              <a:rPr lang="en-IN" sz="2400" dirty="0">
                <a:latin typeface="Arial (Headings)"/>
              </a:rPr>
              <a:t>Using an abrasive disc to remove the glaze and to restore the proper surface finish to a flywheel</a:t>
            </a:r>
            <a:endParaRPr lang="en-US" dirty="0"/>
          </a:p>
        </p:txBody>
      </p:sp>
      <p:pic>
        <p:nvPicPr>
          <p:cNvPr id="3" name="Picture 2" descr="A photo shows a technician holding abrasive grinding machine and doing surface finishing operation on the surface of flywhee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81175" y="1881517"/>
            <a:ext cx="5568654" cy="4176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842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126.22 </a:t>
            </a:r>
            <a:r>
              <a:rPr lang="en-IN" dirty="0">
                <a:latin typeface="Arial (Headings)"/>
              </a:rPr>
              <a:t>A typical clutch kit, which includes the clutch disc, pressure plate, and release (</a:t>
            </a:r>
            <a:r>
              <a:rPr lang="en-IN" dirty="0" err="1">
                <a:latin typeface="Arial (Headings)"/>
              </a:rPr>
              <a:t>throwout</a:t>
            </a:r>
            <a:r>
              <a:rPr lang="en-IN" dirty="0">
                <a:latin typeface="Arial (Headings)"/>
              </a:rPr>
              <a:t>) bearing as well as grease for the spline and a clutch disc alignment tool</a:t>
            </a:r>
            <a:endParaRPr lang="en-US" dirty="0"/>
          </a:p>
        </p:txBody>
      </p:sp>
      <p:pic>
        <p:nvPicPr>
          <p:cNvPr id="3" name="Picture 2" descr="A photo shows a clutch disc, pressure plate, release through bearing, and grease. The entire setup is called as clutch k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54789" y="2076450"/>
            <a:ext cx="5421426" cy="4066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2694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126.23 </a:t>
            </a:r>
            <a:r>
              <a:rPr lang="en-IN" dirty="0">
                <a:latin typeface="Arial (Headings)"/>
              </a:rPr>
              <a:t>A clutch alignment tool is inserted into the pilot bearing and over the splines of the clutch disc to keep the disc properly </a:t>
            </a:r>
            <a:r>
              <a:rPr lang="en-IN" dirty="0" err="1">
                <a:latin typeface="Arial (Headings)"/>
              </a:rPr>
              <a:t>centered</a:t>
            </a:r>
            <a:r>
              <a:rPr lang="en-IN" dirty="0">
                <a:latin typeface="Arial (Headings)"/>
              </a:rPr>
              <a:t> before installing the pressure plate.</a:t>
            </a:r>
            <a:endParaRPr lang="en-US" dirty="0"/>
          </a:p>
        </p:txBody>
      </p:sp>
      <p:pic>
        <p:nvPicPr>
          <p:cNvPr id="3" name="Picture 2" descr="A photo shows a clutch alignment tool used to keep the disc properly centered in the pressure plat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58547" y="2133600"/>
            <a:ext cx="4063704" cy="3650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7387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126.24 </a:t>
            </a:r>
            <a:r>
              <a:rPr lang="en-IN" sz="2000" dirty="0">
                <a:latin typeface="Arial (Headings)"/>
              </a:rPr>
              <a:t>To check that the clutch is properly installed before replacing all of the components, try to turn the output shaft with the transmission in gear and the clutch pedal depressed by an assistant</a:t>
            </a:r>
            <a:endParaRPr lang="en-US" sz="2000" dirty="0"/>
          </a:p>
        </p:txBody>
      </p:sp>
      <p:pic>
        <p:nvPicPr>
          <p:cNvPr id="3" name="Picture 2" descr="A photo shows a technician inspecting the clutc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43151" y="2057400"/>
            <a:ext cx="4442700" cy="3661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8080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CLUTCH PEDAL ADJUSTMENT</a:t>
            </a:r>
          </a:p>
        </p:txBody>
      </p:sp>
      <p:sp>
        <p:nvSpPr>
          <p:cNvPr id="3" name="Content Placeholder 2"/>
          <p:cNvSpPr>
            <a:spLocks noGrp="1"/>
          </p:cNvSpPr>
          <p:nvPr>
            <p:ph idx="1"/>
          </p:nvPr>
        </p:nvSpPr>
        <p:spPr/>
        <p:txBody>
          <a:bodyPr/>
          <a:lstStyle/>
          <a:p>
            <a:r>
              <a:rPr lang="en-US" dirty="0"/>
              <a:t>Most hydraulic clutch linkage is self-adjusting and does not require any adjustment in normal service.</a:t>
            </a:r>
          </a:p>
          <a:p>
            <a:r>
              <a:rPr lang="en-US" dirty="0"/>
              <a:t>Most lever type clutch linkage must be adjusted for proper clutch free pedal setting.</a:t>
            </a:r>
          </a:p>
          <a:p>
            <a:r>
              <a:rPr lang="en-US" dirty="0"/>
              <a:t>Some cable-operated clutches are either self-adjusting or are adjusted easily.</a:t>
            </a:r>
          </a:p>
        </p:txBody>
      </p:sp>
    </p:spTree>
    <p:extLst>
      <p:ext uri="{BB962C8B-B14F-4D97-AF65-F5344CB8AC3E}">
        <p14:creationId xmlns:p14="http://schemas.microsoft.com/office/powerpoint/2010/main" val="23352289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126.25 </a:t>
            </a:r>
            <a:r>
              <a:rPr lang="en-IN" sz="2000" dirty="0">
                <a:latin typeface="Arial (Headings)"/>
              </a:rPr>
              <a:t>A typical cable-operated clutch adjustment location. The clutch can slip during acceleration if there is a lack of </a:t>
            </a:r>
            <a:r>
              <a:rPr lang="en-IN" sz="2000" dirty="0" err="1">
                <a:latin typeface="Arial (Headings)"/>
              </a:rPr>
              <a:t>freeplay</a:t>
            </a:r>
            <a:r>
              <a:rPr lang="en-IN" sz="2000" dirty="0">
                <a:latin typeface="Arial (Headings)"/>
              </a:rPr>
              <a:t>. The transmission may be difficult to shift into gear if there is too much </a:t>
            </a:r>
            <a:r>
              <a:rPr lang="en-IN" sz="2000" dirty="0" err="1">
                <a:latin typeface="Arial (Headings)"/>
              </a:rPr>
              <a:t>freeplay</a:t>
            </a:r>
            <a:endParaRPr lang="en-US" sz="2000" dirty="0"/>
          </a:p>
        </p:txBody>
      </p:sp>
      <p:pic>
        <p:nvPicPr>
          <p:cNvPr id="3" name="Picture 2" descr="A figure shows a cable-operated clutch adjustment location. Free play of the clutch should be present but that shouldn't exceed the lim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13877" y="2286000"/>
            <a:ext cx="4301248" cy="358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0176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HYDRAULIC CLUTCH SERVICE</a:t>
            </a:r>
          </a:p>
        </p:txBody>
      </p:sp>
      <p:sp>
        <p:nvSpPr>
          <p:cNvPr id="3" name="Content Placeholder 2"/>
          <p:cNvSpPr>
            <a:spLocks noGrp="1"/>
          </p:cNvSpPr>
          <p:nvPr>
            <p:ph idx="1"/>
          </p:nvPr>
        </p:nvSpPr>
        <p:spPr/>
        <p:txBody>
          <a:bodyPr/>
          <a:lstStyle/>
          <a:p>
            <a:r>
              <a:rPr lang="en-US" dirty="0"/>
              <a:t>Precautions</a:t>
            </a:r>
          </a:p>
          <a:p>
            <a:pPr lvl="1"/>
            <a:r>
              <a:rPr lang="en-US" dirty="0"/>
              <a:t>Fluid leaks or failure to release completely indicates the need for hydraulic system service.</a:t>
            </a:r>
          </a:p>
          <a:p>
            <a:r>
              <a:rPr lang="en-US" dirty="0"/>
              <a:t>Hydraulic Clutch Bleeding</a:t>
            </a:r>
          </a:p>
          <a:p>
            <a:pPr lvl="1"/>
            <a:r>
              <a:rPr lang="en-US" dirty="0"/>
              <a:t>In many cases, a clutch hydraulic system can be bled by gravity bleeding while in others, a helper may be needed.</a:t>
            </a:r>
          </a:p>
        </p:txBody>
      </p:sp>
    </p:spTree>
    <p:extLst>
      <p:ext uri="{BB962C8B-B14F-4D97-AF65-F5344CB8AC3E}">
        <p14:creationId xmlns:p14="http://schemas.microsoft.com/office/powerpoint/2010/main" val="3163479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COMPONENT PARTS AND OPERATION OF A CLUTCH ASSEMBLY (2 OF 6)</a:t>
            </a:r>
          </a:p>
        </p:txBody>
      </p:sp>
      <p:sp>
        <p:nvSpPr>
          <p:cNvPr id="3" name="Content Placeholder 2"/>
          <p:cNvSpPr>
            <a:spLocks noGrp="1"/>
          </p:cNvSpPr>
          <p:nvPr>
            <p:ph idx="1"/>
          </p:nvPr>
        </p:nvSpPr>
        <p:spPr/>
        <p:txBody>
          <a:bodyPr/>
          <a:lstStyle/>
          <a:p>
            <a:r>
              <a:rPr lang="en-US" dirty="0"/>
              <a:t>High-Performance Clutch Disc</a:t>
            </a:r>
          </a:p>
          <a:p>
            <a:pPr lvl="1"/>
            <a:r>
              <a:rPr lang="en-US" dirty="0"/>
              <a:t>Friction material is a ceramic and metallic mixture that is long lasting but does not cushion the engagement.</a:t>
            </a:r>
          </a:p>
          <a:p>
            <a:r>
              <a:rPr lang="en-US" dirty="0"/>
              <a:t>Stock Clutch Disc</a:t>
            </a:r>
          </a:p>
          <a:p>
            <a:pPr lvl="1"/>
            <a:r>
              <a:rPr lang="en-US" dirty="0"/>
              <a:t>Around the center hub of the clutch disc are torsional dampers that absorb the initial shock of engagement and help dampen engine-firing in pulses being transmitted into and through the transmission/transaxle.</a:t>
            </a:r>
          </a:p>
        </p:txBody>
      </p:sp>
    </p:spTree>
    <p:extLst>
      <p:ext uri="{BB962C8B-B14F-4D97-AF65-F5344CB8AC3E}">
        <p14:creationId xmlns:p14="http://schemas.microsoft.com/office/powerpoint/2010/main" val="25656328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126.26 </a:t>
            </a:r>
            <a:r>
              <a:rPr lang="en-IN" sz="2400" dirty="0">
                <a:latin typeface="Arial (Headings)"/>
              </a:rPr>
              <a:t>Gravity bleeding a hydraulic clutch. Opening the bleeder valve should allow air to escape and then fluid should flow</a:t>
            </a:r>
            <a:endParaRPr lang="en-US" dirty="0"/>
          </a:p>
        </p:txBody>
      </p:sp>
      <p:pic>
        <p:nvPicPr>
          <p:cNvPr id="3" name="Picture 2" descr="A photo shows bleeding of fluid through the hydraulic clutc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24050" y="2189476"/>
            <a:ext cx="5297836" cy="397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542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latin typeface="+mj-lt"/>
              </a:rPr>
              <a:t>CLUTCH REPLACEMENT</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790922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163"/>
            <a:ext cx="8229600" cy="1107996"/>
          </a:xfrm>
        </p:spPr>
        <p:txBody>
          <a:bodyPr>
            <a:spAutoFit/>
          </a:bodyPr>
          <a:lstStyle/>
          <a:p>
            <a:r>
              <a:rPr lang="en-US" sz="2400" dirty="0">
                <a:latin typeface="Arial (Headings)"/>
              </a:rPr>
              <a:t>1 </a:t>
            </a:r>
            <a:r>
              <a:rPr lang="en-US" sz="2400" b="0" dirty="0"/>
              <a:t>The first step in the process of replacing the clutch on this Chevrolet S-10 pickup truck is to remove the negative battery cable.</a:t>
            </a:r>
            <a:endParaRPr lang="en-US" sz="2400" dirty="0">
              <a:latin typeface="Arial (Headings)"/>
            </a:endParaRPr>
          </a:p>
        </p:txBody>
      </p:sp>
      <p:pic>
        <p:nvPicPr>
          <p:cNvPr id="10242" name="Picture 2" descr="A photo shows a technician holding a side terminal battery cable remov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05852" y="1809750"/>
            <a:ext cx="6134232" cy="4294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9431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508"/>
            <a:ext cx="8229600" cy="1107996"/>
          </a:xfrm>
        </p:spPr>
        <p:txBody>
          <a:bodyPr>
            <a:spAutoFit/>
          </a:bodyPr>
          <a:lstStyle/>
          <a:p>
            <a:r>
              <a:rPr lang="en-US" sz="2400" dirty="0">
                <a:latin typeface="Arial (Headings)"/>
              </a:rPr>
              <a:t>2 </a:t>
            </a:r>
            <a:r>
              <a:rPr lang="en-US" sz="2400" b="0" dirty="0"/>
              <a:t>Remove the shifter mechanism inside the vehicle. This step may involve removing the center console and other components.</a:t>
            </a:r>
            <a:endParaRPr lang="en-IN" sz="2400" dirty="0">
              <a:latin typeface="Arial (Headings)"/>
            </a:endParaRPr>
          </a:p>
        </p:txBody>
      </p:sp>
      <p:pic>
        <p:nvPicPr>
          <p:cNvPr id="10242" name="Picture 2" descr="A photo shows a shifter mechanism removed from the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56199" y="1714500"/>
            <a:ext cx="6433538" cy="4504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0621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802601"/>
            <a:ext cx="8229600" cy="430887"/>
          </a:xfrm>
        </p:spPr>
        <p:txBody>
          <a:bodyPr>
            <a:spAutoFit/>
          </a:bodyPr>
          <a:lstStyle/>
          <a:p>
            <a:r>
              <a:rPr lang="en-US" sz="2800" dirty="0">
                <a:latin typeface="Arial (Headings)"/>
              </a:rPr>
              <a:t>3 </a:t>
            </a:r>
            <a:r>
              <a:rPr lang="en-US" sz="2800" b="0" dirty="0"/>
              <a:t>Mark and then remove the driveshaft.</a:t>
            </a:r>
            <a:endParaRPr lang="en-US" sz="2800" dirty="0">
              <a:latin typeface="Arial (Headings)"/>
            </a:endParaRPr>
          </a:p>
        </p:txBody>
      </p:sp>
      <p:pic>
        <p:nvPicPr>
          <p:cNvPr id="10242" name="Picture 2" descr="A photo shows a technician removing driveshaft using a wrench after marking with chal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28989" y="1695451"/>
            <a:ext cx="6487958" cy="454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1748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94824"/>
            <a:ext cx="8229600" cy="738664"/>
          </a:xfrm>
        </p:spPr>
        <p:txBody>
          <a:bodyPr>
            <a:spAutoFit/>
          </a:bodyPr>
          <a:lstStyle/>
          <a:p>
            <a:r>
              <a:rPr lang="en-US" sz="2400" dirty="0">
                <a:latin typeface="Arial (Headings)"/>
              </a:rPr>
              <a:t>4 </a:t>
            </a:r>
            <a:r>
              <a:rPr lang="en-US" sz="2400" b="0" dirty="0"/>
              <a:t>Remove the exhaust pipe if needed. It was needed in this case, according to service information.</a:t>
            </a:r>
            <a:endParaRPr lang="en-US" sz="2400" dirty="0">
              <a:latin typeface="Arial (Headings)"/>
            </a:endParaRPr>
          </a:p>
        </p:txBody>
      </p:sp>
      <p:pic>
        <p:nvPicPr>
          <p:cNvPr id="10242" name="Picture 2" descr="A photo shows an exhaust pipe removed from the vehicle using a wrenc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28990" y="1685926"/>
            <a:ext cx="6487956" cy="454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8422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4506"/>
            <a:ext cx="8229600" cy="553998"/>
          </a:xfrm>
        </p:spPr>
        <p:txBody>
          <a:bodyPr>
            <a:noAutofit/>
          </a:bodyPr>
          <a:lstStyle/>
          <a:p>
            <a:r>
              <a:rPr lang="en-US" sz="2800" dirty="0">
                <a:latin typeface="Arial (Headings)"/>
              </a:rPr>
              <a:t>5 </a:t>
            </a:r>
            <a:r>
              <a:rPr lang="en-US" sz="2800" b="0" dirty="0"/>
              <a:t>Remove the transmission mount fasteners.</a:t>
            </a:r>
            <a:endParaRPr lang="en-IN" sz="2800" dirty="0">
              <a:latin typeface="Arial (Headings)"/>
            </a:endParaRPr>
          </a:p>
        </p:txBody>
      </p:sp>
      <p:pic>
        <p:nvPicPr>
          <p:cNvPr id="10242" name="Picture 2" descr="A photo shows a transmission mount fastener used to loosen the nut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28990" y="1685926"/>
            <a:ext cx="6487955" cy="454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6881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9840"/>
            <a:ext cx="8229600" cy="738664"/>
          </a:xfrm>
        </p:spPr>
        <p:txBody>
          <a:bodyPr>
            <a:spAutoFit/>
          </a:bodyPr>
          <a:lstStyle/>
          <a:p>
            <a:r>
              <a:rPr lang="en-US" sz="2400" dirty="0">
                <a:latin typeface="Arial (Headings)"/>
              </a:rPr>
              <a:t>6 </a:t>
            </a:r>
            <a:r>
              <a:rPr lang="en-US" sz="2400" b="0" dirty="0"/>
              <a:t>Using a transmission jack, support the transmission and remove the bell housing bolts.</a:t>
            </a:r>
            <a:endParaRPr lang="en-IN" sz="2400" dirty="0">
              <a:latin typeface="Arial (Headings)"/>
            </a:endParaRPr>
          </a:p>
        </p:txBody>
      </p:sp>
      <p:pic>
        <p:nvPicPr>
          <p:cNvPr id="10242" name="Picture 2" descr="A photo shows a transmission jack used to remove the bell housing bolt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28990" y="1685926"/>
            <a:ext cx="6487955" cy="454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1113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9840"/>
            <a:ext cx="8229600" cy="738664"/>
          </a:xfrm>
        </p:spPr>
        <p:txBody>
          <a:bodyPr>
            <a:spAutoFit/>
          </a:bodyPr>
          <a:lstStyle/>
          <a:p>
            <a:r>
              <a:rPr lang="en-US" sz="2400" dirty="0">
                <a:latin typeface="Arial (Headings)"/>
              </a:rPr>
              <a:t>7 </a:t>
            </a:r>
            <a:r>
              <a:rPr lang="en-US" sz="2400" b="0" dirty="0"/>
              <a:t>A view of the bell housing and </a:t>
            </a:r>
            <a:r>
              <a:rPr lang="en-US" sz="2400" b="0" dirty="0" err="1"/>
              <a:t>throwout</a:t>
            </a:r>
            <a:r>
              <a:rPr lang="en-US" sz="2400" b="0" dirty="0"/>
              <a:t> bearing as the transmission assembly is removed from the engine.</a:t>
            </a:r>
            <a:endParaRPr lang="en-IN" sz="2400" dirty="0">
              <a:latin typeface="Arial (Headings)"/>
            </a:endParaRPr>
          </a:p>
        </p:txBody>
      </p:sp>
      <p:pic>
        <p:nvPicPr>
          <p:cNvPr id="10242" name="Picture 2" descr="A photo shows bell housing and bearings after the removal of entire transmission assembl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28990" y="1685926"/>
            <a:ext cx="6487955" cy="454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2170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94495"/>
            <a:ext cx="8229600" cy="738664"/>
          </a:xfrm>
        </p:spPr>
        <p:txBody>
          <a:bodyPr>
            <a:spAutoFit/>
          </a:bodyPr>
          <a:lstStyle/>
          <a:p>
            <a:r>
              <a:rPr lang="en-US" sz="2400" dirty="0">
                <a:latin typeface="Arial (Headings)"/>
              </a:rPr>
              <a:t>8 </a:t>
            </a:r>
            <a:r>
              <a:rPr lang="en-US" sz="2400" b="0" dirty="0"/>
              <a:t>Removing the fasteners holding the pressure plate to the flywheel.</a:t>
            </a:r>
            <a:endParaRPr lang="en-US" sz="2400" dirty="0">
              <a:latin typeface="Arial (Headings)"/>
            </a:endParaRPr>
          </a:p>
        </p:txBody>
      </p:sp>
      <p:pic>
        <p:nvPicPr>
          <p:cNvPr id="10242" name="Picture 2" descr="A photo shows a technician removing the fasteners from a flywhee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28990" y="1685926"/>
            <a:ext cx="6487955" cy="454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197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COMPONENT PARTS AND OPERATION OF A CLUTCH ASSEMBLY (3 OF 6)</a:t>
            </a:r>
          </a:p>
        </p:txBody>
      </p:sp>
      <p:sp>
        <p:nvSpPr>
          <p:cNvPr id="3" name="Content Placeholder 2"/>
          <p:cNvSpPr>
            <a:spLocks noGrp="1"/>
          </p:cNvSpPr>
          <p:nvPr>
            <p:ph idx="1"/>
          </p:nvPr>
        </p:nvSpPr>
        <p:spPr/>
        <p:txBody>
          <a:bodyPr/>
          <a:lstStyle/>
          <a:p>
            <a:r>
              <a:rPr lang="en-US" dirty="0"/>
              <a:t>Pressure Plates</a:t>
            </a:r>
          </a:p>
          <a:p>
            <a:pPr lvl="1"/>
            <a:r>
              <a:rPr lang="en-US" dirty="0"/>
              <a:t>The purpose of the pressure plate is to exert a force on the clutch disc so that engine torque can be transmitted from the engine to the transmission/transaxle.</a:t>
            </a:r>
          </a:p>
          <a:p>
            <a:pPr lvl="1"/>
            <a:r>
              <a:rPr lang="en-US" dirty="0"/>
              <a:t>Several styles of pressure plates have been used, including:</a:t>
            </a:r>
          </a:p>
          <a:p>
            <a:pPr lvl="1"/>
            <a:r>
              <a:rPr lang="en-US" dirty="0"/>
              <a:t>Coil Spring Style</a:t>
            </a:r>
          </a:p>
          <a:p>
            <a:pPr lvl="1"/>
            <a:r>
              <a:rPr lang="en-US" dirty="0"/>
              <a:t>Diaphragm spring style</a:t>
            </a:r>
          </a:p>
        </p:txBody>
      </p:sp>
    </p:spTree>
    <p:extLst>
      <p:ext uri="{BB962C8B-B14F-4D97-AF65-F5344CB8AC3E}">
        <p14:creationId xmlns:p14="http://schemas.microsoft.com/office/powerpoint/2010/main" val="9022518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7617"/>
            <a:ext cx="8229600" cy="430887"/>
          </a:xfrm>
        </p:spPr>
        <p:txBody>
          <a:bodyPr>
            <a:spAutoFit/>
          </a:bodyPr>
          <a:lstStyle/>
          <a:p>
            <a:r>
              <a:rPr lang="en-US" sz="2800" dirty="0">
                <a:latin typeface="Arial (Headings)"/>
              </a:rPr>
              <a:t>9 </a:t>
            </a:r>
            <a:r>
              <a:rPr lang="en-US" sz="2800" b="0" dirty="0"/>
              <a:t>Removing the pressure plate and clutch disc.</a:t>
            </a:r>
            <a:endParaRPr lang="en-IN" sz="2800" dirty="0">
              <a:latin typeface="Arial (Headings)"/>
            </a:endParaRPr>
          </a:p>
        </p:txBody>
      </p:sp>
      <p:pic>
        <p:nvPicPr>
          <p:cNvPr id="10242" name="Picture 2" descr="A photo shows a technician removing all the fasteners and pressure plate and clutch disc."/>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28990" y="1685926"/>
            <a:ext cx="6487955" cy="454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2324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7617"/>
            <a:ext cx="8229600" cy="430887"/>
          </a:xfrm>
        </p:spPr>
        <p:txBody>
          <a:bodyPr>
            <a:spAutoFit/>
          </a:bodyPr>
          <a:lstStyle/>
          <a:p>
            <a:r>
              <a:rPr lang="en-US" sz="2800" dirty="0">
                <a:latin typeface="Arial (Headings)"/>
              </a:rPr>
              <a:t>10 </a:t>
            </a:r>
            <a:r>
              <a:rPr lang="en-US" sz="2800" b="0" dirty="0"/>
              <a:t>Using a special puller, remove the pilot bearing.</a:t>
            </a:r>
            <a:endParaRPr lang="en-IN" sz="2800" dirty="0">
              <a:latin typeface="Arial (Headings)"/>
            </a:endParaRPr>
          </a:p>
        </p:txBody>
      </p:sp>
      <p:pic>
        <p:nvPicPr>
          <p:cNvPr id="10242" name="Picture 2" descr="A photo shows a technician holding a special puller in order to remove the pilot bear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28990" y="1685926"/>
            <a:ext cx="6487955" cy="454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3674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6730"/>
            <a:ext cx="8229600" cy="861774"/>
          </a:xfrm>
        </p:spPr>
        <p:txBody>
          <a:bodyPr>
            <a:spAutoFit/>
          </a:bodyPr>
          <a:lstStyle/>
          <a:p>
            <a:r>
              <a:rPr lang="en-US" sz="2800" dirty="0">
                <a:latin typeface="Arial (Headings)"/>
              </a:rPr>
              <a:t>11 </a:t>
            </a:r>
            <a:r>
              <a:rPr lang="en-US" sz="2800" b="0" dirty="0"/>
              <a:t>The flywheel is being removed to be refinished or replaced as needed.</a:t>
            </a:r>
            <a:endParaRPr lang="en-IN" sz="2800" dirty="0">
              <a:latin typeface="Arial (Headings)"/>
            </a:endParaRPr>
          </a:p>
        </p:txBody>
      </p:sp>
      <p:pic>
        <p:nvPicPr>
          <p:cNvPr id="10242" name="Picture 2" descr="A photo shows nuts on the flywheel removed using a wrench. After refinishing flywheel is replaced agai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28990" y="1703511"/>
            <a:ext cx="6487955" cy="454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1521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9840"/>
            <a:ext cx="8229600" cy="738664"/>
          </a:xfrm>
        </p:spPr>
        <p:txBody>
          <a:bodyPr>
            <a:spAutoFit/>
          </a:bodyPr>
          <a:lstStyle/>
          <a:p>
            <a:r>
              <a:rPr lang="en-US" sz="2400" dirty="0">
                <a:latin typeface="Arial (Headings)"/>
              </a:rPr>
              <a:t>12 </a:t>
            </a:r>
            <a:r>
              <a:rPr lang="en-US" sz="2400" b="0" dirty="0"/>
              <a:t>With the flywheel removed, check to see if the rear main seal is leaking and replace if needed.</a:t>
            </a:r>
            <a:endParaRPr lang="en-IN" sz="2400" dirty="0">
              <a:latin typeface="Arial (Headings)"/>
            </a:endParaRPr>
          </a:p>
        </p:txBody>
      </p:sp>
      <p:pic>
        <p:nvPicPr>
          <p:cNvPr id="10242" name="Picture 2" descr="A photo shows a rear main seal after removing the flywhee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28990" y="1685926"/>
            <a:ext cx="6487955" cy="454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3706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9840"/>
            <a:ext cx="8229600" cy="738664"/>
          </a:xfrm>
        </p:spPr>
        <p:txBody>
          <a:bodyPr>
            <a:spAutoFit/>
          </a:bodyPr>
          <a:lstStyle/>
          <a:p>
            <a:r>
              <a:rPr lang="en-US" sz="2400" dirty="0">
                <a:latin typeface="Arial (Headings)"/>
              </a:rPr>
              <a:t>13 </a:t>
            </a:r>
            <a:r>
              <a:rPr lang="en-US" sz="2400" b="0" dirty="0"/>
              <a:t>Installing a reconditioned flywheel and </a:t>
            </a:r>
            <a:r>
              <a:rPr lang="en-US" sz="2400" b="0" dirty="0" err="1"/>
              <a:t>torquing</a:t>
            </a:r>
            <a:r>
              <a:rPr lang="en-US" sz="2400" b="0" dirty="0"/>
              <a:t> new bolts to factory specifications.</a:t>
            </a:r>
            <a:endParaRPr lang="en-IN" sz="2400" dirty="0">
              <a:latin typeface="Arial (Headings)"/>
            </a:endParaRPr>
          </a:p>
        </p:txBody>
      </p:sp>
      <p:pic>
        <p:nvPicPr>
          <p:cNvPr id="10242" name="Picture 2" descr="A photo shows a flywheel being again replac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28990" y="1703511"/>
            <a:ext cx="6487955" cy="454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1927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9840"/>
            <a:ext cx="8229600" cy="738664"/>
          </a:xfrm>
        </p:spPr>
        <p:txBody>
          <a:bodyPr>
            <a:spAutoFit/>
          </a:bodyPr>
          <a:lstStyle/>
          <a:p>
            <a:r>
              <a:rPr lang="en-US" sz="2400" dirty="0">
                <a:latin typeface="Arial (Headings)"/>
              </a:rPr>
              <a:t>14 </a:t>
            </a:r>
            <a:r>
              <a:rPr lang="en-US" sz="2400" b="0" dirty="0"/>
              <a:t>Installing a new pilot bearing and lubricate as per instructions in service information.</a:t>
            </a:r>
            <a:endParaRPr lang="en-IN" sz="2400" dirty="0">
              <a:latin typeface="Arial (Headings)"/>
            </a:endParaRPr>
          </a:p>
        </p:txBody>
      </p:sp>
      <p:pic>
        <p:nvPicPr>
          <p:cNvPr id="10242" name="Picture 2" descr="A photo shows a technician installing a pilot bear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28990" y="1685926"/>
            <a:ext cx="6487955" cy="454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4651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9840"/>
            <a:ext cx="8229600" cy="738664"/>
          </a:xfrm>
        </p:spPr>
        <p:txBody>
          <a:bodyPr>
            <a:spAutoFit/>
          </a:bodyPr>
          <a:lstStyle/>
          <a:p>
            <a:r>
              <a:rPr lang="en-US" sz="2400" dirty="0">
                <a:latin typeface="Arial (Headings)"/>
              </a:rPr>
              <a:t>15 </a:t>
            </a:r>
            <a:r>
              <a:rPr lang="en-US" sz="2400" b="0" dirty="0"/>
              <a:t>Using a pilot tool to align the clutch disc with the pilot bearing through the center opening of the pressure plate.</a:t>
            </a:r>
            <a:endParaRPr lang="en-IN" sz="2400" dirty="0">
              <a:latin typeface="Arial (Headings)"/>
            </a:endParaRPr>
          </a:p>
        </p:txBody>
      </p:sp>
      <p:pic>
        <p:nvPicPr>
          <p:cNvPr id="10242" name="Picture 2" descr="A photo shows a clutch disc aligned back to original position using a pilot too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28023" y="1685926"/>
            <a:ext cx="6487954" cy="454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3381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9840"/>
            <a:ext cx="8229600" cy="738664"/>
          </a:xfrm>
        </p:spPr>
        <p:txBody>
          <a:bodyPr>
            <a:spAutoFit/>
          </a:bodyPr>
          <a:lstStyle/>
          <a:p>
            <a:r>
              <a:rPr lang="en-US" sz="2400" dirty="0">
                <a:latin typeface="Arial (Headings)"/>
              </a:rPr>
              <a:t>16 </a:t>
            </a:r>
            <a:r>
              <a:rPr lang="en-US" sz="2400" b="0" dirty="0"/>
              <a:t>Installing the transmission assembly with a new </a:t>
            </a:r>
            <a:r>
              <a:rPr lang="en-US" sz="2400" b="0" dirty="0" err="1"/>
              <a:t>throwout</a:t>
            </a:r>
            <a:r>
              <a:rPr lang="en-US" sz="2400" b="0" dirty="0"/>
              <a:t> bearing.</a:t>
            </a:r>
            <a:endParaRPr lang="en-IN" sz="2400" dirty="0">
              <a:latin typeface="Arial (Headings)"/>
            </a:endParaRPr>
          </a:p>
        </p:txBody>
      </p:sp>
      <p:pic>
        <p:nvPicPr>
          <p:cNvPr id="10242" name="Picture 2" descr="A photo shows a transmission assembly is installed after fastening is complet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28990" y="1685926"/>
            <a:ext cx="6487954" cy="454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8734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859172"/>
            <a:ext cx="8229600" cy="369332"/>
          </a:xfrm>
        </p:spPr>
        <p:txBody>
          <a:bodyPr>
            <a:spAutoFit/>
          </a:bodyPr>
          <a:lstStyle/>
          <a:p>
            <a:r>
              <a:rPr lang="en-US" sz="2400" dirty="0">
                <a:latin typeface="Arial (Headings)"/>
              </a:rPr>
              <a:t>17 </a:t>
            </a:r>
            <a:r>
              <a:rPr lang="en-US" sz="2400" b="0" dirty="0"/>
              <a:t>Bleeding the air from the hydraulic clutch circuit.</a:t>
            </a:r>
            <a:endParaRPr lang="en-IN" sz="2400" dirty="0">
              <a:latin typeface="Arial (Headings)"/>
            </a:endParaRPr>
          </a:p>
        </p:txBody>
      </p:sp>
      <p:pic>
        <p:nvPicPr>
          <p:cNvPr id="10242" name="Picture 2" descr="A photo shows a hydraulic clutch circuit inserted to remove ai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28990" y="1685926"/>
            <a:ext cx="6487954" cy="4542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8190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646330"/>
            <a:ext cx="8229600" cy="738664"/>
          </a:xfrm>
          <a:prstGeom prst="rect">
            <a:avLst/>
          </a:prstGeom>
        </p:spPr>
        <p:txBody>
          <a:bodyPr vert="horz" lIns="0" tIns="0" rIns="0" bIns="0" rtlCol="0" anchor="b">
            <a:spAutoFit/>
          </a:bodyPr>
          <a:lstStyle>
            <a:lvl1pPr algn="l" defTabSz="914400" rtl="0" eaLnBrk="1" latinLnBrk="0" hangingPunct="1">
              <a:lnSpc>
                <a:spcPct val="100000"/>
              </a:lnSpc>
              <a:spcBef>
                <a:spcPct val="0"/>
              </a:spcBef>
              <a:buNone/>
              <a:defRPr sz="2000" b="1" kern="1200">
                <a:solidFill>
                  <a:srgbClr val="007FA3"/>
                </a:solidFill>
                <a:latin typeface="+mj-lt"/>
                <a:ea typeface="+mj-ea"/>
                <a:cs typeface="Times New Roman" panose="02020603050405020304" pitchFamily="18" charset="0"/>
              </a:defRPr>
            </a:lvl1pPr>
          </a:lstStyle>
          <a:p>
            <a:r>
              <a:rPr lang="en-US" sz="2400" dirty="0">
                <a:solidFill>
                  <a:schemeClr val="bg1"/>
                </a:solidFill>
                <a:latin typeface="Arial (Headings)"/>
              </a:rPr>
              <a:t>16 </a:t>
            </a:r>
            <a:r>
              <a:rPr lang="en-US" sz="2400" b="0" dirty="0">
                <a:solidFill>
                  <a:schemeClr val="bg1"/>
                </a:solidFill>
              </a:rPr>
              <a:t>Finish the clutch replacement by reinstalling all components removed and check for proper operation.</a:t>
            </a:r>
            <a:endParaRPr lang="en-IN" sz="2400" dirty="0">
              <a:solidFill>
                <a:schemeClr val="bg1"/>
              </a:solidFill>
              <a:latin typeface="Arial (Headings)"/>
            </a:endParaRPr>
          </a:p>
        </p:txBody>
      </p:sp>
      <p:pic>
        <p:nvPicPr>
          <p:cNvPr id="10242" name="Picture 2" descr="A photo shows an operation of clutch is checked after installing all the components back to the posi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28990" y="1685926"/>
            <a:ext cx="6487954" cy="4542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325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COMPONENT PARTS AND OPERATION OF A CLUTCH ASSEMBLY (4 OF 6) </a:t>
            </a:r>
          </a:p>
        </p:txBody>
      </p:sp>
      <p:sp>
        <p:nvSpPr>
          <p:cNvPr id="3" name="Content Placeholder 2"/>
          <p:cNvSpPr>
            <a:spLocks noGrp="1"/>
          </p:cNvSpPr>
          <p:nvPr>
            <p:ph idx="1"/>
          </p:nvPr>
        </p:nvSpPr>
        <p:spPr/>
        <p:txBody>
          <a:bodyPr/>
          <a:lstStyle/>
          <a:p>
            <a:r>
              <a:rPr lang="en-US" dirty="0"/>
              <a:t>Flywheels</a:t>
            </a:r>
          </a:p>
          <a:p>
            <a:pPr lvl="1"/>
            <a:r>
              <a:rPr lang="en-US" dirty="0"/>
              <a:t>The engine flywheel serves four basic purposes:</a:t>
            </a:r>
          </a:p>
          <a:p>
            <a:pPr lvl="2"/>
            <a:r>
              <a:rPr lang="en-US" dirty="0" err="1"/>
              <a:t>Smoothes</a:t>
            </a:r>
            <a:r>
              <a:rPr lang="en-US" dirty="0"/>
              <a:t> out or dampens engine power pulses.</a:t>
            </a:r>
          </a:p>
          <a:p>
            <a:pPr lvl="2"/>
            <a:r>
              <a:rPr lang="en-US" dirty="0"/>
              <a:t>Absorbs some of the heat created by clutch operation.</a:t>
            </a:r>
          </a:p>
          <a:p>
            <a:pPr lvl="2"/>
            <a:r>
              <a:rPr lang="en-US" dirty="0"/>
              <a:t>Provides the connection point for the starter motor to crank the engine.</a:t>
            </a:r>
          </a:p>
          <a:p>
            <a:pPr lvl="2"/>
            <a:r>
              <a:rPr lang="en-US" dirty="0"/>
              <a:t>Provides the application surface for the clutch friction disc.</a:t>
            </a:r>
          </a:p>
          <a:p>
            <a:r>
              <a:rPr lang="en-US" dirty="0"/>
              <a:t>Dual-Mass Flywheels</a:t>
            </a:r>
          </a:p>
          <a:p>
            <a:pPr lvl="1"/>
            <a:r>
              <a:rPr lang="en-US" dirty="0"/>
              <a:t>The purpose of a dual-mass flywheel is to dampen engine vibrations and keep them from being transmitted to the passenger compartment.</a:t>
            </a:r>
          </a:p>
        </p:txBody>
      </p:sp>
    </p:spTree>
    <p:extLst>
      <p:ext uri="{BB962C8B-B14F-4D97-AF65-F5344CB8AC3E}">
        <p14:creationId xmlns:p14="http://schemas.microsoft.com/office/powerpoint/2010/main" val="12543388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COMPONENT PARTS AND OPERATION OF A CLUTCH ASSEMBLY (5 OF 6) </a:t>
            </a:r>
          </a:p>
        </p:txBody>
      </p:sp>
      <p:sp>
        <p:nvSpPr>
          <p:cNvPr id="3" name="Content Placeholder 2"/>
          <p:cNvSpPr>
            <a:spLocks noGrp="1"/>
          </p:cNvSpPr>
          <p:nvPr>
            <p:ph idx="1"/>
          </p:nvPr>
        </p:nvSpPr>
        <p:spPr/>
        <p:txBody>
          <a:bodyPr/>
          <a:lstStyle/>
          <a:p>
            <a:r>
              <a:rPr lang="en-US" dirty="0"/>
              <a:t>Pilot Bearing or Bushing</a:t>
            </a:r>
          </a:p>
          <a:p>
            <a:pPr lvl="1"/>
            <a:r>
              <a:rPr lang="en-US" dirty="0"/>
              <a:t>Used to support the transmission input shaft on the engine end.</a:t>
            </a:r>
          </a:p>
          <a:p>
            <a:r>
              <a:rPr lang="en-US" dirty="0"/>
              <a:t>Release Bearings</a:t>
            </a:r>
          </a:p>
          <a:p>
            <a:pPr lvl="1"/>
            <a:r>
              <a:rPr lang="en-US" dirty="0"/>
              <a:t>The release bearing presses against the diaphragm spring fingers or coil spring levers to disengage the friction disc.</a:t>
            </a:r>
          </a:p>
          <a:p>
            <a:r>
              <a:rPr lang="en-US" dirty="0"/>
              <a:t>Release Bearing Construction</a:t>
            </a:r>
          </a:p>
          <a:p>
            <a:pPr lvl="1"/>
            <a:r>
              <a:rPr lang="en-US" dirty="0"/>
              <a:t>Most clutch release bearings are ball bearings.</a:t>
            </a:r>
          </a:p>
        </p:txBody>
      </p:sp>
    </p:spTree>
    <p:extLst>
      <p:ext uri="{BB962C8B-B14F-4D97-AF65-F5344CB8AC3E}">
        <p14:creationId xmlns:p14="http://schemas.microsoft.com/office/powerpoint/2010/main" val="1449964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COMPONENT PARTS AND OPERATION OF A CLUTCH ASSEMBLY (6 OF 6)</a:t>
            </a:r>
          </a:p>
        </p:txBody>
      </p:sp>
      <p:sp>
        <p:nvSpPr>
          <p:cNvPr id="3" name="Content Placeholder 2"/>
          <p:cNvSpPr>
            <a:spLocks noGrp="1"/>
          </p:cNvSpPr>
          <p:nvPr>
            <p:ph idx="1"/>
          </p:nvPr>
        </p:nvSpPr>
        <p:spPr/>
        <p:txBody>
          <a:bodyPr/>
          <a:lstStyle/>
          <a:p>
            <a:r>
              <a:rPr lang="en-US" dirty="0"/>
              <a:t>Release Bearing Installation</a:t>
            </a:r>
          </a:p>
          <a:p>
            <a:pPr lvl="1"/>
            <a:r>
              <a:rPr lang="en-US" dirty="0"/>
              <a:t>A snap ring, spring clips, or lock pins secure the release bearing to the release fork.</a:t>
            </a:r>
          </a:p>
          <a:p>
            <a:pPr lvl="1"/>
            <a:r>
              <a:rPr lang="en-US" dirty="0"/>
              <a:t>The release bearing sleeve slides on the outer surface of the front bearing retainer, which is commonly called the quill, quill shaft, or candlestick.</a:t>
            </a:r>
          </a:p>
          <a:p>
            <a:r>
              <a:rPr lang="en-US" dirty="0"/>
              <a:t>Release Bearing Lubrication</a:t>
            </a:r>
          </a:p>
          <a:p>
            <a:pPr lvl="1"/>
            <a:r>
              <a:rPr lang="en-US" dirty="0"/>
              <a:t>The ball bearing portion of the release bearing is usually permanently lubricated and sealed during manufacture.</a:t>
            </a:r>
          </a:p>
        </p:txBody>
      </p:sp>
    </p:spTree>
    <p:extLst>
      <p:ext uri="{BB962C8B-B14F-4D97-AF65-F5344CB8AC3E}">
        <p14:creationId xmlns:p14="http://schemas.microsoft.com/office/powerpoint/2010/main" val="710320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1548</TotalTime>
  <Words>2054</Words>
  <Application>Microsoft Office PowerPoint</Application>
  <PresentationFormat>On-screen Show (4:3)</PresentationFormat>
  <Paragraphs>146</Paragraphs>
  <Slides>70</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70</vt:i4>
      </vt:variant>
    </vt:vector>
  </HeadingPairs>
  <TitlesOfParts>
    <vt:vector size="81" baseType="lpstr">
      <vt:lpstr>Arial</vt:lpstr>
      <vt:lpstr>Arial (Headings)</vt:lpstr>
      <vt:lpstr>Calibri</vt:lpstr>
      <vt:lpstr>Times New Roman</vt:lpstr>
      <vt:lpstr>Verdana</vt:lpstr>
      <vt:lpstr>Wingdings</vt:lpstr>
      <vt:lpstr>Office Theme</vt:lpstr>
      <vt:lpstr>508 Lecture</vt:lpstr>
      <vt:lpstr>2_508 Lecture</vt:lpstr>
      <vt:lpstr>3_508 Lecture</vt:lpstr>
      <vt:lpstr>4_508 Lecture</vt:lpstr>
      <vt:lpstr>Automotive Technology Principles, Diagnosis, and Service</vt:lpstr>
      <vt:lpstr>LEARNING OBJECTIVES </vt:lpstr>
      <vt:lpstr>PURPOSE AND FUNCTION OF A CLUTCH</vt:lpstr>
      <vt:lpstr>COMPONENT PARTS AND OPERATION OF A CLUTCH ASSEMBLY (1 OF 6) </vt:lpstr>
      <vt:lpstr>COMPONENT PARTS AND OPERATION OF A CLUTCH ASSEMBLY (2 OF 6)</vt:lpstr>
      <vt:lpstr>COMPONENT PARTS AND OPERATION OF A CLUTCH ASSEMBLY (3 OF 6)</vt:lpstr>
      <vt:lpstr>COMPONENT PARTS AND OPERATION OF A CLUTCH ASSEMBLY (4 OF 6) </vt:lpstr>
      <vt:lpstr>COMPONENT PARTS AND OPERATION OF A CLUTCH ASSEMBLY (5 OF 6) </vt:lpstr>
      <vt:lpstr>COMPONENT PARTS AND OPERATION OF A CLUTCH ASSEMBLY (6 OF 6)</vt:lpstr>
      <vt:lpstr>Figure 126.1 Typical automotive clutch assembly showing all related parts</vt:lpstr>
      <vt:lpstr>Figure 126.2 (a) When the clutch is in the released position (clutch pedal depressed), the clutch fork is applying a force to the throwout (release) bearing, which pushes on the diaphragm spring, releasing the pressure on the friction disc</vt:lpstr>
      <vt:lpstr>Figure 126.2 (b) When the clutch is in the engaged position (clutch pedal up), the diaphragm spring exerts force on the clutch disc, holding it between the flywheel and the pressure plate</vt:lpstr>
      <vt:lpstr>Figure 126.3 The transmission has just been removed. Note that this type of transmission incorporates the bell housing, which was therefore removed at the same time as the transmission. The clutch fork and throwout (release) bearing also came off together. </vt:lpstr>
      <vt:lpstr>Figure 126.4 A typical cable-operated clutch</vt:lpstr>
      <vt:lpstr>Figure 126.5 A hydraulic clutch linkage uses a master cylinder and a actuator cylinder</vt:lpstr>
      <vt:lpstr>Figure 126.6 A typical clutch master cylinder and reservoir mounted on the bulkhead on the driver’s side of the vehicle. Brake fluid is used in the hydraulic system to operate the actuator cylinder located on the bell housing</vt:lpstr>
      <vt:lpstr>Figure 126.7 A racing or high-performance clutch disc lacks the features of a stock clutch disc that help provide smooth engagement</vt:lpstr>
      <vt:lpstr>Figure 126.8 A typical stock clutch friction disc that uses coil spring torsional dampers</vt:lpstr>
      <vt:lpstr>Figure 126.9 A marcel is a wavy spring that is placed between the two friction surfaces to cushion the clutch engagement</vt:lpstr>
      <vt:lpstr>Figure 126.10 Cutaway of the center section of a clutch plate showing the various layers of steel plates used in the construction</vt:lpstr>
      <vt:lpstr>Figure 126.11 A coil spring (lever style) clutch pressure plate</vt:lpstr>
      <vt:lpstr>Figure 126.12 Typical diaphragm-style pressure plate that uses a Belleville spring</vt:lpstr>
      <vt:lpstr>Figure 126.13 A flywheel after it has been machined (ground) to provide the correct surface finish for the replacement clutch disc</vt:lpstr>
      <vt:lpstr>Figure 126.14 The starter motor will spin but the engine will not crank if the ring gear on the flywheel is broken</vt:lpstr>
      <vt:lpstr>Figure 126.15 A cutaway of a dual-mass flywheel used on a Ford diesel pickup truck</vt:lpstr>
      <vt:lpstr>Tech Tip </vt:lpstr>
      <vt:lpstr>Figure 126.16 (a) Before replacing the clutch, the bell housing should be cleaned and the clutch fork pivot lightly lubricated</vt:lpstr>
      <vt:lpstr>Figure 126.16 (b) The input shaft seal should also be replaced to prevent the possibility of getting transmission lubricant on the friction surfaces of the clutch</vt:lpstr>
      <vt:lpstr>Figure 126.17 A transaxle assembly has been removed to replace the clutch. Note the short input shaft. This vehicle did not use a pilot bearing (bushing)</vt:lpstr>
      <vt:lpstr>Figure 126.18 The clutch pedal linkage moves the clutch fork, which then applies a force against the release bearing, which then releases the clamping force the pressure plate is exerting on the clutch disc</vt:lpstr>
      <vt:lpstr>Figure 126.19 The release bearing rubs against the tips of the diaphragm spring</vt:lpstr>
      <vt:lpstr>Figure 126.20 (a) A release (throwout) bearing on a transmission that uses a clutch fork and a mechanical or cable operated linkage</vt:lpstr>
      <vt:lpstr>Figure 126.20 (b) A style of release bearing that includes the actuator cylinder, sometimes called a concentric actuator cylinder</vt:lpstr>
      <vt:lpstr>Figure 126.20 (c) A combination release bearing and actuator cylinder showing the two hydraulic lines. The lower line is from the master clutch cylinder and the upper line is used to bleed air from the hydraulic system</vt:lpstr>
      <vt:lpstr>QUESTION 1: ?</vt:lpstr>
      <vt:lpstr>ANSWER 1:</vt:lpstr>
      <vt:lpstr>CLUTCH PROBLEM DIAGNOSIS (1 OF 2)</vt:lpstr>
      <vt:lpstr>CLUTCH PROBLEM DIAGNOSIS (2 OF 2)</vt:lpstr>
      <vt:lpstr>QUESTION 2: ?</vt:lpstr>
      <vt:lpstr>ANSWER 2:</vt:lpstr>
      <vt:lpstr>CLUTCH REPLACEMENT (1 OF 2)</vt:lpstr>
      <vt:lpstr>CLUTCH REPLACEMENT (2 OF 2)</vt:lpstr>
      <vt:lpstr>Figure 126.21 Using an abrasive disc to remove the glaze and to restore the proper surface finish to a flywheel</vt:lpstr>
      <vt:lpstr>Figure 126.22 A typical clutch kit, which includes the clutch disc, pressure plate, and release (throwout) bearing as well as grease for the spline and a clutch disc alignment tool</vt:lpstr>
      <vt:lpstr>Figure 126.23 A clutch alignment tool is inserted into the pilot bearing and over the splines of the clutch disc to keep the disc properly centered before installing the pressure plate.</vt:lpstr>
      <vt:lpstr>Figure 126.24 To check that the clutch is properly installed before replacing all of the components, try to turn the output shaft with the transmission in gear and the clutch pedal depressed by an assistant</vt:lpstr>
      <vt:lpstr>CLUTCH PEDAL ADJUSTMENT</vt:lpstr>
      <vt:lpstr>Figure 126.25 A typical cable-operated clutch adjustment location. The clutch can slip during acceleration if there is a lack of freeplay. The transmission may be difficult to shift into gear if there is too much freeplay</vt:lpstr>
      <vt:lpstr>HYDRAULIC CLUTCH SERVICE</vt:lpstr>
      <vt:lpstr>Figure 126.26 Gravity bleeding a hydraulic clutch. Opening the bleeder valve should allow air to escape and then fluid should flow</vt:lpstr>
      <vt:lpstr>CLUTCH REPLACEMENT</vt:lpstr>
      <vt:lpstr>1 The first step in the process of replacing the clutch on this Chevrolet S-10 pickup truck is to remove the negative battery cable.</vt:lpstr>
      <vt:lpstr>2 Remove the shifter mechanism inside the vehicle. This step may involve removing the center console and other components.</vt:lpstr>
      <vt:lpstr>3 Mark and then remove the driveshaft.</vt:lpstr>
      <vt:lpstr>4 Remove the exhaust pipe if needed. It was needed in this case, according to service information.</vt:lpstr>
      <vt:lpstr>5 Remove the transmission mount fasteners.</vt:lpstr>
      <vt:lpstr>6 Using a transmission jack, support the transmission and remove the bell housing bolts.</vt:lpstr>
      <vt:lpstr>7 A view of the bell housing and throwout bearing as the transmission assembly is removed from the engine.</vt:lpstr>
      <vt:lpstr>8 Removing the fasteners holding the pressure plate to the flywheel.</vt:lpstr>
      <vt:lpstr>9 Removing the pressure plate and clutch disc.</vt:lpstr>
      <vt:lpstr>10 Using a special puller, remove the pilot bearing.</vt:lpstr>
      <vt:lpstr>11 The flywheel is being removed to be refinished or replaced as needed.</vt:lpstr>
      <vt:lpstr>12 With the flywheel removed, check to see if the rear main seal is leaking and replace if needed.</vt:lpstr>
      <vt:lpstr>13 Installing a reconditioned flywheel and torquing new bolts to factory specifications.</vt:lpstr>
      <vt:lpstr>14 Installing a new pilot bearing and lubricate as per instructions in service information.</vt:lpstr>
      <vt:lpstr>15 Using a pilot tool to align the clutch disc with the pilot bearing through the center opening of the pressure plate.</vt:lpstr>
      <vt:lpstr>16 Installing the transmission assembly with a new throwout bearing.</vt:lpstr>
      <vt:lpstr>17 Bleeding the air from the hydraulic clutch circuit.</vt:lpstr>
      <vt:lpstr>PowerPoint Presentation</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126</dc:title>
  <dc:creator>Curt &amp; Tammy</dc:creator>
  <cp:lastModifiedBy>Glen Plants</cp:lastModifiedBy>
  <cp:revision>57</cp:revision>
  <dcterms:created xsi:type="dcterms:W3CDTF">2018-09-25T19:30:15Z</dcterms:created>
  <dcterms:modified xsi:type="dcterms:W3CDTF">2020-08-05T15:28:38Z</dcterms:modified>
</cp:coreProperties>
</file>