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26" r:id="rId11"/>
    <p:sldId id="315"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93" r:id="rId25"/>
    <p:sldId id="394" r:id="rId26"/>
    <p:sldId id="267" r:id="rId27"/>
    <p:sldId id="268" r:id="rId28"/>
    <p:sldId id="316" r:id="rId29"/>
    <p:sldId id="339" r:id="rId30"/>
    <p:sldId id="263" r:id="rId31"/>
    <p:sldId id="340" r:id="rId32"/>
    <p:sldId id="341" r:id="rId33"/>
    <p:sldId id="342" r:id="rId34"/>
    <p:sldId id="286" r:id="rId35"/>
    <p:sldId id="287" r:id="rId36"/>
    <p:sldId id="386" r:id="rId37"/>
    <p:sldId id="32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MOSH8XLKrLc&amp;feature=youtu.be" TargetMode="External"/><Relationship Id="rId7" Type="http://schemas.openxmlformats.org/officeDocument/2006/relationships/hyperlink" Target="https://www.youtube.com/watch?v=yDPJYApo1Jk&amp;feature=youtu.be" TargetMode="External"/><Relationship Id="rId2" Type="http://schemas.openxmlformats.org/officeDocument/2006/relationships/hyperlink" Target="https://www.youtube.com/watch?v=l_YhNmIVcbA&amp;feature=youtu.be" TargetMode="External"/><Relationship Id="rId1" Type="http://schemas.openxmlformats.org/officeDocument/2006/relationships/slideLayout" Target="../slideLayouts/slideLayout49.xml"/><Relationship Id="rId6" Type="http://schemas.openxmlformats.org/officeDocument/2006/relationships/hyperlink" Target="https://www.youtube.com/watch?v=yFgBI_wBL0M&amp;feature=youtu.be" TargetMode="External"/><Relationship Id="rId5" Type="http://schemas.openxmlformats.org/officeDocument/2006/relationships/hyperlink" Target="https://www.youtube.com/watch?v=Mc0aMxSdat4&amp;feature=youtu.be" TargetMode="External"/><Relationship Id="rId4" Type="http://schemas.openxmlformats.org/officeDocument/2006/relationships/hyperlink" Target="https://www.youtube.com/watch?v=8FnYllf5D9E&amp;feature=youtu.b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89</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Onboard Diagnosis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MONITOR INFORMATION (1 OF 2)</a:t>
            </a:r>
          </a:p>
        </p:txBody>
      </p:sp>
      <p:sp>
        <p:nvSpPr>
          <p:cNvPr id="3" name="Content Placeholder 2"/>
          <p:cNvSpPr>
            <a:spLocks noGrp="1"/>
          </p:cNvSpPr>
          <p:nvPr>
            <p:ph idx="1"/>
          </p:nvPr>
        </p:nvSpPr>
        <p:spPr/>
        <p:txBody>
          <a:bodyPr/>
          <a:lstStyle/>
          <a:p>
            <a:r>
              <a:rPr lang="en-US" dirty="0"/>
              <a:t>Comprehensive Component Monitor</a:t>
            </a:r>
          </a:p>
          <a:p>
            <a:pPr lvl="1"/>
            <a:r>
              <a:rPr lang="en-US" dirty="0"/>
              <a:t>Inputs and outputs are to be checked electrically.</a:t>
            </a:r>
          </a:p>
          <a:p>
            <a:pPr lvl="1"/>
            <a:r>
              <a:rPr lang="en-US" dirty="0"/>
              <a:t>Inputs to the PCM are tested for rationality.</a:t>
            </a:r>
          </a:p>
          <a:p>
            <a:pPr lvl="1"/>
            <a:r>
              <a:rPr lang="en-US" dirty="0"/>
              <a:t>Outputs from the PCM be tested for functionality</a:t>
            </a:r>
          </a:p>
          <a:p>
            <a:pPr lvl="1"/>
            <a:r>
              <a:rPr lang="en-US" dirty="0"/>
              <a:t>Monitor runs continuously</a:t>
            </a:r>
          </a:p>
          <a:p>
            <a:r>
              <a:rPr lang="en-US" dirty="0"/>
              <a:t>Continuous Running Monitors</a:t>
            </a:r>
          </a:p>
          <a:p>
            <a:pPr lvl="1"/>
            <a:r>
              <a:rPr lang="en-US" dirty="0"/>
              <a:t>Continuous monitors run continuously and only stop if they fail and include:</a:t>
            </a:r>
          </a:p>
          <a:p>
            <a:pPr lvl="1"/>
            <a:r>
              <a:rPr lang="en-US" dirty="0"/>
              <a:t>Fuel system: rich/lean</a:t>
            </a:r>
          </a:p>
          <a:p>
            <a:pPr lvl="1"/>
            <a:r>
              <a:rPr lang="en-US" dirty="0"/>
              <a:t>Misfire: catalyst damaging/FTP</a:t>
            </a:r>
          </a:p>
        </p:txBody>
      </p:sp>
    </p:spTree>
    <p:extLst>
      <p:ext uri="{BB962C8B-B14F-4D97-AF65-F5344CB8AC3E}">
        <p14:creationId xmlns:p14="http://schemas.microsoft.com/office/powerpoint/2010/main" val="169343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MONITOR INFORMATION (2 OF 2)</a:t>
            </a:r>
          </a:p>
        </p:txBody>
      </p:sp>
      <p:sp>
        <p:nvSpPr>
          <p:cNvPr id="3" name="Content Placeholder 2"/>
          <p:cNvSpPr>
            <a:spLocks noGrp="1"/>
          </p:cNvSpPr>
          <p:nvPr>
            <p:ph idx="1"/>
          </p:nvPr>
        </p:nvSpPr>
        <p:spPr/>
        <p:txBody>
          <a:bodyPr/>
          <a:lstStyle/>
          <a:p>
            <a:r>
              <a:rPr lang="en-US" dirty="0"/>
              <a:t>Once Per Trip Monitors</a:t>
            </a:r>
          </a:p>
          <a:p>
            <a:pPr lvl="1"/>
            <a:r>
              <a:rPr lang="en-US" dirty="0"/>
              <a:t>Monitor runs once per trip, pass or fail</a:t>
            </a:r>
          </a:p>
          <a:p>
            <a:pPr lvl="1"/>
            <a:r>
              <a:rPr lang="en-US" dirty="0"/>
              <a:t>O</a:t>
            </a:r>
            <a:r>
              <a:rPr lang="en-US" sz="1200" dirty="0"/>
              <a:t>2 </a:t>
            </a:r>
            <a:r>
              <a:rPr lang="en-US" dirty="0"/>
              <a:t>response, O</a:t>
            </a:r>
            <a:r>
              <a:rPr lang="en-US" sz="1200" dirty="0"/>
              <a:t>2 </a:t>
            </a:r>
            <a:r>
              <a:rPr lang="en-US" dirty="0"/>
              <a:t>heaters, EGR, purge flow EVAP leak, secondary air, catalyst</a:t>
            </a:r>
          </a:p>
          <a:p>
            <a:r>
              <a:rPr lang="en-US" dirty="0"/>
              <a:t>Exponentially Weighted Moving Average (EWMA) Monitors</a:t>
            </a:r>
          </a:p>
          <a:p>
            <a:pPr lvl="1"/>
            <a:r>
              <a:rPr lang="en-US" dirty="0"/>
              <a:t>A mathematical method used to determine performance.</a:t>
            </a:r>
          </a:p>
          <a:p>
            <a:pPr lvl="1"/>
            <a:r>
              <a:rPr lang="en-US" dirty="0"/>
              <a:t>Some Catalyst and EGR monitors</a:t>
            </a:r>
          </a:p>
          <a:p>
            <a:pPr lvl="1"/>
            <a:endParaRPr lang="en-US" dirty="0"/>
          </a:p>
        </p:txBody>
      </p:sp>
    </p:spTree>
    <p:extLst>
      <p:ext uri="{BB962C8B-B14F-4D97-AF65-F5344CB8AC3E}">
        <p14:creationId xmlns:p14="http://schemas.microsoft.com/office/powerpoint/2010/main" val="379091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ENABLING CRITERIA (1 OF 3)</a:t>
            </a:r>
          </a:p>
        </p:txBody>
      </p:sp>
      <p:sp>
        <p:nvSpPr>
          <p:cNvPr id="3" name="Content Placeholder 2"/>
          <p:cNvSpPr>
            <a:spLocks noGrp="1"/>
          </p:cNvSpPr>
          <p:nvPr>
            <p:ph idx="1"/>
          </p:nvPr>
        </p:nvSpPr>
        <p:spPr/>
        <p:txBody>
          <a:bodyPr/>
          <a:lstStyle/>
          <a:p>
            <a:r>
              <a:rPr lang="en-US" dirty="0"/>
              <a:t>Purpose and Function</a:t>
            </a:r>
          </a:p>
          <a:p>
            <a:pPr lvl="1"/>
            <a:r>
              <a:rPr lang="en-US" dirty="0"/>
              <a:t>Each monitor has enabling criteria. These criteria are a set of conditions that must be met before the task manager gives the go-ahead for each monitor to run.</a:t>
            </a:r>
          </a:p>
          <a:p>
            <a:r>
              <a:rPr lang="en-US" dirty="0"/>
              <a:t>Trip</a:t>
            </a:r>
          </a:p>
          <a:p>
            <a:pPr lvl="1"/>
            <a:r>
              <a:rPr lang="en-US" dirty="0"/>
              <a:t>A trip is defined as a key-on condition that contains the necessary conditions for a particular test to be performed, followed by a key-off.</a:t>
            </a:r>
          </a:p>
          <a:p>
            <a:pPr lvl="1"/>
            <a:endParaRPr lang="en-US" dirty="0"/>
          </a:p>
        </p:txBody>
      </p:sp>
    </p:spTree>
    <p:extLst>
      <p:ext uri="{BB962C8B-B14F-4D97-AF65-F5344CB8AC3E}">
        <p14:creationId xmlns:p14="http://schemas.microsoft.com/office/powerpoint/2010/main" val="40283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ENABLING CRITERIA (2 OF 3)</a:t>
            </a:r>
          </a:p>
        </p:txBody>
      </p:sp>
      <p:sp>
        <p:nvSpPr>
          <p:cNvPr id="3" name="Content Placeholder 2"/>
          <p:cNvSpPr>
            <a:spLocks noGrp="1"/>
          </p:cNvSpPr>
          <p:nvPr>
            <p:ph idx="1"/>
          </p:nvPr>
        </p:nvSpPr>
        <p:spPr/>
        <p:txBody>
          <a:bodyPr/>
          <a:lstStyle/>
          <a:p>
            <a:r>
              <a:rPr lang="en-US" dirty="0"/>
              <a:t>Warm-up Cycle</a:t>
            </a:r>
          </a:p>
          <a:p>
            <a:pPr lvl="1"/>
            <a:r>
              <a:rPr lang="en-US" dirty="0"/>
              <a:t>A warm-up cycle is defined as a trip with an engine temperature increase of at least 40°F and where engine temperature reaches at least 160°F (71°C).</a:t>
            </a:r>
          </a:p>
          <a:p>
            <a:r>
              <a:rPr lang="en-US" dirty="0"/>
              <a:t>MIL Condition: Off</a:t>
            </a:r>
          </a:p>
          <a:p>
            <a:pPr lvl="1"/>
            <a:r>
              <a:rPr lang="en-US" dirty="0"/>
              <a:t>This condition indicates that the PCM has not detected any faults in an emissions-related component or system, or that the MIL circuit is not working.</a:t>
            </a:r>
          </a:p>
        </p:txBody>
      </p:sp>
    </p:spTree>
    <p:extLst>
      <p:ext uri="{BB962C8B-B14F-4D97-AF65-F5344CB8AC3E}">
        <p14:creationId xmlns:p14="http://schemas.microsoft.com/office/powerpoint/2010/main" val="139380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ENABLING CRITERIA (3 OF 3)</a:t>
            </a:r>
          </a:p>
        </p:txBody>
      </p:sp>
      <p:sp>
        <p:nvSpPr>
          <p:cNvPr id="3" name="Content Placeholder 2"/>
          <p:cNvSpPr>
            <a:spLocks noGrp="1"/>
          </p:cNvSpPr>
          <p:nvPr>
            <p:ph idx="1"/>
          </p:nvPr>
        </p:nvSpPr>
        <p:spPr/>
        <p:txBody>
          <a:bodyPr/>
          <a:lstStyle/>
          <a:p>
            <a:r>
              <a:rPr lang="en-US" dirty="0"/>
              <a:t>MIL Condition: On Steady</a:t>
            </a:r>
          </a:p>
          <a:p>
            <a:pPr lvl="1"/>
            <a:r>
              <a:rPr lang="en-US" dirty="0"/>
              <a:t>This condition indicates a fault in an emissions-related component or system that could affect the vehicle emission levels.</a:t>
            </a:r>
          </a:p>
          <a:p>
            <a:r>
              <a:rPr lang="en-US" dirty="0"/>
              <a:t>MIL Condition: Flashing</a:t>
            </a:r>
          </a:p>
          <a:p>
            <a:pPr lvl="1"/>
            <a:r>
              <a:rPr lang="en-US" dirty="0"/>
              <a:t>This condition indicates a misfire or fuel control system fault that could damage the catalytic converter.</a:t>
            </a:r>
          </a:p>
          <a:p>
            <a:r>
              <a:rPr lang="en-US" dirty="0"/>
              <a:t>MIL Off:</a:t>
            </a:r>
          </a:p>
          <a:p>
            <a:pPr lvl="1"/>
            <a:r>
              <a:rPr lang="en-US" dirty="0"/>
              <a:t>When the codes are cleared, the battery is connected on the monitor passes three consecutive trips.</a:t>
            </a:r>
          </a:p>
        </p:txBody>
      </p:sp>
    </p:spTree>
    <p:extLst>
      <p:ext uri="{BB962C8B-B14F-4D97-AF65-F5344CB8AC3E}">
        <p14:creationId xmlns:p14="http://schemas.microsoft.com/office/powerpoint/2010/main" val="18700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DTC NUMBERING DESIGNATION (1 OF 4)</a:t>
            </a:r>
          </a:p>
        </p:txBody>
      </p:sp>
      <p:sp>
        <p:nvSpPr>
          <p:cNvPr id="3" name="Content Placeholder 2"/>
          <p:cNvSpPr>
            <a:spLocks noGrp="1"/>
          </p:cNvSpPr>
          <p:nvPr>
            <p:ph idx="1"/>
          </p:nvPr>
        </p:nvSpPr>
        <p:spPr/>
        <p:txBody>
          <a:bodyPr/>
          <a:lstStyle/>
          <a:p>
            <a:r>
              <a:rPr lang="en-US" dirty="0"/>
              <a:t>The DTCs are grouped into major categories, depending on the location of the fault on the system involved.</a:t>
            </a:r>
          </a:p>
          <a:p>
            <a:pPr lvl="1"/>
            <a:r>
              <a:rPr lang="en-US" dirty="0"/>
              <a:t>Pxxx – powertrain DTCs</a:t>
            </a:r>
          </a:p>
          <a:p>
            <a:pPr lvl="1"/>
            <a:r>
              <a:rPr lang="en-US" dirty="0"/>
              <a:t>Bxxx – Body DTCs</a:t>
            </a:r>
          </a:p>
          <a:p>
            <a:pPr lvl="1"/>
            <a:r>
              <a:rPr lang="en-US" dirty="0"/>
              <a:t>Cxxx – Chassis DTCs</a:t>
            </a:r>
          </a:p>
          <a:p>
            <a:pPr lvl="1"/>
            <a:r>
              <a:rPr lang="en-US" dirty="0"/>
              <a:t>Uxxx – Network DTCs</a:t>
            </a:r>
          </a:p>
          <a:p>
            <a:endParaRPr lang="en-US" dirty="0"/>
          </a:p>
          <a:p>
            <a:pPr lvl="1"/>
            <a:endParaRPr lang="en-US" dirty="0"/>
          </a:p>
        </p:txBody>
      </p:sp>
    </p:spTree>
    <p:extLst>
      <p:ext uri="{BB962C8B-B14F-4D97-AF65-F5344CB8AC3E}">
        <p14:creationId xmlns:p14="http://schemas.microsoft.com/office/powerpoint/2010/main" val="240083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DTC NUMBERING DESIGNATION (2 OF 4)</a:t>
            </a:r>
          </a:p>
        </p:txBody>
      </p:sp>
      <p:sp>
        <p:nvSpPr>
          <p:cNvPr id="3" name="Content Placeholder 2"/>
          <p:cNvSpPr>
            <a:spLocks noGrp="1"/>
          </p:cNvSpPr>
          <p:nvPr>
            <p:ph idx="1"/>
          </p:nvPr>
        </p:nvSpPr>
        <p:spPr/>
        <p:txBody>
          <a:bodyPr/>
          <a:lstStyle/>
          <a:p>
            <a:r>
              <a:rPr lang="en-US" dirty="0"/>
              <a:t>DTC Numbering Explanation</a:t>
            </a:r>
          </a:p>
          <a:p>
            <a:pPr lvl="1"/>
            <a:r>
              <a:rPr lang="en-US" dirty="0"/>
              <a:t>P0100—Air metering and fuel system fault</a:t>
            </a:r>
          </a:p>
          <a:p>
            <a:pPr lvl="1"/>
            <a:r>
              <a:rPr lang="en-US" dirty="0"/>
              <a:t>P0200—Fuel system (fuel injector only) fault</a:t>
            </a:r>
          </a:p>
          <a:p>
            <a:pPr lvl="1"/>
            <a:r>
              <a:rPr lang="en-US" dirty="0"/>
              <a:t>P0300—Ignition system or misfire fault</a:t>
            </a:r>
          </a:p>
          <a:p>
            <a:pPr lvl="1"/>
            <a:r>
              <a:rPr lang="en-US" dirty="0"/>
              <a:t>P0400—Emission control system fault</a:t>
            </a:r>
          </a:p>
          <a:p>
            <a:pPr lvl="1"/>
            <a:r>
              <a:rPr lang="en-US" dirty="0"/>
              <a:t>P0500—Idle speed control, vehicle speed (VS) sensor fault</a:t>
            </a:r>
          </a:p>
          <a:p>
            <a:pPr lvl="1"/>
            <a:r>
              <a:rPr lang="en-US" dirty="0"/>
              <a:t>P0600—Computer output circuit (relay, solenoid, etc.) fault</a:t>
            </a:r>
          </a:p>
          <a:p>
            <a:pPr lvl="1"/>
            <a:r>
              <a:rPr lang="en-US" dirty="0"/>
              <a:t>P0700—Transaxle, transmission faults</a:t>
            </a:r>
          </a:p>
        </p:txBody>
      </p:sp>
    </p:spTree>
    <p:extLst>
      <p:ext uri="{BB962C8B-B14F-4D97-AF65-F5344CB8AC3E}">
        <p14:creationId xmlns:p14="http://schemas.microsoft.com/office/powerpoint/2010/main" val="221837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DTC NUMBERING DESIGNATION (3 OF 4)</a:t>
            </a:r>
          </a:p>
        </p:txBody>
      </p:sp>
      <p:sp>
        <p:nvSpPr>
          <p:cNvPr id="3" name="Content Placeholder 2"/>
          <p:cNvSpPr>
            <a:spLocks noGrp="1"/>
          </p:cNvSpPr>
          <p:nvPr>
            <p:ph idx="1"/>
          </p:nvPr>
        </p:nvSpPr>
        <p:spPr/>
        <p:txBody>
          <a:bodyPr/>
          <a:lstStyle/>
          <a:p>
            <a:r>
              <a:rPr lang="en-US" dirty="0"/>
              <a:t>Types of DTCs</a:t>
            </a:r>
          </a:p>
          <a:p>
            <a:pPr lvl="1"/>
            <a:r>
              <a:rPr lang="en-US" dirty="0"/>
              <a:t>TYPE A CODES. A type A DTC is emission-related and causes the MIL to be turned on the first trip if the computer has detected a problem.</a:t>
            </a:r>
          </a:p>
          <a:p>
            <a:pPr lvl="1"/>
            <a:r>
              <a:rPr lang="en-US" dirty="0"/>
              <a:t>TYPE B CODES. A type B code is stored and the MIL is turned on during the second consecutive trip, alerting the driver to the fact that a diagnostic test was performed and failed.</a:t>
            </a:r>
          </a:p>
          <a:p>
            <a:pPr lvl="1"/>
            <a:r>
              <a:rPr lang="en-US" dirty="0"/>
              <a:t>TYPE C AND D CODES. Type C and D codes are for use with non- emission-related diagnostic tests</a:t>
            </a:r>
          </a:p>
        </p:txBody>
      </p:sp>
    </p:spTree>
    <p:extLst>
      <p:ext uri="{BB962C8B-B14F-4D97-AF65-F5344CB8AC3E}">
        <p14:creationId xmlns:p14="http://schemas.microsoft.com/office/powerpoint/2010/main" val="220674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DTC NUMBERING DESIGNATION (4 OF 4)</a:t>
            </a:r>
          </a:p>
        </p:txBody>
      </p:sp>
      <p:sp>
        <p:nvSpPr>
          <p:cNvPr id="3" name="Content Placeholder 2"/>
          <p:cNvSpPr>
            <a:spLocks noGrp="1"/>
          </p:cNvSpPr>
          <p:nvPr>
            <p:ph idx="1"/>
          </p:nvPr>
        </p:nvSpPr>
        <p:spPr/>
        <p:txBody>
          <a:bodyPr/>
          <a:lstStyle/>
          <a:p>
            <a:r>
              <a:rPr lang="en-US" dirty="0"/>
              <a:t>Diagnostic Trouble Code Priority</a:t>
            </a:r>
          </a:p>
          <a:p>
            <a:pPr lvl="1"/>
            <a:r>
              <a:rPr lang="en-US" dirty="0"/>
              <a:t>CARB mandated that all diagnostic trouble codes (DTCs) Freeze Frame be stored according to individual priority.</a:t>
            </a:r>
          </a:p>
          <a:p>
            <a:pPr lvl="2"/>
            <a:r>
              <a:rPr lang="en-US" dirty="0"/>
              <a:t>Priority 0—Non-emission-related codes</a:t>
            </a:r>
          </a:p>
          <a:p>
            <a:pPr lvl="2"/>
            <a:r>
              <a:rPr lang="en-US" dirty="0"/>
              <a:t>Priority 1—One-trip failure of two-trip fault for non-fuel, non-misfire codes</a:t>
            </a:r>
          </a:p>
          <a:p>
            <a:pPr lvl="2"/>
            <a:r>
              <a:rPr lang="en-US" dirty="0"/>
              <a:t>Priority 2—One-trip failure of two-trip fault for fuel or misfire codes</a:t>
            </a:r>
          </a:p>
          <a:p>
            <a:pPr lvl="2"/>
            <a:r>
              <a:rPr lang="en-US" dirty="0"/>
              <a:t>Priority 3—Two-trip failure or matured fault of non-fuel, non-misfire codes</a:t>
            </a:r>
          </a:p>
          <a:p>
            <a:pPr lvl="2"/>
            <a:r>
              <a:rPr lang="en-US" dirty="0"/>
              <a:t>Priority 4—Two-trip failure or matured fault for fuel or misfire codes</a:t>
            </a:r>
          </a:p>
        </p:txBody>
      </p:sp>
    </p:spTree>
    <p:extLst>
      <p:ext uri="{BB962C8B-B14F-4D97-AF65-F5344CB8AC3E}">
        <p14:creationId xmlns:p14="http://schemas.microsoft.com/office/powerpoint/2010/main" val="5738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Diagnostic Code, DTC </a:t>
            </a:r>
            <a:br>
              <a:rPr lang="en-US" dirty="0"/>
            </a:br>
            <a:r>
              <a:rPr lang="en-US" sz="1350" dirty="0">
                <a:solidFill>
                  <a:prstClr val="white"/>
                </a:solidFill>
              </a:rPr>
              <a:t>(The animation will automatically start in a few seconds)</a:t>
            </a:r>
            <a:endParaRPr lang="en-US" dirty="0"/>
          </a:p>
        </p:txBody>
      </p:sp>
      <p:pic>
        <p:nvPicPr>
          <p:cNvPr id="5" name="DTC">
            <a:hlinkClick r:id="" action="ppaction://media"/>
            <a:extLst>
              <a:ext uri="{FF2B5EF4-FFF2-40B4-BE49-F238E27FC236}">
                <a16:creationId xmlns:a16="http://schemas.microsoft.com/office/drawing/2014/main" id="{1126605F-A959-4FB9-BAD1-8AB3ADE8E3E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89.1</a:t>
            </a:r>
            <a:r>
              <a:rPr lang="en-US" dirty="0"/>
              <a:t> Explain the purpose and function of systems.</a:t>
            </a:r>
          </a:p>
          <a:p>
            <a:pPr marL="0" indent="0">
              <a:buNone/>
            </a:pPr>
            <a:r>
              <a:rPr lang="en-US" b="1" dirty="0">
                <a:solidFill>
                  <a:srgbClr val="005A70"/>
                </a:solidFill>
              </a:rPr>
              <a:t>89.2 </a:t>
            </a:r>
            <a:r>
              <a:rPr lang="en-US" dirty="0"/>
              <a:t>List the various continuous and non-continuous monitors.</a:t>
            </a:r>
          </a:p>
          <a:p>
            <a:pPr marL="0" indent="0">
              <a:buNone/>
            </a:pPr>
            <a:r>
              <a:rPr lang="en-US" b="1" dirty="0">
                <a:solidFill>
                  <a:srgbClr val="005A70"/>
                </a:solidFill>
              </a:rPr>
              <a:t>89.3 </a:t>
            </a:r>
            <a:r>
              <a:rPr lang="en-US" dirty="0"/>
              <a:t>Explain the numbering designation of OBD-II diagnostic trouble codes.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a:t>
            </a:r>
            <a:br>
              <a:rPr lang="en-US" dirty="0"/>
            </a:br>
            <a:r>
              <a:rPr lang="en-US" dirty="0"/>
              <a:t>Retrieving Trouble Codes, Code Reader</a:t>
            </a:r>
            <a:br>
              <a:rPr lang="en-US" dirty="0"/>
            </a:br>
            <a:r>
              <a:rPr lang="en-US" sz="1350" dirty="0">
                <a:solidFill>
                  <a:prstClr val="white"/>
                </a:solidFill>
              </a:rPr>
              <a:t>(The animation will automatically start in a few seconds)</a:t>
            </a:r>
            <a:endParaRPr lang="en-US" dirty="0"/>
          </a:p>
        </p:txBody>
      </p:sp>
      <p:pic>
        <p:nvPicPr>
          <p:cNvPr id="5" name="Retrieving_Trouble_Codes_Code_Reader">
            <a:hlinkClick r:id="" action="ppaction://media"/>
            <a:extLst>
              <a:ext uri="{FF2B5EF4-FFF2-40B4-BE49-F238E27FC236}">
                <a16:creationId xmlns:a16="http://schemas.microsoft.com/office/drawing/2014/main" id="{0328F8C0-FFA9-41F3-A8BF-94C19BAF96F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2308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is the difference between a Type A and a Type B DTC?</a:t>
            </a:r>
          </a:p>
        </p:txBody>
      </p:sp>
    </p:spTree>
    <p:extLst>
      <p:ext uri="{BB962C8B-B14F-4D97-AF65-F5344CB8AC3E}">
        <p14:creationId xmlns:p14="http://schemas.microsoft.com/office/powerpoint/2010/main" val="305682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a:solidFill>
                  <a:srgbClr val="000000"/>
                </a:solidFill>
              </a:rPr>
              <a:t>A Type A DTC illuminates the MIL after one trip. A Type B DTC requires two trips to illuminate the MIL.</a:t>
            </a:r>
          </a:p>
        </p:txBody>
      </p:sp>
    </p:spTree>
    <p:extLst>
      <p:ext uri="{BB962C8B-B14F-4D97-AF65-F5344CB8AC3E}">
        <p14:creationId xmlns:p14="http://schemas.microsoft.com/office/powerpoint/2010/main" val="258282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89.2 </a:t>
            </a:r>
            <a:r>
              <a:rPr lang="en-US" sz="2800" dirty="0">
                <a:latin typeface="+mj-lt"/>
              </a:rPr>
              <a:t>OBD-II DTC identification format</a:t>
            </a:r>
          </a:p>
        </p:txBody>
      </p:sp>
      <p:pic>
        <p:nvPicPr>
          <p:cNvPr id="6" name="Picture 2" descr="First digit is one of the following B for body, C for Chassis, P for Powertrain and U for Network. The second digit is either 0 Generic (SAE) or 1-Manufacturer specific. Third digit is specific vehicle system. The fourth and fifth digit is specific fault design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27" y="1763426"/>
            <a:ext cx="7829548" cy="393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FREEZE FRAME</a:t>
            </a:r>
          </a:p>
        </p:txBody>
      </p:sp>
      <p:sp>
        <p:nvSpPr>
          <p:cNvPr id="3" name="Content Placeholder 2"/>
          <p:cNvSpPr>
            <a:spLocks noGrp="1"/>
          </p:cNvSpPr>
          <p:nvPr>
            <p:ph idx="1"/>
          </p:nvPr>
        </p:nvSpPr>
        <p:spPr/>
        <p:txBody>
          <a:bodyPr/>
          <a:lstStyle/>
          <a:p>
            <a:r>
              <a:rPr lang="en-US" dirty="0"/>
              <a:t>Purpose and Function</a:t>
            </a:r>
          </a:p>
          <a:p>
            <a:pPr lvl="1"/>
            <a:r>
              <a:rPr lang="en-US" dirty="0"/>
              <a:t>To assist the service technician, OBD II requires the computer to take a “snapshot” or freeze-frame of all data at the instant an emission-related DTC is set.</a:t>
            </a:r>
          </a:p>
          <a:p>
            <a:r>
              <a:rPr lang="en-US" dirty="0"/>
              <a:t>Freeze-Frame Items Include:</a:t>
            </a:r>
          </a:p>
          <a:p>
            <a:pPr lvl="1"/>
            <a:r>
              <a:rPr lang="en-US" dirty="0"/>
              <a:t>Calculated load value, engine speed (RPM),  short-term and long-term fuel trim percent, fuel system pressure (on some vehicles), vehicle speed (mph), engine coolant temperature, intake manifold pressure, closed-open-loop status, and the fault code that triggered the freeze-frame.</a:t>
            </a:r>
          </a:p>
          <a:p>
            <a:pPr lvl="1"/>
            <a:endParaRPr lang="en-US" dirty="0"/>
          </a:p>
        </p:txBody>
      </p:sp>
    </p:spTree>
    <p:extLst>
      <p:ext uri="{BB962C8B-B14F-4D97-AF65-F5344CB8AC3E}">
        <p14:creationId xmlns:p14="http://schemas.microsoft.com/office/powerpoint/2010/main" val="1383027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ENABLING CONDITIONS</a:t>
            </a:r>
          </a:p>
        </p:txBody>
      </p:sp>
      <p:sp>
        <p:nvSpPr>
          <p:cNvPr id="26627" name="Content Placeholder 2"/>
          <p:cNvSpPr>
            <a:spLocks noGrp="1"/>
          </p:cNvSpPr>
          <p:nvPr>
            <p:ph idx="1"/>
          </p:nvPr>
        </p:nvSpPr>
        <p:spPr>
          <a:xfrm>
            <a:off x="457200" y="1600200"/>
            <a:ext cx="8077200" cy="4525963"/>
          </a:xfrm>
        </p:spPr>
        <p:txBody>
          <a:bodyPr/>
          <a:lstStyle/>
          <a:p>
            <a:r>
              <a:rPr lang="en-US" dirty="0"/>
              <a:t>Global Disable Conditions:</a:t>
            </a:r>
          </a:p>
          <a:p>
            <a:r>
              <a:rPr lang="en-US" dirty="0"/>
              <a:t>Pending: Under some situations, the PCM does not run a monitor if the MIL is illuminated and a fault is stored from another monitor.</a:t>
            </a:r>
          </a:p>
          <a:p>
            <a:r>
              <a:rPr lang="en-US" dirty="0"/>
              <a:t>Conflict: There are also situations when the PCM does not run a monitor if another monitor is in progress.</a:t>
            </a:r>
          </a:p>
          <a:p>
            <a:r>
              <a:rPr lang="en-US" dirty="0"/>
              <a:t>Suspend: Occasionally, the PCM may not allow a two-trip fault to mature.</a:t>
            </a:r>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PCM TESTS</a:t>
            </a:r>
          </a:p>
        </p:txBody>
      </p:sp>
      <p:sp>
        <p:nvSpPr>
          <p:cNvPr id="3" name="Content Placeholder 2"/>
          <p:cNvSpPr>
            <a:spLocks noGrp="1"/>
          </p:cNvSpPr>
          <p:nvPr>
            <p:ph idx="1"/>
          </p:nvPr>
        </p:nvSpPr>
        <p:spPr/>
        <p:txBody>
          <a:bodyPr/>
          <a:lstStyle/>
          <a:p>
            <a:r>
              <a:rPr lang="en-US" dirty="0"/>
              <a:t>Rationality Test</a:t>
            </a:r>
          </a:p>
          <a:p>
            <a:pPr lvl="1"/>
            <a:r>
              <a:rPr lang="en-US" dirty="0"/>
              <a:t>This means that the input signal is compared against other inputs and information to see if it makes sense under the current conditions.</a:t>
            </a:r>
          </a:p>
          <a:p>
            <a:r>
              <a:rPr lang="en-US" dirty="0"/>
              <a:t>Functionality Test</a:t>
            </a:r>
          </a:p>
          <a:p>
            <a:pPr lvl="1"/>
            <a:r>
              <a:rPr lang="en-US" dirty="0"/>
              <a:t>A functionality test refers to using PCM inputs checking the operation of the outputs.</a:t>
            </a:r>
          </a:p>
          <a:p>
            <a:r>
              <a:rPr lang="en-US" dirty="0"/>
              <a:t>Electrical Tests</a:t>
            </a:r>
          </a:p>
          <a:p>
            <a:pPr lvl="1"/>
            <a:r>
              <a:rPr lang="en-US" dirty="0"/>
              <a:t>Refers to the PCM check of both input and outputs for open circuits, shorts to ground and shorts to voltage.</a:t>
            </a:r>
          </a:p>
        </p:txBody>
      </p:sp>
    </p:spTree>
    <p:extLst>
      <p:ext uri="{BB962C8B-B14F-4D97-AF65-F5344CB8AC3E}">
        <p14:creationId xmlns:p14="http://schemas.microsoft.com/office/powerpoint/2010/main" val="46161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GLOBAL OBD-II</a:t>
            </a:r>
          </a:p>
        </p:txBody>
      </p:sp>
      <p:sp>
        <p:nvSpPr>
          <p:cNvPr id="3" name="Content Placeholder 2"/>
          <p:cNvSpPr>
            <a:spLocks noGrp="1"/>
          </p:cNvSpPr>
          <p:nvPr>
            <p:ph idx="1"/>
          </p:nvPr>
        </p:nvSpPr>
        <p:spPr/>
        <p:txBody>
          <a:bodyPr/>
          <a:lstStyle/>
          <a:p>
            <a:r>
              <a:rPr lang="en-US" dirty="0"/>
              <a:t>All OBD-II vehicles must be able to display data on a global (also called </a:t>
            </a:r>
            <a:r>
              <a:rPr lang="en-US" i="1" dirty="0"/>
              <a:t>generic</a:t>
            </a:r>
            <a:r>
              <a:rPr lang="en-US" dirty="0"/>
              <a:t>) scan tool under nine different modes of operation.</a:t>
            </a:r>
          </a:p>
          <a:p>
            <a:pPr lvl="1"/>
            <a:r>
              <a:rPr lang="en-US" sz="2000" dirty="0"/>
              <a:t>Mode 1: Current powertrain data</a:t>
            </a:r>
          </a:p>
          <a:p>
            <a:pPr lvl="1"/>
            <a:r>
              <a:rPr lang="en-US" sz="2000" dirty="0"/>
              <a:t>Mode 2: Freeze-frame data</a:t>
            </a:r>
          </a:p>
          <a:p>
            <a:pPr lvl="1"/>
            <a:r>
              <a:rPr lang="en-US" sz="2000" dirty="0"/>
              <a:t>Mode 3: DTCs</a:t>
            </a:r>
          </a:p>
          <a:p>
            <a:pPr lvl="1"/>
            <a:r>
              <a:rPr lang="en-US" sz="2000" dirty="0"/>
              <a:t>Mode 4: Clear and reset DTCs</a:t>
            </a:r>
          </a:p>
          <a:p>
            <a:pPr lvl="1"/>
            <a:r>
              <a:rPr lang="en-US" sz="2000" dirty="0"/>
              <a:t>Mode 5: Oxygen sensor results</a:t>
            </a:r>
          </a:p>
          <a:p>
            <a:pPr lvl="1"/>
            <a:r>
              <a:rPr lang="en-US" sz="2000" dirty="0"/>
              <a:t>Mode 6: Once per trip monitor results</a:t>
            </a:r>
          </a:p>
          <a:p>
            <a:pPr lvl="1"/>
            <a:r>
              <a:rPr lang="en-US" sz="2000" dirty="0"/>
              <a:t>Mode 7: Continuous monitor results</a:t>
            </a:r>
          </a:p>
          <a:p>
            <a:pPr lvl="1"/>
            <a:r>
              <a:rPr lang="en-US" sz="2000" dirty="0"/>
              <a:t>Mode 8: Bidirectional control of onboard systems</a:t>
            </a:r>
          </a:p>
          <a:p>
            <a:pPr lvl="1"/>
            <a:r>
              <a:rPr lang="en-US" sz="2000" dirty="0"/>
              <a:t>Mode 9: Module Identification</a:t>
            </a:r>
          </a:p>
        </p:txBody>
      </p:sp>
    </p:spTree>
    <p:extLst>
      <p:ext uri="{BB962C8B-B14F-4D97-AF65-F5344CB8AC3E}">
        <p14:creationId xmlns:p14="http://schemas.microsoft.com/office/powerpoint/2010/main" val="283104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PROBLEMS USING MODE SIX</a:t>
            </a:r>
          </a:p>
        </p:txBody>
      </p:sp>
      <p:sp>
        <p:nvSpPr>
          <p:cNvPr id="3" name="Content Placeholder 2"/>
          <p:cNvSpPr>
            <a:spLocks noGrp="1"/>
          </p:cNvSpPr>
          <p:nvPr>
            <p:ph idx="1"/>
          </p:nvPr>
        </p:nvSpPr>
        <p:spPr/>
        <p:txBody>
          <a:bodyPr/>
          <a:lstStyle/>
          <a:p>
            <a:r>
              <a:rPr lang="en-US" dirty="0"/>
              <a:t>Mode six information can be used to diagnose faults by following three steps:</a:t>
            </a:r>
          </a:p>
          <a:p>
            <a:pPr lvl="1"/>
            <a:r>
              <a:rPr lang="en-US" dirty="0"/>
              <a:t>Check the monitor status before starting repairs. This step shows how the system failed.</a:t>
            </a:r>
          </a:p>
          <a:p>
            <a:pPr lvl="1"/>
            <a:r>
              <a:rPr lang="en-US" dirty="0"/>
              <a:t>Look at the component or parameter that triggered the fault. This step helps pin down the root cause of the failure.</a:t>
            </a:r>
          </a:p>
          <a:p>
            <a:pPr lvl="1"/>
            <a:r>
              <a:rPr lang="en-US" dirty="0"/>
              <a:t>Look to the monitor enable criteria, which shows what it takes to fail or pass the monitor.</a:t>
            </a:r>
          </a:p>
        </p:txBody>
      </p:sp>
    </p:spTree>
    <p:extLst>
      <p:ext uri="{BB962C8B-B14F-4D97-AF65-F5344CB8AC3E}">
        <p14:creationId xmlns:p14="http://schemas.microsoft.com/office/powerpoint/2010/main" val="1546134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707886"/>
          </a:xfrm>
          <a:prstGeom prst="rect">
            <a:avLst/>
          </a:prstGeom>
        </p:spPr>
        <p:txBody>
          <a:bodyPr wrap="square">
            <a:spAutoFit/>
          </a:bodyPr>
          <a:lstStyle/>
          <a:p>
            <a:r>
              <a:rPr lang="en-US" sz="4000" dirty="0">
                <a:solidFill>
                  <a:srgbClr val="000000"/>
                </a:solidFill>
              </a:rPr>
              <a:t>What is a rationality test?</a:t>
            </a:r>
          </a:p>
        </p:txBody>
      </p:sp>
    </p:spTree>
    <p:extLst>
      <p:ext uri="{BB962C8B-B14F-4D97-AF65-F5344CB8AC3E}">
        <p14:creationId xmlns:p14="http://schemas.microsoft.com/office/powerpoint/2010/main" val="237430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89.4</a:t>
            </a:r>
            <a:r>
              <a:rPr lang="en-US" dirty="0"/>
              <a:t> Explain the information captured by freeze-frame and the criteria to enable an OBD monitor.</a:t>
            </a:r>
          </a:p>
          <a:p>
            <a:pPr marL="0" indent="0">
              <a:buNone/>
            </a:pPr>
            <a:r>
              <a:rPr lang="en-US" b="1" dirty="0">
                <a:solidFill>
                  <a:srgbClr val="005A70"/>
                </a:solidFill>
              </a:rPr>
              <a:t>89.5</a:t>
            </a:r>
            <a:r>
              <a:rPr lang="en-US" dirty="0"/>
              <a:t> Describe PCM tests related to OBD systems.</a:t>
            </a:r>
          </a:p>
          <a:p>
            <a:pPr marL="0" indent="0">
              <a:buNone/>
            </a:pPr>
            <a:r>
              <a:rPr lang="en-US" b="1" dirty="0">
                <a:solidFill>
                  <a:schemeClr val="accent2"/>
                </a:solidFill>
              </a:rPr>
              <a:t>89.6</a:t>
            </a:r>
            <a:r>
              <a:rPr lang="en-US" dirty="0"/>
              <a:t> List the operation modes of a global scan tool.</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A comparison of the input to other inputs to see if it makes sense under the current conditions.</a:t>
            </a:r>
          </a:p>
        </p:txBody>
      </p:sp>
    </p:spTree>
    <p:extLst>
      <p:ext uri="{BB962C8B-B14F-4D97-AF65-F5344CB8AC3E}">
        <p14:creationId xmlns:p14="http://schemas.microsoft.com/office/powerpoint/2010/main" val="250846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OBD 1 (time 4:36)</a:t>
            </a:r>
            <a:endParaRPr lang="en-US" sz="1800" dirty="0"/>
          </a:p>
          <a:p>
            <a:pPr fontAlgn="base"/>
            <a:r>
              <a:rPr lang="en-US" sz="1800" dirty="0">
                <a:hlinkClick r:id="rId3"/>
              </a:rPr>
              <a:t>PCM driver testing part 1 (time 3:11)</a:t>
            </a:r>
            <a:endParaRPr lang="en-US" sz="1800" dirty="0"/>
          </a:p>
          <a:p>
            <a:pPr fontAlgn="base"/>
            <a:r>
              <a:rPr lang="en-US" sz="1800" dirty="0">
                <a:hlinkClick r:id="rId4"/>
              </a:rPr>
              <a:t>PCM driver testing part 2 (time 3:10)</a:t>
            </a:r>
            <a:endParaRPr lang="en-US" sz="1800" dirty="0"/>
          </a:p>
          <a:p>
            <a:pPr fontAlgn="base"/>
            <a:r>
              <a:rPr lang="en-US" sz="1800" dirty="0">
                <a:hlinkClick r:id="rId5"/>
              </a:rPr>
              <a:t>Flash a PCM (time 1:56)</a:t>
            </a:r>
            <a:endParaRPr lang="en-US" sz="1800" dirty="0"/>
          </a:p>
          <a:p>
            <a:pPr fontAlgn="base"/>
            <a:r>
              <a:rPr lang="en-US" sz="1800" dirty="0">
                <a:hlinkClick r:id="rId6"/>
              </a:rPr>
              <a:t>K Line OBD protocol (time 2:01)</a:t>
            </a:r>
            <a:endParaRPr lang="en-US" sz="1800" dirty="0"/>
          </a:p>
          <a:p>
            <a:pPr fontAlgn="base"/>
            <a:r>
              <a:rPr lang="en-US" sz="1800" dirty="0">
                <a:hlinkClick r:id="rId7"/>
              </a:rPr>
              <a:t>ECM diagnosis (time 2:22)</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ON-BOARD DIAGNOSTICS GENERATION-II (OBD-II) SYSTEMS </a:t>
            </a:r>
            <a:r>
              <a:rPr lang="en-US" sz="2000" dirty="0">
                <a:latin typeface="+mj-lt"/>
              </a:rPr>
              <a:t>(1 OF 2)</a:t>
            </a:r>
          </a:p>
        </p:txBody>
      </p:sp>
      <p:sp>
        <p:nvSpPr>
          <p:cNvPr id="25603"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All light-duty vehicles (less than 8,500 pounds) sold in North America since 1996, as well as medium-duty vehicles (8,500–14,000 pounds) beginning in 2005, and heavy-duty vehicles (greater than 14,000 pounds) beginning in 2010, are required to support OBD-II diagnostics, using a standardized data link connector.</a:t>
            </a:r>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ON-BOARD DIAGNOSTICS GENERATION-II (OBD-II) SYSTEMS </a:t>
            </a:r>
            <a:r>
              <a:rPr lang="en-US" sz="2000" dirty="0">
                <a:latin typeface="+mj-lt"/>
              </a:rPr>
              <a:t>(2 OF 2)</a:t>
            </a:r>
          </a:p>
        </p:txBody>
      </p:sp>
      <p:sp>
        <p:nvSpPr>
          <p:cNvPr id="3" name="Content Placeholder 2"/>
          <p:cNvSpPr>
            <a:spLocks noGrp="1"/>
          </p:cNvSpPr>
          <p:nvPr>
            <p:ph idx="1"/>
          </p:nvPr>
        </p:nvSpPr>
        <p:spPr/>
        <p:txBody>
          <a:bodyPr/>
          <a:lstStyle/>
          <a:p>
            <a:r>
              <a:rPr lang="en-US" dirty="0"/>
              <a:t>OBD-II Objectives</a:t>
            </a:r>
          </a:p>
          <a:p>
            <a:pPr lvl="1"/>
            <a:r>
              <a:rPr lang="en-US" dirty="0"/>
              <a:t>Detect component degradation or a faulty emission-related system that prevents compliance with federal emission standards.</a:t>
            </a:r>
          </a:p>
          <a:p>
            <a:pPr lvl="1"/>
            <a:r>
              <a:rPr lang="en-US" dirty="0"/>
              <a:t>Alert the driver of needed emission-related repair or maintenance.</a:t>
            </a:r>
          </a:p>
          <a:p>
            <a:pPr lvl="1"/>
            <a:r>
              <a:rPr lang="en-US" dirty="0"/>
              <a:t>Use standardized DTCs and accept a generic scan tool.</a:t>
            </a:r>
          </a:p>
        </p:txBody>
      </p:sp>
    </p:spTree>
    <p:extLst>
      <p:ext uri="{BB962C8B-B14F-4D97-AF65-F5344CB8AC3E}">
        <p14:creationId xmlns:p14="http://schemas.microsoft.com/office/powerpoint/2010/main" val="200331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89.1 A </a:t>
            </a:r>
            <a:r>
              <a:rPr lang="en-US" sz="2400" dirty="0">
                <a:latin typeface="+mj-lt"/>
              </a:rPr>
              <a:t>typical malfunction indicator lamp (MIL) often labeled “check engine” or “service engine soon” (SES)</a:t>
            </a:r>
          </a:p>
        </p:txBody>
      </p:sp>
      <p:pic>
        <p:nvPicPr>
          <p:cNvPr id="5" name="Picture 2" descr="A photo shows the display cluster of a vehicle with check engine illuminated and the odometer with a reading of 3575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4325" y="2333625"/>
            <a:ext cx="5300018" cy="383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DIAGNOSTIC EXECUTIVE AND TASK MANAGER</a:t>
            </a:r>
          </a:p>
        </p:txBody>
      </p:sp>
      <p:sp>
        <p:nvSpPr>
          <p:cNvPr id="3" name="Content Placeholder 2"/>
          <p:cNvSpPr>
            <a:spLocks noGrp="1"/>
          </p:cNvSpPr>
          <p:nvPr>
            <p:ph idx="1"/>
          </p:nvPr>
        </p:nvSpPr>
        <p:spPr/>
        <p:txBody>
          <a:bodyPr/>
          <a:lstStyle/>
          <a:p>
            <a:r>
              <a:rPr lang="en-US" dirty="0"/>
              <a:t>This software program is designed to manage the operation of all OBD-II monitors by controlling the sequence of steps necessary to execute the diagnostic tests and monitors.</a:t>
            </a:r>
          </a:p>
          <a:p>
            <a:r>
              <a:rPr lang="en-US" dirty="0"/>
              <a:t>On Ford and GM systems, this software is called the diagnostic executive.</a:t>
            </a:r>
          </a:p>
          <a:p>
            <a:r>
              <a:rPr lang="en-US" dirty="0"/>
              <a:t>On Chrysler systems, it is called the task manager.</a:t>
            </a:r>
          </a:p>
        </p:txBody>
      </p:sp>
    </p:spTree>
    <p:extLst>
      <p:ext uri="{BB962C8B-B14F-4D97-AF65-F5344CB8AC3E}">
        <p14:creationId xmlns:p14="http://schemas.microsoft.com/office/powerpoint/2010/main" val="360699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MONITORS (1 OF 2)</a:t>
            </a:r>
          </a:p>
        </p:txBody>
      </p:sp>
      <p:sp>
        <p:nvSpPr>
          <p:cNvPr id="3" name="Content Placeholder 2"/>
          <p:cNvSpPr>
            <a:spLocks noGrp="1"/>
          </p:cNvSpPr>
          <p:nvPr>
            <p:ph idx="1"/>
          </p:nvPr>
        </p:nvSpPr>
        <p:spPr/>
        <p:txBody>
          <a:bodyPr/>
          <a:lstStyle/>
          <a:p>
            <a:r>
              <a:rPr lang="en-US" dirty="0"/>
              <a:t>Purpose and Function</a:t>
            </a:r>
          </a:p>
          <a:p>
            <a:pPr lvl="1"/>
            <a:r>
              <a:rPr lang="en-US" dirty="0"/>
              <a:t>A monitor is an organized method of testing a specific part of the system.</a:t>
            </a:r>
          </a:p>
          <a:p>
            <a:r>
              <a:rPr lang="en-US" dirty="0"/>
              <a:t>Continuous Monitors</a:t>
            </a:r>
          </a:p>
          <a:p>
            <a:pPr lvl="1"/>
            <a:r>
              <a:rPr lang="en-US" dirty="0"/>
              <a:t>Comprehensive component monitor (CCM).</a:t>
            </a:r>
          </a:p>
          <a:p>
            <a:pPr lvl="1"/>
            <a:r>
              <a:rPr lang="en-US" dirty="0"/>
              <a:t>Misfire monitor.</a:t>
            </a:r>
          </a:p>
          <a:p>
            <a:pPr lvl="1"/>
            <a:r>
              <a:rPr lang="en-US" dirty="0"/>
              <a:t>Misfire type A.</a:t>
            </a:r>
          </a:p>
          <a:p>
            <a:pPr lvl="1"/>
            <a:r>
              <a:rPr lang="en-US" dirty="0"/>
              <a:t>Misfire type B.</a:t>
            </a:r>
          </a:p>
          <a:p>
            <a:pPr lvl="1"/>
            <a:r>
              <a:rPr lang="en-US" dirty="0"/>
              <a:t>Fuel trim monitor.</a:t>
            </a:r>
          </a:p>
        </p:txBody>
      </p:sp>
    </p:spTree>
    <p:extLst>
      <p:ext uri="{BB962C8B-B14F-4D97-AF65-F5344CB8AC3E}">
        <p14:creationId xmlns:p14="http://schemas.microsoft.com/office/powerpoint/2010/main" val="175101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MONITORS (2 OF 2)</a:t>
            </a:r>
          </a:p>
        </p:txBody>
      </p:sp>
      <p:sp>
        <p:nvSpPr>
          <p:cNvPr id="3" name="Content Placeholder 2"/>
          <p:cNvSpPr>
            <a:spLocks noGrp="1"/>
          </p:cNvSpPr>
          <p:nvPr>
            <p:ph idx="1"/>
          </p:nvPr>
        </p:nvSpPr>
        <p:spPr/>
        <p:txBody>
          <a:bodyPr/>
          <a:lstStyle/>
          <a:p>
            <a:r>
              <a:rPr lang="en-US" dirty="0"/>
              <a:t>Non-continuous Monitors</a:t>
            </a:r>
          </a:p>
          <a:p>
            <a:pPr lvl="1"/>
            <a:r>
              <a:rPr lang="en-US" dirty="0"/>
              <a:t>O2S monitor</a:t>
            </a:r>
          </a:p>
          <a:p>
            <a:pPr lvl="1"/>
            <a:r>
              <a:rPr lang="en-US" dirty="0"/>
              <a:t>O2S heater monitor</a:t>
            </a:r>
          </a:p>
          <a:p>
            <a:pPr lvl="1"/>
            <a:r>
              <a:rPr lang="en-US" dirty="0"/>
              <a:t>Catalyst monitor</a:t>
            </a:r>
          </a:p>
          <a:p>
            <a:pPr lvl="1"/>
            <a:r>
              <a:rPr lang="en-US" dirty="0"/>
              <a:t>EGR monitor</a:t>
            </a:r>
          </a:p>
          <a:p>
            <a:pPr lvl="1"/>
            <a:r>
              <a:rPr lang="en-US" dirty="0"/>
              <a:t>EVAP monitor</a:t>
            </a:r>
          </a:p>
          <a:p>
            <a:pPr lvl="1"/>
            <a:r>
              <a:rPr lang="en-US" dirty="0"/>
              <a:t>Secondary AIR monitor</a:t>
            </a:r>
          </a:p>
          <a:p>
            <a:pPr lvl="1"/>
            <a:r>
              <a:rPr lang="en-US" dirty="0"/>
              <a:t>Transmission monitor</a:t>
            </a:r>
          </a:p>
          <a:p>
            <a:pPr lvl="1"/>
            <a:r>
              <a:rPr lang="en-US" dirty="0"/>
              <a:t>PCV system monitor</a:t>
            </a:r>
          </a:p>
          <a:p>
            <a:pPr lvl="1"/>
            <a:r>
              <a:rPr lang="en-US" dirty="0"/>
              <a:t>Thermostat monitor</a:t>
            </a:r>
          </a:p>
        </p:txBody>
      </p:sp>
    </p:spTree>
    <p:extLst>
      <p:ext uri="{BB962C8B-B14F-4D97-AF65-F5344CB8AC3E}">
        <p14:creationId xmlns:p14="http://schemas.microsoft.com/office/powerpoint/2010/main" val="2500430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653</TotalTime>
  <Words>1597</Words>
  <Application>Microsoft Office PowerPoint</Application>
  <PresentationFormat>On-screen Show (4:3)</PresentationFormat>
  <Paragraphs>160</Paragraphs>
  <Slides>32</Slides>
  <Notes>0</Notes>
  <HiddenSlides>0</HiddenSlides>
  <MMClips>2</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32</vt:i4>
      </vt:variant>
    </vt:vector>
  </HeadingPairs>
  <TitlesOfParts>
    <vt:vector size="43"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ON-BOARD DIAGNOSTICS GENERATION-II (OBD-II) SYSTEMS (1 OF 2)</vt:lpstr>
      <vt:lpstr>ON-BOARD DIAGNOSTICS GENERATION-II (OBD-II) SYSTEMS (2 OF 2)</vt:lpstr>
      <vt:lpstr>Figure 89.1 A typical malfunction indicator lamp (MIL) often labeled “check engine” or “service engine soon” (SES)</vt:lpstr>
      <vt:lpstr>DIAGNOSTIC EXECUTIVE AND TASK MANAGER</vt:lpstr>
      <vt:lpstr>MONITORS (1 OF 2)</vt:lpstr>
      <vt:lpstr>MONITORS (2 OF 2)</vt:lpstr>
      <vt:lpstr>OBD-II MONITOR INFORMATION (1 OF 2)</vt:lpstr>
      <vt:lpstr>OBD-II MONITOR INFORMATION (2 OF 2)</vt:lpstr>
      <vt:lpstr>ENABLING CRITERIA (1 OF 3)</vt:lpstr>
      <vt:lpstr>ENABLING CRITERIA (2 OF 3)</vt:lpstr>
      <vt:lpstr>ENABLING CRITERIA (3 OF 3)</vt:lpstr>
      <vt:lpstr>OBD-II DTC NUMBERING DESIGNATION (1 OF 4)</vt:lpstr>
      <vt:lpstr>OBD-II DTC NUMBERING DESIGNATION (2 OF 4)</vt:lpstr>
      <vt:lpstr>OBD-II DTC NUMBERING DESIGNATION (3 OF 4)</vt:lpstr>
      <vt:lpstr>OBD-II DTC NUMBERING DESIGNATION (4 OF 4)</vt:lpstr>
      <vt:lpstr>Animation: Diagnostic Code, DTC  (The animation will automatically start in a few seconds)</vt:lpstr>
      <vt:lpstr>Animation:  Retrieving Trouble Codes, Code Reader (The animation will automatically start in a few seconds)</vt:lpstr>
      <vt:lpstr>QUESTION 1: ?</vt:lpstr>
      <vt:lpstr>ANSWER 1:</vt:lpstr>
      <vt:lpstr>Figure 89.2 OBD-II DTC identification format</vt:lpstr>
      <vt:lpstr>OBD-II FREEZE FRAME</vt:lpstr>
      <vt:lpstr>ENABLING CONDITIONS</vt:lpstr>
      <vt:lpstr>PCM TESTS</vt:lpstr>
      <vt:lpstr>GLOBAL OBD-II</vt:lpstr>
      <vt:lpstr>DIAGNOSING PROBLEMS USING MODE SIX</vt:lpstr>
      <vt:lpstr>QUESTION 2: ?</vt:lpstr>
      <vt:lpstr>ANSWER 2:</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89</dc:title>
  <dc:creator>Curt &amp; Tammy</dc:creator>
  <cp:lastModifiedBy>Glen Plants</cp:lastModifiedBy>
  <cp:revision>55</cp:revision>
  <dcterms:created xsi:type="dcterms:W3CDTF">2018-09-25T19:30:15Z</dcterms:created>
  <dcterms:modified xsi:type="dcterms:W3CDTF">2020-06-30T14:06:47Z</dcterms:modified>
</cp:coreProperties>
</file>