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2" r:id="rId9"/>
    <p:sldId id="333" r:id="rId10"/>
    <p:sldId id="334" r:id="rId11"/>
    <p:sldId id="335" r:id="rId12"/>
    <p:sldId id="315" r:id="rId13"/>
    <p:sldId id="316" r:id="rId14"/>
    <p:sldId id="317" r:id="rId15"/>
    <p:sldId id="270" r:id="rId16"/>
    <p:sldId id="318" r:id="rId17"/>
    <p:sldId id="326" r:id="rId18"/>
    <p:sldId id="327" r:id="rId19"/>
    <p:sldId id="328" r:id="rId20"/>
    <p:sldId id="267" r:id="rId21"/>
    <p:sldId id="268" r:id="rId22"/>
    <p:sldId id="336" r:id="rId23"/>
    <p:sldId id="329" r:id="rId24"/>
    <p:sldId id="393" r:id="rId25"/>
    <p:sldId id="330" r:id="rId26"/>
    <p:sldId id="337" r:id="rId27"/>
    <p:sldId id="338" r:id="rId28"/>
    <p:sldId id="272" r:id="rId29"/>
    <p:sldId id="331" r:id="rId30"/>
    <p:sldId id="339" r:id="rId31"/>
    <p:sldId id="286" r:id="rId32"/>
    <p:sldId id="287" r:id="rId33"/>
    <p:sldId id="386" r:id="rId34"/>
    <p:sldId id="32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6/30/2020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6/30/2020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ZSKs1WfM70I" TargetMode="External"/><Relationship Id="rId3" Type="http://schemas.openxmlformats.org/officeDocument/2006/relationships/hyperlink" Target="https://www.youtube.com/watch?v=UNTBkXWC2A8" TargetMode="External"/><Relationship Id="rId7" Type="http://schemas.openxmlformats.org/officeDocument/2006/relationships/hyperlink" Target="https://www.youtube.com/watch?v=cE2_VAzhNtg" TargetMode="External"/><Relationship Id="rId2" Type="http://schemas.openxmlformats.org/officeDocument/2006/relationships/hyperlink" Target="https://www.youtube.com/watch?v=Ops1oWbUvYA" TargetMode="External"/><Relationship Id="rId1" Type="http://schemas.openxmlformats.org/officeDocument/2006/relationships/slideLayout" Target="../slideLayouts/slideLayout38.xml"/><Relationship Id="rId6" Type="http://schemas.openxmlformats.org/officeDocument/2006/relationships/hyperlink" Target="https://www.youtube.com/watch?v=KU4IBq6L3yY" TargetMode="External"/><Relationship Id="rId11" Type="http://schemas.openxmlformats.org/officeDocument/2006/relationships/hyperlink" Target="https://www.youtube.com/watch?v=K0QAvF2PLsY" TargetMode="External"/><Relationship Id="rId5" Type="http://schemas.openxmlformats.org/officeDocument/2006/relationships/hyperlink" Target="https://www.youtube.com/watch?v=8Ge-yXnq8Hk" TargetMode="External"/><Relationship Id="rId10" Type="http://schemas.openxmlformats.org/officeDocument/2006/relationships/hyperlink" Target="https://www.youtube.com/watch?v=7oolj-FlQ1s" TargetMode="External"/><Relationship Id="rId4" Type="http://schemas.openxmlformats.org/officeDocument/2006/relationships/hyperlink" Target="https://www.youtube.com/watch?v=ddWzyAI9UEc" TargetMode="External"/><Relationship Id="rId9" Type="http://schemas.openxmlformats.org/officeDocument/2006/relationships/hyperlink" Target="https://www.youtube.com/watch?v=Oqh-xa2Ui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86</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Exhaust Gas Recirculation System</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86.3 </a:t>
            </a:r>
            <a:r>
              <a:rPr lang="en-US" sz="2400" dirty="0">
                <a:latin typeface="+mj-lt"/>
              </a:rPr>
              <a:t>Back pressure in the exhaust system is used to close the control valve, allowing engine vacuum to open the EGR valve</a:t>
            </a:r>
          </a:p>
        </p:txBody>
      </p:sp>
      <p:pic>
        <p:nvPicPr>
          <p:cNvPr id="4" name="Picture 2" descr="• The illustration shows the following: During the low exhaust back pressure valve is closed as exhaust is not pushing hard on the diaphragm.&#10;• During the high exhaust back pressure valve opens and exhaust gas goes to intake manifold as exhaust flowing via the internal tube pushes the diaphragm upwar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1401" y="2141231"/>
            <a:ext cx="7123899" cy="408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400" dirty="0">
                <a:latin typeface="+mj-lt"/>
              </a:rPr>
              <a:t>Figure 86.4 </a:t>
            </a:r>
            <a:r>
              <a:rPr lang="en-US" sz="2400" dirty="0">
                <a:latin typeface="+mj-lt"/>
              </a:rPr>
              <a:t>Typical vacuum-operated EGR valve. The operation of the valve is controlled by the PCM by pulsing the EGR control solenoid on and off</a:t>
            </a:r>
          </a:p>
        </p:txBody>
      </p:sp>
      <p:pic>
        <p:nvPicPr>
          <p:cNvPr id="4" name="Picture 2" descr="A photo shows EGR valve and EGR control solenoid mounted over an engin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3729" y="2259234"/>
            <a:ext cx="4959242" cy="37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86.5 </a:t>
            </a:r>
            <a:r>
              <a:rPr lang="en-US" sz="2400" dirty="0">
                <a:latin typeface="+mj-lt"/>
              </a:rPr>
              <a:t>An EGR valve position sensor on top of an EGR valve</a:t>
            </a:r>
            <a:endParaRPr lang="en-US" dirty="0">
              <a:latin typeface="+mj-lt"/>
            </a:endParaRPr>
          </a:p>
        </p:txBody>
      </p:sp>
      <p:pic>
        <p:nvPicPr>
          <p:cNvPr id="6" name="Picture 2" descr="A photo shows EGR valve position sensor on the top of an EGR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5027" y="1524428"/>
            <a:ext cx="5488648" cy="465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86.6 </a:t>
            </a:r>
            <a:r>
              <a:rPr lang="en-US" sz="2400" dirty="0">
                <a:latin typeface="+mj-lt"/>
              </a:rPr>
              <a:t>Digital EGR valve as used on some older General Motors engines</a:t>
            </a:r>
            <a:endParaRPr lang="en-US" dirty="0">
              <a:latin typeface="+mj-lt"/>
            </a:endParaRPr>
          </a:p>
        </p:txBody>
      </p:sp>
      <p:pic>
        <p:nvPicPr>
          <p:cNvPr id="3" name="Picture 2" descr="A photo shows an old General Motors engine with 3 EGR solenoi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0274" y="1801445"/>
            <a:ext cx="3386153" cy="449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86.7 </a:t>
            </a:r>
            <a:r>
              <a:rPr lang="en-US" sz="2400" dirty="0">
                <a:latin typeface="+mj-lt"/>
              </a:rPr>
              <a:t>A General Motors linear EGR valve</a:t>
            </a:r>
            <a:endParaRPr lang="en-US" dirty="0">
              <a:latin typeface="+mj-lt"/>
            </a:endParaRPr>
          </a:p>
        </p:txBody>
      </p:sp>
      <p:pic>
        <p:nvPicPr>
          <p:cNvPr id="3" name="Picture 2" descr="A photo shows a General Motors liner EGR valve it looks like cylinder connected to harness via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6633" y="1494899"/>
            <a:ext cx="5453434" cy="466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7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86.8 </a:t>
            </a:r>
            <a:r>
              <a:rPr lang="en-US" sz="2400" dirty="0">
                <a:latin typeface="+mj-lt"/>
              </a:rPr>
              <a:t>The EGR valve pintle is pulse-width modulated and a three-wire potentiometer provides pintle-position information back to the PCM</a:t>
            </a:r>
            <a:endParaRPr lang="en-US" dirty="0">
              <a:latin typeface="+mj-lt"/>
            </a:endParaRPr>
          </a:p>
        </p:txBody>
      </p:sp>
      <p:pic>
        <p:nvPicPr>
          <p:cNvPr id="3" name="Picture 2" descr="The 2 sides of coil of solenoid are connected to PCM and B plus and the 3 wires of position sensor are connected to 5 volts, ground, and the movable part to sensor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5355" y="2045747"/>
            <a:ext cx="4695990" cy="424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5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solidFill>
                  <a:srgbClr val="000000"/>
                </a:solidFill>
              </a:rPr>
              <a:t>What is the purpose of an EGR system?</a:t>
            </a:r>
          </a:p>
        </p:txBody>
      </p:sp>
    </p:spTree>
    <p:extLst>
      <p:ext uri="{BB962C8B-B14F-4D97-AF65-F5344CB8AC3E}">
        <p14:creationId xmlns:p14="http://schemas.microsoft.com/office/powerpoint/2010/main" val="305682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To reduce combustion temperatures and lower NOx tailpipe emissions.</a:t>
            </a:r>
          </a:p>
        </p:txBody>
      </p:sp>
    </p:spTree>
    <p:extLst>
      <p:ext uri="{BB962C8B-B14F-4D97-AF65-F5344CB8AC3E}">
        <p14:creationId xmlns:p14="http://schemas.microsoft.com/office/powerpoint/2010/main" val="258282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EGR MONITORING STRATEGIES</a:t>
            </a:r>
          </a:p>
        </p:txBody>
      </p:sp>
      <p:sp>
        <p:nvSpPr>
          <p:cNvPr id="3" name="Content Placeholder 2"/>
          <p:cNvSpPr>
            <a:spLocks noGrp="1"/>
          </p:cNvSpPr>
          <p:nvPr>
            <p:ph idx="1"/>
          </p:nvPr>
        </p:nvSpPr>
        <p:spPr/>
        <p:txBody>
          <a:bodyPr/>
          <a:lstStyle/>
          <a:p>
            <a:r>
              <a:rPr lang="en-US" sz="2400" dirty="0"/>
              <a:t>Purpose and Function</a:t>
            </a:r>
          </a:p>
          <a:p>
            <a:pPr lvl="1"/>
            <a:r>
              <a:rPr lang="en-US" sz="2000" dirty="0"/>
              <a:t>The PCM monitors the system and alerts the driver and the technician if an emission system is malfunctioning.</a:t>
            </a:r>
          </a:p>
          <a:p>
            <a:r>
              <a:rPr lang="en-US" sz="2400" dirty="0"/>
              <a:t>Monitoring Strategies</a:t>
            </a:r>
          </a:p>
          <a:p>
            <a:pPr lvl="1"/>
            <a:r>
              <a:rPr lang="en-US" sz="2000" dirty="0"/>
              <a:t>Some vehicle manufacturers, such as Chrysler, monitor the difference in the exhaust oxygen sensor’s voltage activity as the EGR valve opens and closes.</a:t>
            </a:r>
          </a:p>
          <a:p>
            <a:pPr lvl="1"/>
            <a:r>
              <a:rPr lang="en-US" sz="2000" dirty="0"/>
              <a:t>Most Fords use an EGR monitor test sensor called a delta pressure feedback EGR (DPFE) sensor.</a:t>
            </a:r>
          </a:p>
          <a:p>
            <a:pPr lvl="1"/>
            <a:r>
              <a:rPr lang="en-US" sz="2000" dirty="0"/>
              <a:t>Many vehicle manufacturers use the manifold absolute pressure(MAP) sensor as the EGR monitor on some applications.</a:t>
            </a:r>
          </a:p>
        </p:txBody>
      </p:sp>
    </p:spTree>
    <p:extLst>
      <p:ext uri="{BB962C8B-B14F-4D97-AF65-F5344CB8AC3E}">
        <p14:creationId xmlns:p14="http://schemas.microsoft.com/office/powerpoint/2010/main" val="225639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86.9 </a:t>
            </a:r>
            <a:r>
              <a:rPr lang="en-US" sz="2400" dirty="0">
                <a:latin typeface="+mj-lt"/>
              </a:rPr>
              <a:t>A typical Ford DPFE sensor and related components</a:t>
            </a:r>
            <a:endParaRPr lang="en-US" dirty="0">
              <a:latin typeface="+mj-lt"/>
            </a:endParaRPr>
          </a:p>
        </p:txBody>
      </p:sp>
      <p:pic>
        <p:nvPicPr>
          <p:cNvPr id="3" name="Picture 2" descr="Movement of air- Air enters the engine via butterfly valve in air intake and goes to the engine where it is converted to exhaust. The exhaust then moves out and is divided into 2 parts one goes out and other towards the intake via a EGR tube and EGR valve. 2 small tubes are connected to DPFE sensor one before the orifice in EGR tube and one after it. The one after the orifice is called DPFE intake manifold side (IMS) signal and one before the orifice is called DPFE intake manifold side (IMS) signal.  Two tubes are connected electronic vacuum regulator (EVR). One goes to EGR valve and other to intake.&#10;Control system – The DPFE sensor is connected to PCM via SIG, SIG RTN (signal return) and VREF (voltage reference) pins. PCM is connected to the EVR via EVR pin. EVR controls the flow of vacuum from intake to EGR vacuum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881" y="1563487"/>
            <a:ext cx="7562939" cy="468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4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86.1</a:t>
            </a:r>
            <a:r>
              <a:rPr lang="en-US" dirty="0"/>
              <a:t> Discuss the purpose and function of exhaust gas recirculation (EGR) systems.</a:t>
            </a:r>
          </a:p>
          <a:p>
            <a:pPr marL="0" indent="0">
              <a:buNone/>
            </a:pPr>
            <a:r>
              <a:rPr lang="en-US" b="1" dirty="0">
                <a:solidFill>
                  <a:srgbClr val="005A70"/>
                </a:solidFill>
              </a:rPr>
              <a:t>86.2 </a:t>
            </a:r>
            <a:r>
              <a:rPr lang="en-US" dirty="0"/>
              <a:t>Explain the strategies to monitor onboard diagnostics generation II (OBD-II) exhaust gas recirculation (EGR) systems.</a:t>
            </a:r>
          </a:p>
          <a:p>
            <a:pPr marL="0" indent="0">
              <a:buNone/>
            </a:pPr>
            <a:r>
              <a:rPr lang="en-US" b="1" dirty="0">
                <a:solidFill>
                  <a:srgbClr val="005A70"/>
                </a:solidFill>
              </a:rPr>
              <a:t>86.3 </a:t>
            </a:r>
            <a:r>
              <a:rPr lang="en-US" dirty="0"/>
              <a:t>Explain how to diagnose a defective EGR system.</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a:t>
            </a:r>
            <a:br>
              <a:rPr lang="en-US" dirty="0"/>
            </a:br>
            <a:r>
              <a:rPr lang="en-US" dirty="0"/>
              <a:t>Exhaust Gas Recirculation, EGR</a:t>
            </a:r>
            <a:br>
              <a:rPr lang="en-US" dirty="0"/>
            </a:br>
            <a:r>
              <a:rPr lang="en-US" sz="1350" dirty="0">
                <a:solidFill>
                  <a:prstClr val="white"/>
                </a:solidFill>
              </a:rPr>
              <a:t>(The animation will automatically start in a few seconds)</a:t>
            </a:r>
            <a:endParaRPr lang="en-US" dirty="0"/>
          </a:p>
        </p:txBody>
      </p:sp>
      <p:pic>
        <p:nvPicPr>
          <p:cNvPr id="5" name="exhaust_gas_recirculation_operation">
            <a:hlinkClick r:id="" action="ppaction://media"/>
            <a:extLst>
              <a:ext uri="{FF2B5EF4-FFF2-40B4-BE49-F238E27FC236}">
                <a16:creationId xmlns:a16="http://schemas.microsoft.com/office/drawing/2014/main" id="{367326F5-4BF8-458C-BE1C-7BDC1EF4AA0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86.10 </a:t>
            </a:r>
            <a:r>
              <a:rPr lang="en-US" dirty="0">
                <a:latin typeface="+mj-lt"/>
              </a:rPr>
              <a:t>An OBD-II active test. The PCM opens the EGR valve and then monitors the MAP sensor and/or engine speed (RPM) to verify that it meets acceptable values</a:t>
            </a:r>
          </a:p>
        </p:txBody>
      </p:sp>
      <p:pic>
        <p:nvPicPr>
          <p:cNvPr id="3" name="Picture 2" descr="An illustration compares RPM MAP and EGR readings as the time passes. When EGR opens MAP increases and RPM decreases. When EGR closes MAP decreases and RPM increa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7805" y="2266202"/>
            <a:ext cx="5831090" cy="387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08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A DEFECTIVE EGR SYSTEM (1 OF 2)</a:t>
            </a:r>
          </a:p>
        </p:txBody>
      </p:sp>
      <p:sp>
        <p:nvSpPr>
          <p:cNvPr id="3" name="Content Placeholder 2"/>
          <p:cNvSpPr>
            <a:spLocks noGrp="1"/>
          </p:cNvSpPr>
          <p:nvPr>
            <p:ph idx="1"/>
          </p:nvPr>
        </p:nvSpPr>
        <p:spPr/>
        <p:txBody>
          <a:bodyPr/>
          <a:lstStyle/>
          <a:p>
            <a:r>
              <a:rPr lang="en-US" dirty="0"/>
              <a:t>Symptoms</a:t>
            </a:r>
          </a:p>
          <a:p>
            <a:pPr lvl="1"/>
            <a:r>
              <a:rPr lang="en-US" dirty="0"/>
              <a:t>Detonation (spark knock or ping) during acceleration or during cruise (steady-speed driving)</a:t>
            </a:r>
          </a:p>
          <a:p>
            <a:pPr lvl="1"/>
            <a:r>
              <a:rPr lang="en-US" dirty="0"/>
              <a:t>Excessive oxides of nitrogen (NOx) exhaust emissions</a:t>
            </a:r>
          </a:p>
          <a:p>
            <a:pPr lvl="1"/>
            <a:r>
              <a:rPr lang="en-US" dirty="0"/>
              <a:t>Rough idle or frequent stalling</a:t>
            </a:r>
          </a:p>
          <a:p>
            <a:pPr lvl="1"/>
            <a:r>
              <a:rPr lang="en-US" dirty="0"/>
              <a:t>Poor performance/low power, especially at low engine speed</a:t>
            </a:r>
          </a:p>
        </p:txBody>
      </p:sp>
    </p:spTree>
    <p:extLst>
      <p:ext uri="{BB962C8B-B14F-4D97-AF65-F5344CB8AC3E}">
        <p14:creationId xmlns:p14="http://schemas.microsoft.com/office/powerpoint/2010/main" val="2982619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A DEFECTIVE EGR SYSTEM (2 OF 2)</a:t>
            </a:r>
          </a:p>
        </p:txBody>
      </p:sp>
      <p:sp>
        <p:nvSpPr>
          <p:cNvPr id="3" name="Content Placeholder 2"/>
          <p:cNvSpPr>
            <a:spLocks noGrp="1"/>
          </p:cNvSpPr>
          <p:nvPr>
            <p:ph idx="1"/>
          </p:nvPr>
        </p:nvSpPr>
        <p:spPr/>
        <p:txBody>
          <a:bodyPr/>
          <a:lstStyle/>
          <a:p>
            <a:r>
              <a:rPr lang="en-US" dirty="0"/>
              <a:t>EGR Testing Procedures</a:t>
            </a:r>
          </a:p>
          <a:p>
            <a:pPr lvl="1"/>
            <a:r>
              <a:rPr lang="en-US" dirty="0"/>
              <a:t>Check the vacuum diaphragm of the EGR valve to see if it can hold vacuum.</a:t>
            </a:r>
          </a:p>
          <a:p>
            <a:pPr lvl="1"/>
            <a:r>
              <a:rPr lang="en-US" dirty="0"/>
              <a:t>Apply vacuum from a hand-operated vacuum pump and check for proper operation.</a:t>
            </a:r>
          </a:p>
          <a:p>
            <a:pPr lvl="1"/>
            <a:r>
              <a:rPr lang="en-US" dirty="0"/>
              <a:t>Monitor engine vacuum drop.</a:t>
            </a:r>
          </a:p>
        </p:txBody>
      </p:sp>
    </p:spTree>
    <p:extLst>
      <p:ext uri="{BB962C8B-B14F-4D97-AF65-F5344CB8AC3E}">
        <p14:creationId xmlns:p14="http://schemas.microsoft.com/office/powerpoint/2010/main" val="116842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5105400" cy="499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86.11 </a:t>
            </a:r>
            <a:r>
              <a:rPr lang="en-US" sz="2400" dirty="0">
                <a:latin typeface="+mj-lt"/>
              </a:rPr>
              <a:t>Removing the EGR passage plugs from the intake manifold on a Honda</a:t>
            </a:r>
          </a:p>
        </p:txBody>
      </p:sp>
      <p:pic>
        <p:nvPicPr>
          <p:cNvPr id="3" name="Picture 2" descr="A photo shows removing the EGR passage plugs from the intake manifold on a Hond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5208" y="1877951"/>
            <a:ext cx="5676283" cy="425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45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EGR RELATED OBD-II DIAGNOSTIC TROUBLE CODES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487" y="1686719"/>
            <a:ext cx="59150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70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the symptoms of a defective EGR system?</a:t>
            </a:r>
          </a:p>
        </p:txBody>
      </p:sp>
    </p:spTree>
    <p:extLst>
      <p:ext uri="{BB962C8B-B14F-4D97-AF65-F5344CB8AC3E}">
        <p14:creationId xmlns:p14="http://schemas.microsoft.com/office/powerpoint/2010/main" val="237430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Rough idle, spark knock, poor performance, and frequent stalling.  </a:t>
            </a:r>
          </a:p>
        </p:txBody>
      </p:sp>
    </p:spTree>
    <p:extLst>
      <p:ext uri="{BB962C8B-B14F-4D97-AF65-F5344CB8AC3E}">
        <p14:creationId xmlns:p14="http://schemas.microsoft.com/office/powerpoint/2010/main" val="250846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381000" y="1524000"/>
            <a:ext cx="8229600" cy="4525963"/>
          </a:xfrm>
        </p:spPr>
        <p:txBody>
          <a:bodyPr/>
          <a:lstStyle/>
          <a:p>
            <a:pPr fontAlgn="base"/>
            <a:r>
              <a:rPr lang="en-US" sz="1600" dirty="0">
                <a:hlinkClick r:id="rId2"/>
              </a:rPr>
              <a:t>EGR valve (time 0:45)</a:t>
            </a:r>
            <a:endParaRPr lang="en-US" sz="1600" dirty="0"/>
          </a:p>
          <a:p>
            <a:pPr fontAlgn="base"/>
            <a:r>
              <a:rPr lang="en-US" sz="1600" dirty="0">
                <a:hlinkClick r:id="rId3"/>
              </a:rPr>
              <a:t>EGR port cleaning (time 5:13)</a:t>
            </a:r>
            <a:endParaRPr lang="en-US" sz="1600" dirty="0"/>
          </a:p>
          <a:p>
            <a:pPr fontAlgn="base"/>
            <a:r>
              <a:rPr lang="en-US" sz="1600" dirty="0">
                <a:hlinkClick r:id="rId4"/>
              </a:rPr>
              <a:t>Ford DPFE sensor (time 4:31)</a:t>
            </a:r>
            <a:endParaRPr lang="en-US" sz="1600" dirty="0"/>
          </a:p>
          <a:p>
            <a:pPr fontAlgn="base"/>
            <a:r>
              <a:rPr lang="en-US" sz="1600" dirty="0">
                <a:hlinkClick r:id="rId5"/>
              </a:rPr>
              <a:t>EGR position sensor (time 1:43)</a:t>
            </a:r>
            <a:endParaRPr lang="en-US" sz="1600" dirty="0"/>
          </a:p>
          <a:p>
            <a:pPr fontAlgn="base"/>
            <a:r>
              <a:rPr lang="en-US" sz="1600" dirty="0">
                <a:hlinkClick r:id="rId6"/>
              </a:rPr>
              <a:t>EGR pintle position sensor (time 1:57)</a:t>
            </a:r>
            <a:endParaRPr lang="en-US" sz="1600" dirty="0"/>
          </a:p>
          <a:p>
            <a:pPr fontAlgn="base"/>
            <a:r>
              <a:rPr lang="en-US" sz="1600" dirty="0">
                <a:hlinkClick r:id="rId7"/>
              </a:rPr>
              <a:t>EGR diagnostics (time 4:30)</a:t>
            </a:r>
            <a:endParaRPr lang="en-US" sz="1600" dirty="0"/>
          </a:p>
          <a:p>
            <a:pPr fontAlgn="base"/>
            <a:r>
              <a:rPr lang="en-US" sz="1600" dirty="0">
                <a:hlinkClick r:id="rId8"/>
              </a:rPr>
              <a:t>EGR inspection and testing (time 17:12)</a:t>
            </a:r>
            <a:endParaRPr lang="en-US" sz="1600" dirty="0"/>
          </a:p>
          <a:p>
            <a:pPr fontAlgn="base"/>
            <a:r>
              <a:rPr lang="en-US" sz="1600" dirty="0">
                <a:hlinkClick r:id="rId9"/>
              </a:rPr>
              <a:t>EGR temperature sensor (time 0:50)</a:t>
            </a:r>
            <a:endParaRPr lang="en-US" sz="1600" dirty="0"/>
          </a:p>
          <a:p>
            <a:pPr fontAlgn="base"/>
            <a:r>
              <a:rPr lang="en-US" sz="1600" dirty="0">
                <a:hlinkClick r:id="rId10"/>
              </a:rPr>
              <a:t>Scanning EGR valve perimeter (time 2:18)</a:t>
            </a:r>
            <a:endParaRPr lang="en-US" sz="1600" dirty="0"/>
          </a:p>
          <a:p>
            <a:pPr fontAlgn="base"/>
            <a:r>
              <a:rPr lang="en-US" sz="1600" dirty="0">
                <a:hlinkClick r:id="rId9"/>
              </a:rPr>
              <a:t>EGR temp sensor (time 0:50)</a:t>
            </a:r>
            <a:endParaRPr lang="en-US" sz="1600" dirty="0"/>
          </a:p>
          <a:p>
            <a:pPr fontAlgn="base"/>
            <a:r>
              <a:rPr lang="en-US" sz="1600" dirty="0">
                <a:hlinkClick r:id="rId11"/>
              </a:rPr>
              <a:t>EGR system (time 2:08)</a:t>
            </a:r>
            <a:endParaRPr lang="en-US" sz="1600" dirty="0"/>
          </a:p>
        </p:txBody>
      </p:sp>
    </p:spTree>
    <p:extLst>
      <p:ext uri="{BB962C8B-B14F-4D97-AF65-F5344CB8AC3E}">
        <p14:creationId xmlns:p14="http://schemas.microsoft.com/office/powerpoint/2010/main" val="42045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SYSTEMS (1 OF 5)</a:t>
            </a:r>
          </a:p>
        </p:txBody>
      </p:sp>
      <p:sp>
        <p:nvSpPr>
          <p:cNvPr id="25603" name="Content Placeholder 2"/>
          <p:cNvSpPr>
            <a:spLocks noGrp="1"/>
          </p:cNvSpPr>
          <p:nvPr>
            <p:ph idx="1"/>
          </p:nvPr>
        </p:nvSpPr>
        <p:spPr>
          <a:xfrm>
            <a:off x="457200" y="1600200"/>
            <a:ext cx="8077200" cy="4525963"/>
          </a:xfrm>
        </p:spPr>
        <p:txBody>
          <a:bodyPr/>
          <a:lstStyle/>
          <a:p>
            <a:r>
              <a:rPr lang="en-US" dirty="0"/>
              <a:t>Introduction</a:t>
            </a:r>
          </a:p>
          <a:p>
            <a:pPr lvl="1"/>
            <a:r>
              <a:rPr lang="en-US" dirty="0"/>
              <a:t>Exhaust gas recirculation (EGR) is an emission control system that lowers the amount of nitrogen oxides (NO</a:t>
            </a:r>
            <a:r>
              <a:rPr lang="en-US" sz="400" dirty="0"/>
              <a:t>x</a:t>
            </a:r>
            <a:r>
              <a:rPr lang="en-US" dirty="0"/>
              <a:t>) formed during combustion.</a:t>
            </a:r>
          </a:p>
          <a:p>
            <a:r>
              <a:rPr lang="en-US" dirty="0"/>
              <a:t>NOx Formation</a:t>
            </a:r>
          </a:p>
          <a:p>
            <a:pPr lvl="1"/>
            <a:r>
              <a:rPr lang="pt-BR" dirty="0"/>
              <a:t>Nitrogen (N2) and oxygen (O2) molecules </a:t>
            </a:r>
            <a:r>
              <a:rPr lang="en-US" dirty="0"/>
              <a:t>bond to form NO</a:t>
            </a:r>
            <a:r>
              <a:rPr lang="en-US" sz="1200" dirty="0"/>
              <a:t>x</a:t>
            </a:r>
            <a:r>
              <a:rPr lang="en-US" sz="400" dirty="0"/>
              <a:t> </a:t>
            </a:r>
            <a:r>
              <a:rPr lang="en-US" dirty="0"/>
              <a:t>(NO, NO</a:t>
            </a:r>
            <a:r>
              <a:rPr lang="en-US" sz="1200" dirty="0"/>
              <a:t>2</a:t>
            </a:r>
            <a:r>
              <a:rPr lang="en-US" dirty="0"/>
              <a:t>) when combustion flame front temperatures exceed 2,500°F (1,370°C).</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SYSTEMS (2 OF 5)</a:t>
            </a:r>
          </a:p>
        </p:txBody>
      </p:sp>
      <p:sp>
        <p:nvSpPr>
          <p:cNvPr id="3" name="Content Placeholder 2"/>
          <p:cNvSpPr>
            <a:spLocks noGrp="1"/>
          </p:cNvSpPr>
          <p:nvPr>
            <p:ph idx="1"/>
          </p:nvPr>
        </p:nvSpPr>
        <p:spPr/>
        <p:txBody>
          <a:bodyPr/>
          <a:lstStyle/>
          <a:p>
            <a:r>
              <a:rPr lang="en-US" dirty="0"/>
              <a:t>Controlling NOx</a:t>
            </a:r>
          </a:p>
          <a:p>
            <a:pPr lvl="1"/>
            <a:r>
              <a:rPr lang="en-US" dirty="0"/>
              <a:t>The EGR system routes small quantities, usually between 6% and 10%, of exhaust gas into the intake manifold.</a:t>
            </a:r>
          </a:p>
          <a:p>
            <a:pPr lvl="1"/>
            <a:r>
              <a:rPr lang="en-US" dirty="0"/>
              <a:t>The result is a lower peak combustion temperature.</a:t>
            </a:r>
          </a:p>
          <a:p>
            <a:r>
              <a:rPr lang="en-US" dirty="0"/>
              <a:t>EGR System Operation</a:t>
            </a:r>
          </a:p>
          <a:p>
            <a:pPr lvl="1"/>
            <a:r>
              <a:rPr lang="en-US" dirty="0"/>
              <a:t>Typically only used when the engine is above idle.</a:t>
            </a:r>
          </a:p>
          <a:p>
            <a:pPr lvl="1"/>
            <a:r>
              <a:rPr lang="en-US" dirty="0"/>
              <a:t>Not used at idle, during warm-up, and at wide-open throttle.</a:t>
            </a:r>
          </a:p>
          <a:p>
            <a:pPr lvl="1"/>
            <a:endParaRPr lang="en-US" dirty="0"/>
          </a:p>
        </p:txBody>
      </p:sp>
    </p:spTree>
    <p:extLst>
      <p:ext uri="{BB962C8B-B14F-4D97-AF65-F5344CB8AC3E}">
        <p14:creationId xmlns:p14="http://schemas.microsoft.com/office/powerpoint/2010/main" val="250084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SYSTEMS (3 OF 5)</a:t>
            </a:r>
          </a:p>
        </p:txBody>
      </p:sp>
      <p:sp>
        <p:nvSpPr>
          <p:cNvPr id="3" name="Content Placeholder 2"/>
          <p:cNvSpPr>
            <a:spLocks noGrp="1"/>
          </p:cNvSpPr>
          <p:nvPr>
            <p:ph idx="1"/>
          </p:nvPr>
        </p:nvSpPr>
        <p:spPr/>
        <p:txBody>
          <a:bodyPr/>
          <a:lstStyle/>
          <a:p>
            <a:r>
              <a:rPr lang="en-US" dirty="0"/>
              <a:t>Positive and Negative Back Pressure EGR Valves</a:t>
            </a:r>
          </a:p>
          <a:p>
            <a:pPr lvl="1"/>
            <a:r>
              <a:rPr lang="en-US" dirty="0"/>
              <a:t>Positive back pressure EGR valves require a positive back pressure in the exhaust system.</a:t>
            </a:r>
          </a:p>
          <a:p>
            <a:pPr lvl="1"/>
            <a:r>
              <a:rPr lang="en-US" dirty="0"/>
              <a:t>Negative back pressure EGR valves react to a low-pressure pulse created by the exhaust valve, by closing a small internal valve, which allows the EGR valve to be opened by vacuum.</a:t>
            </a:r>
          </a:p>
          <a:p>
            <a:r>
              <a:rPr lang="en-US" dirty="0"/>
              <a:t>Computer Controlled EGR Systems</a:t>
            </a:r>
          </a:p>
          <a:p>
            <a:pPr lvl="1"/>
            <a:r>
              <a:rPr lang="en-US" dirty="0"/>
              <a:t>Most vehicles today use the powertrain control module (PCM) to operate the EGR system.</a:t>
            </a:r>
          </a:p>
        </p:txBody>
      </p:sp>
    </p:spTree>
    <p:extLst>
      <p:ext uri="{BB962C8B-B14F-4D97-AF65-F5344CB8AC3E}">
        <p14:creationId xmlns:p14="http://schemas.microsoft.com/office/powerpoint/2010/main" val="251320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SYSTEMS (4 OF 5)</a:t>
            </a:r>
          </a:p>
        </p:txBody>
      </p:sp>
      <p:sp>
        <p:nvSpPr>
          <p:cNvPr id="3" name="Content Placeholder 2"/>
          <p:cNvSpPr>
            <a:spLocks noGrp="1"/>
          </p:cNvSpPr>
          <p:nvPr>
            <p:ph idx="1"/>
          </p:nvPr>
        </p:nvSpPr>
        <p:spPr/>
        <p:txBody>
          <a:bodyPr/>
          <a:lstStyle/>
          <a:p>
            <a:r>
              <a:rPr lang="en-US" dirty="0"/>
              <a:t>EGR Valve Position Sensors</a:t>
            </a:r>
          </a:p>
          <a:p>
            <a:pPr lvl="1"/>
            <a:r>
              <a:rPr lang="en-US" dirty="0"/>
              <a:t>A linear potentiometer on the top of the EGR valve stem indicates valve position to the PCM.</a:t>
            </a:r>
          </a:p>
          <a:p>
            <a:r>
              <a:rPr lang="en-US" dirty="0"/>
              <a:t>Digital EGR Valves</a:t>
            </a:r>
          </a:p>
          <a:p>
            <a:pPr lvl="1"/>
            <a:r>
              <a:rPr lang="en-US" dirty="0"/>
              <a:t>The digital EGR valve consists of three solenoids controlled by the powertrain control module (PCM).</a:t>
            </a:r>
          </a:p>
          <a:p>
            <a:pPr lvl="1"/>
            <a:r>
              <a:rPr lang="en-US" dirty="0"/>
              <a:t>Each solenoid controls a different size orifice in the base.</a:t>
            </a:r>
          </a:p>
          <a:p>
            <a:pPr lvl="1"/>
            <a:r>
              <a:rPr lang="en-US" dirty="0"/>
              <a:t>It can produce any of seven different flow rates.</a:t>
            </a:r>
            <a:endParaRPr lang="en-US" b="1" dirty="0"/>
          </a:p>
        </p:txBody>
      </p:sp>
    </p:spTree>
    <p:extLst>
      <p:ext uri="{BB962C8B-B14F-4D97-AF65-F5344CB8AC3E}">
        <p14:creationId xmlns:p14="http://schemas.microsoft.com/office/powerpoint/2010/main" val="129110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EXHUAT GAS RECIRCULATION SYSTEMS (5 OF 5)</a:t>
            </a:r>
          </a:p>
        </p:txBody>
      </p:sp>
      <p:sp>
        <p:nvSpPr>
          <p:cNvPr id="3" name="Content Placeholder 2"/>
          <p:cNvSpPr>
            <a:spLocks noGrp="1"/>
          </p:cNvSpPr>
          <p:nvPr>
            <p:ph idx="1"/>
          </p:nvPr>
        </p:nvSpPr>
        <p:spPr/>
        <p:txBody>
          <a:bodyPr/>
          <a:lstStyle/>
          <a:p>
            <a:r>
              <a:rPr lang="en-US" dirty="0"/>
              <a:t>Linear EGR</a:t>
            </a:r>
          </a:p>
          <a:p>
            <a:pPr lvl="1"/>
            <a:r>
              <a:rPr lang="en-US" dirty="0"/>
              <a:t>A linear EGR valve contains a pulse-width modulated solenoid to precisely regulate exhaust gas flow and a feedback potentiometer that signals the PCM regarding the actual position of the valve.</a:t>
            </a:r>
          </a:p>
        </p:txBody>
      </p:sp>
    </p:spTree>
    <p:extLst>
      <p:ext uri="{BB962C8B-B14F-4D97-AF65-F5344CB8AC3E}">
        <p14:creationId xmlns:p14="http://schemas.microsoft.com/office/powerpoint/2010/main" val="416612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86.1 </a:t>
            </a:r>
            <a:r>
              <a:rPr lang="en-US" sz="2400" dirty="0">
                <a:latin typeface="+mj-lt"/>
              </a:rPr>
              <a:t>Nitrogen oxides (NOx) create a red-brown haze that often hangs over major cities</a:t>
            </a:r>
          </a:p>
        </p:txBody>
      </p:sp>
      <p:pic>
        <p:nvPicPr>
          <p:cNvPr id="5" name="Picture 2" descr="A photo shows view from an aircraft window with roof tops visible on the ground and mild orange hue at the horiz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500" y="1898544"/>
            <a:ext cx="5534999" cy="429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86.2 </a:t>
            </a:r>
            <a:r>
              <a:rPr lang="en-US" sz="2400" dirty="0">
                <a:latin typeface="+mj-lt"/>
              </a:rPr>
              <a:t>When the EGR valve opens, the exhaust gases flow through the valve and into passages in the intake manifold</a:t>
            </a:r>
          </a:p>
        </p:txBody>
      </p:sp>
      <p:pic>
        <p:nvPicPr>
          <p:cNvPr id="6" name="Picture 2" descr="The mechanism is primarily divided into 2 chambers Vacuum chamber and valve chamber. &#10;• Vacuum chamber has an outer shell known as diaphragm cover with a diaphragm at the bottom and a spring pushing the diaphragm at place. When vacuum is generated by engine the diaphragm is pulled upwards against the spring.&#10;• The diaphragm is connected to valve in valve chamber via valve shaft. Both the chambers are attached by a bolt and seal surrounding valve shaft. &#10;• Valve chamber is threaded to engine. When valve shaft moves upwards it opens Exhaust gas port inlet and the exhaust cases enter through the port and go to intak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7079" y="1893252"/>
            <a:ext cx="4149839" cy="429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1096</TotalTime>
  <Words>979</Words>
  <Application>Microsoft Office PowerPoint</Application>
  <PresentationFormat>On-screen Show (4:3)</PresentationFormat>
  <Paragraphs>90</Paragraphs>
  <Slides>30</Slides>
  <Notes>0</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30</vt:i4>
      </vt:variant>
    </vt:vector>
  </HeadingPairs>
  <TitlesOfParts>
    <vt:vector size="40" baseType="lpstr">
      <vt:lpstr>Arial</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EXHUAT GAS RECIRCULATION SYSTEMS (1 OF 5)</vt:lpstr>
      <vt:lpstr>EXHUAT GAS RECIRCULATION SYSTEMS (2 OF 5)</vt:lpstr>
      <vt:lpstr>EXHUAT GAS RECIRCULATION SYSTEMS (3 OF 5)</vt:lpstr>
      <vt:lpstr>EXHUAT GAS RECIRCULATION SYSTEMS (4 OF 5)</vt:lpstr>
      <vt:lpstr>EXHUAT GAS RECIRCULATION SYSTEMS (5 OF 5)</vt:lpstr>
      <vt:lpstr>Figure 86.1 Nitrogen oxides (NOx) create a red-brown haze that often hangs over major cities</vt:lpstr>
      <vt:lpstr>Figure 86.2 When the EGR valve opens, the exhaust gases flow through the valve and into passages in the intake manifold</vt:lpstr>
      <vt:lpstr>Figure 86.3 Back pressure in the exhaust system is used to close the control valve, allowing engine vacuum to open the EGR valve</vt:lpstr>
      <vt:lpstr>Figure 86.4 Typical vacuum-operated EGR valve. The operation of the valve is controlled by the PCM by pulsing the EGR control solenoid on and off</vt:lpstr>
      <vt:lpstr>Figure 86.5 An EGR valve position sensor on top of an EGR valve</vt:lpstr>
      <vt:lpstr>Figure 86.6 Digital EGR valve as used on some older General Motors engines</vt:lpstr>
      <vt:lpstr>Figure 86.7 A General Motors linear EGR valve</vt:lpstr>
      <vt:lpstr>Figure 86.8 The EGR valve pintle is pulse-width modulated and a three-wire potentiometer provides pintle-position information back to the PCM</vt:lpstr>
      <vt:lpstr>QUESTION 1: ?</vt:lpstr>
      <vt:lpstr>ANSWER 1:</vt:lpstr>
      <vt:lpstr>OBD-II EGR MONITORING STRATEGIES</vt:lpstr>
      <vt:lpstr>Figure 86.9 A typical Ford DPFE sensor and related components</vt:lpstr>
      <vt:lpstr>Animation:  Exhaust Gas Recirculation, EGR (The animation will automatically start in a few seconds)</vt:lpstr>
      <vt:lpstr>Figure 86.10 An OBD-II active test. The PCM opens the EGR valve and then monitors the MAP sensor and/or engine speed (RPM) to verify that it meets acceptable values</vt:lpstr>
      <vt:lpstr>DIAGNOSING A DEFECTIVE EGR SYSTEM (1 OF 2)</vt:lpstr>
      <vt:lpstr>DIAGNOSING A DEFECTIVE EGR SYSTEM (2 OF 2)</vt:lpstr>
      <vt:lpstr>Tech Tip </vt:lpstr>
      <vt:lpstr>Figure 86.11 Removing the EGR passage plugs from the intake manifold on a Honda</vt:lpstr>
      <vt:lpstr>EGR RELATED OBD-II DIAGNOSTIC TROUBLE CODES</vt:lpstr>
      <vt:lpstr>QUESTION 2: ?</vt:lpstr>
      <vt:lpstr>ANSWER 2:</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86</dc:title>
  <dc:creator>Curt &amp; Tammy</dc:creator>
  <cp:lastModifiedBy>Glen Plants</cp:lastModifiedBy>
  <cp:revision>51</cp:revision>
  <dcterms:created xsi:type="dcterms:W3CDTF">2018-09-25T19:30:15Z</dcterms:created>
  <dcterms:modified xsi:type="dcterms:W3CDTF">2020-06-30T13:37:11Z</dcterms:modified>
</cp:coreProperties>
</file>