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39" r:id="rId9"/>
    <p:sldId id="315" r:id="rId10"/>
    <p:sldId id="316" r:id="rId11"/>
    <p:sldId id="317" r:id="rId12"/>
    <p:sldId id="326" r:id="rId13"/>
    <p:sldId id="393" r:id="rId14"/>
    <p:sldId id="267" r:id="rId15"/>
    <p:sldId id="268" r:id="rId16"/>
    <p:sldId id="340" r:id="rId17"/>
    <p:sldId id="341" r:id="rId18"/>
    <p:sldId id="343" r:id="rId19"/>
    <p:sldId id="327" r:id="rId20"/>
    <p:sldId id="344" r:id="rId21"/>
    <p:sldId id="328" r:id="rId22"/>
    <p:sldId id="342" r:id="rId23"/>
    <p:sldId id="329" r:id="rId24"/>
    <p:sldId id="286" r:id="rId25"/>
    <p:sldId id="287" r:id="rId26"/>
    <p:sldId id="345" r:id="rId27"/>
    <p:sldId id="330" r:id="rId28"/>
    <p:sldId id="331" r:id="rId29"/>
    <p:sldId id="332" r:id="rId30"/>
    <p:sldId id="333" r:id="rId31"/>
    <p:sldId id="348" r:id="rId32"/>
    <p:sldId id="334" r:id="rId33"/>
    <p:sldId id="335" r:id="rId34"/>
    <p:sldId id="272" r:id="rId35"/>
    <p:sldId id="336" r:id="rId36"/>
    <p:sldId id="346" r:id="rId37"/>
    <p:sldId id="347" r:id="rId38"/>
    <p:sldId id="337" r:id="rId39"/>
    <p:sldId id="274" r:id="rId40"/>
    <p:sldId id="338" r:id="rId41"/>
    <p:sldId id="299" r:id="rId42"/>
    <p:sldId id="300" r:id="rId43"/>
    <p:sldId id="386" r:id="rId44"/>
    <p:sldId id="394" r:id="rId45"/>
    <p:sldId id="32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8" d="100"/>
          <a:sy n="108" d="100"/>
        </p:scale>
        <p:origin x="209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2269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8" Type="http://schemas.openxmlformats.org/officeDocument/2006/relationships/hyperlink" Target="https://www.youtube.com/watch?v=0l2v6FyccCk" TargetMode="External"/><Relationship Id="rId3" Type="http://schemas.openxmlformats.org/officeDocument/2006/relationships/hyperlink" Target="https://www.youtube.com/watch?v=95ZbPXQqoA8" TargetMode="External"/><Relationship Id="rId7" Type="http://schemas.openxmlformats.org/officeDocument/2006/relationships/hyperlink" Target="https://www.youtube.com/watch?v=nIZ4EGknw2Q" TargetMode="External"/><Relationship Id="rId2" Type="http://schemas.openxmlformats.org/officeDocument/2006/relationships/hyperlink" Target="https://www.youtube.com/watch?v=X7_6CYf_TAo" TargetMode="External"/><Relationship Id="rId1" Type="http://schemas.openxmlformats.org/officeDocument/2006/relationships/slideLayout" Target="../slideLayouts/slideLayout49.xml"/><Relationship Id="rId6" Type="http://schemas.openxmlformats.org/officeDocument/2006/relationships/hyperlink" Target="https://www.youtube.com/watch?v=RwFCqu5sq6s" TargetMode="External"/><Relationship Id="rId11" Type="http://schemas.openxmlformats.org/officeDocument/2006/relationships/hyperlink" Target="https://www.youtube.com/watch?v=y4heTf4rz7A" TargetMode="External"/><Relationship Id="rId5" Type="http://schemas.openxmlformats.org/officeDocument/2006/relationships/hyperlink" Target="https://www.youtube.com/watch?v=FQFULrEY3NE" TargetMode="External"/><Relationship Id="rId10" Type="http://schemas.openxmlformats.org/officeDocument/2006/relationships/hyperlink" Target="https://www.youtube.com/watch?v=I3AkZw0o5jM" TargetMode="External"/><Relationship Id="rId4" Type="http://schemas.openxmlformats.org/officeDocument/2006/relationships/hyperlink" Target="https://www.youtube.com/watch?v=9io3_pxpibM" TargetMode="External"/><Relationship Id="rId9" Type="http://schemas.openxmlformats.org/officeDocument/2006/relationships/hyperlink" Target="https://www.youtube.com/watch?v=t8WmeYQYWY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2Kj20o5Ny2Y" TargetMode="External"/><Relationship Id="rId2" Type="http://schemas.openxmlformats.org/officeDocument/2006/relationships/hyperlink" Target="https://www.youtube.com/watch?v=68BebeqBuFw" TargetMode="External"/><Relationship Id="rId1" Type="http://schemas.openxmlformats.org/officeDocument/2006/relationships/slideLayout" Target="../slideLayouts/slideLayout49.xml"/><Relationship Id="rId6" Type="http://schemas.openxmlformats.org/officeDocument/2006/relationships/hyperlink" Target="https://www.youtube.com/watch?v=GWf60guK8gk" TargetMode="External"/><Relationship Id="rId5" Type="http://schemas.openxmlformats.org/officeDocument/2006/relationships/hyperlink" Target="https://www.youtube.com/watch?v=yKVq2BjG1X0" TargetMode="External"/><Relationship Id="rId4" Type="http://schemas.openxmlformats.org/officeDocument/2006/relationships/hyperlink" Target="https://www.youtube.com/watch?v=wdESOZTdEPM"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Sixth Edition</a:t>
            </a:r>
          </a:p>
        </p:txBody>
      </p:sp>
      <p:sp>
        <p:nvSpPr>
          <p:cNvPr id="4" name="Text Placeholder 3"/>
          <p:cNvSpPr>
            <a:spLocks noGrp="1"/>
          </p:cNvSpPr>
          <p:nvPr>
            <p:ph type="body" sz="quarter" idx="14"/>
          </p:nvPr>
        </p:nvSpPr>
        <p:spPr/>
        <p:txBody>
          <a:bodyPr/>
          <a:lstStyle/>
          <a:p>
            <a:r>
              <a:rPr lang="en-US" dirty="0"/>
              <a:t>Chapter 85</a:t>
            </a:r>
          </a:p>
        </p:txBody>
      </p:sp>
      <p:sp>
        <p:nvSpPr>
          <p:cNvPr id="5" name="Text Placeholder 4"/>
          <p:cNvSpPr>
            <a:spLocks noGrp="1"/>
          </p:cNvSpPr>
          <p:nvPr>
            <p:ph type="body" sz="quarter" idx="15"/>
          </p:nvPr>
        </p:nvSpPr>
        <p:spPr/>
        <p:txBody>
          <a:bodyPr/>
          <a:lstStyle/>
          <a:p>
            <a:r>
              <a:rPr lang="en-US" sz="3200" b="1" dirty="0">
                <a:solidFill>
                  <a:srgbClr val="005A70"/>
                </a:solidFill>
                <a:latin typeface="Arial" panose="020B0604020202020204" pitchFamily="34" charset="0"/>
                <a:cs typeface="Arial" panose="020B0604020202020204" pitchFamily="34" charset="0"/>
              </a:rPr>
              <a:t>Evaporation Emission Control Systems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QUESTION 1: </a:t>
            </a:r>
            <a:r>
              <a:rPr lang="en-US" sz="4000" dirty="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solidFill>
                  <a:srgbClr val="000000"/>
                </a:solidFill>
              </a:rPr>
              <a:t>What is the purpose of the evaporative system?</a:t>
            </a:r>
          </a:p>
        </p:txBody>
      </p:sp>
    </p:spTree>
    <p:extLst>
      <p:ext uri="{BB962C8B-B14F-4D97-AF65-F5344CB8AC3E}">
        <p14:creationId xmlns:p14="http://schemas.microsoft.com/office/powerpoint/2010/main" val="3056825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a:solidFill>
                  <a:srgbClr val="000000"/>
                </a:solidFill>
              </a:rPr>
              <a:t>To trap and hold gasoline vapors.</a:t>
            </a:r>
          </a:p>
        </p:txBody>
      </p:sp>
    </p:spTree>
    <p:extLst>
      <p:ext uri="{BB962C8B-B14F-4D97-AF65-F5344CB8AC3E}">
        <p14:creationId xmlns:p14="http://schemas.microsoft.com/office/powerpoint/2010/main" val="2582820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NONENHANCED EVAPORATIVE CONTROL SYSTEMS</a:t>
            </a:r>
          </a:p>
        </p:txBody>
      </p:sp>
      <p:sp>
        <p:nvSpPr>
          <p:cNvPr id="3" name="Content Placeholder 2"/>
          <p:cNvSpPr>
            <a:spLocks noGrp="1"/>
          </p:cNvSpPr>
          <p:nvPr>
            <p:ph idx="1"/>
          </p:nvPr>
        </p:nvSpPr>
        <p:spPr/>
        <p:txBody>
          <a:bodyPr/>
          <a:lstStyle/>
          <a:p>
            <a:r>
              <a:rPr lang="en-US" dirty="0"/>
              <a:t>This term refers to evaporative systems that had limited diagnostic capabilities.</a:t>
            </a:r>
          </a:p>
          <a:p>
            <a:r>
              <a:rPr lang="en-US" dirty="0"/>
              <a:t>This system does not check for leaks.</a:t>
            </a:r>
          </a:p>
          <a:p>
            <a:r>
              <a:rPr lang="en-US" dirty="0"/>
              <a:t>The PCM also has the capability of monitoring the integrity of the purge solenoid and circuit.</a:t>
            </a:r>
          </a:p>
          <a:p>
            <a:r>
              <a:rPr lang="en-US" dirty="0"/>
              <a:t>Non-enhanced EVAP systems use either a canister purge solenoid or a vapor management valve to control purge vapor.</a:t>
            </a:r>
          </a:p>
        </p:txBody>
      </p:sp>
    </p:spTree>
    <p:extLst>
      <p:ext uri="{BB962C8B-B14F-4D97-AF65-F5344CB8AC3E}">
        <p14:creationId xmlns:p14="http://schemas.microsoft.com/office/powerpoint/2010/main" val="192538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ENHANCED EVAPORATIVE CONTROL SYSTEMS (1 OF 2)</a:t>
            </a:r>
          </a:p>
        </p:txBody>
      </p:sp>
      <p:sp>
        <p:nvSpPr>
          <p:cNvPr id="3" name="Content Placeholder 2"/>
          <p:cNvSpPr>
            <a:spLocks noGrp="1"/>
          </p:cNvSpPr>
          <p:nvPr>
            <p:ph idx="1"/>
          </p:nvPr>
        </p:nvSpPr>
        <p:spPr/>
        <p:txBody>
          <a:bodyPr/>
          <a:lstStyle/>
          <a:p>
            <a:r>
              <a:rPr lang="en-US" dirty="0"/>
              <a:t>Background</a:t>
            </a:r>
          </a:p>
          <a:p>
            <a:pPr lvl="1"/>
            <a:r>
              <a:rPr lang="en-US" dirty="0"/>
              <a:t>The systems on models produced between 1996 and 2000 must be able to detect a leak as small as 0.040 inches in diameter.</a:t>
            </a:r>
          </a:p>
          <a:p>
            <a:pPr lvl="1"/>
            <a:r>
              <a:rPr lang="en-US" dirty="0"/>
              <a:t>Beginning in the model year 2000, the enhanced systems started a phase-in of 0.020-inch diameter leak detection.</a:t>
            </a:r>
          </a:p>
          <a:p>
            <a:pPr lvl="1"/>
            <a:r>
              <a:rPr lang="en-US" dirty="0"/>
              <a:t>All vehicles built after 1995 have enhanced EVAP systems with the ability to detect purge flow and system leakage.</a:t>
            </a:r>
          </a:p>
        </p:txBody>
      </p:sp>
    </p:spTree>
    <p:extLst>
      <p:ext uri="{BB962C8B-B14F-4D97-AF65-F5344CB8AC3E}">
        <p14:creationId xmlns:p14="http://schemas.microsoft.com/office/powerpoint/2010/main" val="3457069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ENHANCED EVAPORATIVE CONTROL SYSTEMS (2 OF 2)</a:t>
            </a:r>
          </a:p>
        </p:txBody>
      </p:sp>
      <p:sp>
        <p:nvSpPr>
          <p:cNvPr id="3" name="Content Placeholder 2"/>
          <p:cNvSpPr>
            <a:spLocks noGrp="1"/>
          </p:cNvSpPr>
          <p:nvPr>
            <p:ph idx="1"/>
          </p:nvPr>
        </p:nvSpPr>
        <p:spPr/>
        <p:txBody>
          <a:bodyPr/>
          <a:lstStyle/>
          <a:p>
            <a:r>
              <a:rPr lang="en-US" dirty="0"/>
              <a:t>Vent Valve</a:t>
            </a:r>
          </a:p>
          <a:p>
            <a:pPr lvl="1"/>
            <a:r>
              <a:rPr lang="en-US" dirty="0"/>
              <a:t>The canister vent valve is a normally open valve and is closed only when commanded by the PCM during testing of the system.</a:t>
            </a:r>
          </a:p>
          <a:p>
            <a:r>
              <a:rPr lang="en-US" dirty="0"/>
              <a:t>Purge Valve</a:t>
            </a:r>
          </a:p>
          <a:p>
            <a:pPr lvl="1"/>
            <a:r>
              <a:rPr lang="en-US" dirty="0"/>
              <a:t>The canister purge valve, also called the canister</a:t>
            </a:r>
            <a:r>
              <a:rPr lang="en-US" i="1" dirty="0"/>
              <a:t> </a:t>
            </a:r>
            <a:r>
              <a:rPr lang="en-US" dirty="0"/>
              <a:t>purge (CANP) solenoid</a:t>
            </a:r>
            <a:r>
              <a:rPr lang="en-US" i="1" dirty="0"/>
              <a:t>, </a:t>
            </a:r>
            <a:r>
              <a:rPr lang="en-US" dirty="0"/>
              <a:t>is normally closed and is pulsed open by the PCM during purging.</a:t>
            </a:r>
          </a:p>
          <a:p>
            <a:pPr lvl="1"/>
            <a:endParaRPr lang="en-US" dirty="0"/>
          </a:p>
        </p:txBody>
      </p:sp>
    </p:spTree>
    <p:extLst>
      <p:ext uri="{BB962C8B-B14F-4D97-AF65-F5344CB8AC3E}">
        <p14:creationId xmlns:p14="http://schemas.microsoft.com/office/powerpoint/2010/main" val="976552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85.5 An enhanced EVAP system is able to perform system and leak detection diagnosis</a:t>
            </a:r>
            <a:endParaRPr lang="en-US" dirty="0">
              <a:latin typeface="+mj-lt"/>
            </a:endParaRPr>
          </a:p>
        </p:txBody>
      </p:sp>
      <p:pic>
        <p:nvPicPr>
          <p:cNvPr id="3" name="Picture 2" descr="The figure shows the following:&#10;• The evaporative system canister is connected to a fuel tank that houses a fuel tank pressure sensor and a fuel cap.&#10;• One pipe from the evaporative system canister connects to the throttle body through a service port and a normally closed purge solenoid. Another pipe from the evaporative system canister connects to the PCM through a normally open vent solenoid.&#10;• The PCM is also connected to the fuel tank pressure senso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45776" y="1852908"/>
            <a:ext cx="6652449" cy="449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599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LEAK DETECTION PUMP</a:t>
            </a:r>
          </a:p>
        </p:txBody>
      </p:sp>
      <p:sp>
        <p:nvSpPr>
          <p:cNvPr id="3" name="Content Placeholder 2"/>
          <p:cNvSpPr>
            <a:spLocks noGrp="1"/>
          </p:cNvSpPr>
          <p:nvPr>
            <p:ph idx="1"/>
          </p:nvPr>
        </p:nvSpPr>
        <p:spPr/>
        <p:txBody>
          <a:bodyPr/>
          <a:lstStyle/>
          <a:p>
            <a:r>
              <a:rPr lang="en-US" dirty="0"/>
              <a:t>Operation</a:t>
            </a:r>
          </a:p>
          <a:p>
            <a:pPr lvl="1"/>
            <a:r>
              <a:rPr lang="en-US" dirty="0"/>
              <a:t>The purge solenoid is normally closed.</a:t>
            </a:r>
          </a:p>
          <a:p>
            <a:pPr lvl="1"/>
            <a:r>
              <a:rPr lang="en-US" dirty="0"/>
              <a:t>The vent valve in the LDP is normally open. Filtered fresh air is drawn through the LDP to the canister.</a:t>
            </a:r>
          </a:p>
          <a:p>
            <a:pPr lvl="1"/>
            <a:r>
              <a:rPr lang="en-US" dirty="0"/>
              <a:t>The LDP uses a spring attached to a diaphragm to apply pressure (7.5 in. H</a:t>
            </a:r>
            <a:r>
              <a:rPr lang="en-US" sz="400" dirty="0"/>
              <a:t>2</a:t>
            </a:r>
            <a:r>
              <a:rPr lang="en-US" dirty="0"/>
              <a:t>O) to the fuel tank (during pump period).</a:t>
            </a:r>
          </a:p>
          <a:p>
            <a:pPr lvl="1"/>
            <a:r>
              <a:rPr lang="en-US" dirty="0"/>
              <a:t>The PCM monitors the LDP switch that is triggered if the pressure drops in the fuel tank.</a:t>
            </a:r>
          </a:p>
          <a:p>
            <a:pPr lvl="1"/>
            <a:r>
              <a:rPr lang="en-US" dirty="0"/>
              <a:t>The shorter the pump period, the larger the leak. The longer the pump period, the smaller the leak.</a:t>
            </a:r>
          </a:p>
          <a:p>
            <a:pPr lvl="1"/>
            <a:endParaRPr lang="en-US" dirty="0"/>
          </a:p>
        </p:txBody>
      </p:sp>
    </p:spTree>
    <p:extLst>
      <p:ext uri="{BB962C8B-B14F-4D97-AF65-F5344CB8AC3E}">
        <p14:creationId xmlns:p14="http://schemas.microsoft.com/office/powerpoint/2010/main" val="383796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85.6 A leak detection pump (LDP) used on some Chrysler and other vehicles to pressurize (slightly) the fuel system to check for leaks</a:t>
            </a:r>
            <a:endParaRPr lang="en-US" dirty="0">
              <a:latin typeface="+mj-lt"/>
            </a:endParaRPr>
          </a:p>
        </p:txBody>
      </p:sp>
      <p:pic>
        <p:nvPicPr>
          <p:cNvPr id="3" name="Picture 2" descr="The leak detection pump consists of the following components:&#10;• A control valve controls the vacuum source and has a pump sensor installed to the right.&#10;• It has a spring attached to a diaphragm that is connected to a port from the fuel tank.&#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76378" y="2057400"/>
            <a:ext cx="3591243" cy="391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302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ONBOARD REFUELING VAPOR RECOVERY</a:t>
            </a:r>
          </a:p>
        </p:txBody>
      </p:sp>
      <p:sp>
        <p:nvSpPr>
          <p:cNvPr id="3" name="Content Placeholder 2"/>
          <p:cNvSpPr>
            <a:spLocks noGrp="1"/>
          </p:cNvSpPr>
          <p:nvPr>
            <p:ph idx="1"/>
          </p:nvPr>
        </p:nvSpPr>
        <p:spPr/>
        <p:txBody>
          <a:bodyPr/>
          <a:lstStyle/>
          <a:p>
            <a:r>
              <a:rPr lang="en-US" dirty="0"/>
              <a:t>Purpose and Function</a:t>
            </a:r>
          </a:p>
          <a:p>
            <a:pPr lvl="1"/>
            <a:r>
              <a:rPr lang="en-US" dirty="0"/>
              <a:t>Prevent fuel vapors from escaping to the atmosphere during refueling.</a:t>
            </a:r>
          </a:p>
          <a:p>
            <a:r>
              <a:rPr lang="en-US" dirty="0"/>
              <a:t>Operation</a:t>
            </a:r>
          </a:p>
          <a:p>
            <a:pPr lvl="1"/>
            <a:r>
              <a:rPr lang="en-US" dirty="0"/>
              <a:t>This reduced-size filler tube creates an aspiration effect, which tends to draw outside air into the filler tube.</a:t>
            </a:r>
          </a:p>
          <a:p>
            <a:pPr lvl="1"/>
            <a:r>
              <a:rPr lang="en-US" dirty="0"/>
              <a:t>During refueling, the fuel tank is vented to the charcoal canister.</a:t>
            </a:r>
          </a:p>
        </p:txBody>
      </p:sp>
    </p:spTree>
    <p:extLst>
      <p:ext uri="{BB962C8B-B14F-4D97-AF65-F5344CB8AC3E}">
        <p14:creationId xmlns:p14="http://schemas.microsoft.com/office/powerpoint/2010/main" val="3744807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85.7 A restricted fuel fill pipe shown on vehicle with the interior removed</a:t>
            </a:r>
            <a:endParaRPr lang="en-US" dirty="0">
              <a:latin typeface="+mj-lt"/>
            </a:endParaRPr>
          </a:p>
        </p:txBody>
      </p:sp>
      <p:pic>
        <p:nvPicPr>
          <p:cNvPr id="3" name="Picture 2" descr="A photo shows a narrow fuel filler tube with interiors remov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94026" y="1826211"/>
            <a:ext cx="4155948" cy="451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559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a:t>
            </a:r>
          </a:p>
        </p:txBody>
      </p:sp>
      <p:sp>
        <p:nvSpPr>
          <p:cNvPr id="23555" name="Content Placeholder 2"/>
          <p:cNvSpPr>
            <a:spLocks noGrp="1"/>
          </p:cNvSpPr>
          <p:nvPr>
            <p:ph idx="1"/>
          </p:nvPr>
        </p:nvSpPr>
        <p:spPr/>
        <p:txBody>
          <a:bodyPr/>
          <a:lstStyle/>
          <a:p>
            <a:pPr marL="0" indent="0">
              <a:buNone/>
            </a:pPr>
            <a:r>
              <a:rPr lang="en-US" b="1" dirty="0">
                <a:solidFill>
                  <a:srgbClr val="005A70"/>
                </a:solidFill>
              </a:rPr>
              <a:t>85.1</a:t>
            </a:r>
            <a:r>
              <a:rPr lang="en-US" dirty="0"/>
              <a:t> Explain the operation of an evaporative emission control system and compare enhanced and non-enhanced evaporative control (EVAP) systems.</a:t>
            </a:r>
          </a:p>
          <a:p>
            <a:pPr marL="0" indent="0">
              <a:buNone/>
            </a:pPr>
            <a:r>
              <a:rPr lang="en-US" b="1" dirty="0">
                <a:solidFill>
                  <a:srgbClr val="005A70"/>
                </a:solidFill>
              </a:rPr>
              <a:t>85.2 </a:t>
            </a:r>
            <a:r>
              <a:rPr lang="en-US" dirty="0"/>
              <a:t>Discuss leak detection pump systems and onboard refueling vapor recovery, and explain how to diagnose the EVAP system.</a:t>
            </a:r>
          </a:p>
          <a:p>
            <a:pPr marL="0" indent="0">
              <a:buNone/>
            </a:pPr>
            <a:r>
              <a:rPr lang="en-US" b="1" dirty="0">
                <a:solidFill>
                  <a:srgbClr val="005A70"/>
                </a:solidFill>
              </a:rPr>
              <a:t>85.3 </a:t>
            </a:r>
            <a:r>
              <a:rPr lang="en-US" dirty="0"/>
              <a:t>Discuss the functions of an evaporative system monitor.</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2: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solidFill>
                  <a:srgbClr val="000000"/>
                </a:solidFill>
              </a:rPr>
              <a:t>What is the purpose of the ORVR system?</a:t>
            </a:r>
          </a:p>
        </p:txBody>
      </p:sp>
    </p:spTree>
    <p:extLst>
      <p:ext uri="{BB962C8B-B14F-4D97-AF65-F5344CB8AC3E}">
        <p14:creationId xmlns:p14="http://schemas.microsoft.com/office/powerpoint/2010/main" val="2374300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a:solidFill>
                  <a:srgbClr val="000000"/>
                </a:solidFill>
              </a:rPr>
              <a:t>To prevent gasoline vapors from escaping to the atmosphere during refueling.</a:t>
            </a:r>
          </a:p>
        </p:txBody>
      </p:sp>
    </p:spTree>
    <p:extLst>
      <p:ext uri="{BB962C8B-B14F-4D97-AF65-F5344CB8AC3E}">
        <p14:creationId xmlns:p14="http://schemas.microsoft.com/office/powerpoint/2010/main" val="2508462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DIAGNOSING THE EVAP SYSTEM</a:t>
            </a:r>
          </a:p>
        </p:txBody>
      </p:sp>
      <p:sp>
        <p:nvSpPr>
          <p:cNvPr id="3" name="Content Placeholder 2"/>
          <p:cNvSpPr>
            <a:spLocks noGrp="1"/>
          </p:cNvSpPr>
          <p:nvPr>
            <p:ph idx="1"/>
          </p:nvPr>
        </p:nvSpPr>
        <p:spPr/>
        <p:txBody>
          <a:bodyPr/>
          <a:lstStyle/>
          <a:p>
            <a:r>
              <a:rPr lang="en-US" dirty="0"/>
              <a:t>Symptoms</a:t>
            </a:r>
          </a:p>
          <a:p>
            <a:pPr lvl="1"/>
            <a:r>
              <a:rPr lang="en-US" dirty="0"/>
              <a:t>Common engine performance problems that can be caused by a fault in this system include the following:</a:t>
            </a:r>
          </a:p>
          <a:p>
            <a:pPr lvl="1"/>
            <a:r>
              <a:rPr lang="en-US" dirty="0"/>
              <a:t>Poor fuel economy.</a:t>
            </a:r>
          </a:p>
          <a:p>
            <a:pPr lvl="1"/>
            <a:r>
              <a:rPr lang="en-US" dirty="0"/>
              <a:t>Poor performance.</a:t>
            </a:r>
          </a:p>
          <a:p>
            <a:r>
              <a:rPr lang="en-US" dirty="0"/>
              <a:t>Locating Leaks in the System</a:t>
            </a:r>
          </a:p>
          <a:p>
            <a:pPr lvl="1"/>
            <a:r>
              <a:rPr lang="en-US" dirty="0"/>
              <a:t>Smoke machine testing.</a:t>
            </a:r>
          </a:p>
          <a:p>
            <a:pPr lvl="1"/>
            <a:r>
              <a:rPr lang="en-US" dirty="0"/>
              <a:t>Nitrogen gas pressurization.</a:t>
            </a:r>
          </a:p>
        </p:txBody>
      </p:sp>
    </p:spTree>
    <p:extLst>
      <p:ext uri="{BB962C8B-B14F-4D97-AF65-F5344CB8AC3E}">
        <p14:creationId xmlns:p14="http://schemas.microsoft.com/office/powerpoint/2010/main" val="1514396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85.8 Some vehicles display a message if an evaporative control system leak is detected that could be the result of a loose gas cap</a:t>
            </a:r>
            <a:endParaRPr lang="en-US" dirty="0">
              <a:latin typeface="+mj-lt"/>
            </a:endParaRPr>
          </a:p>
        </p:txBody>
      </p:sp>
      <p:pic>
        <p:nvPicPr>
          <p:cNvPr id="3" name="Picture 2" descr="A photo shows a check gas cap warning message illuminated on the dashboard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1122" y="2057400"/>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764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85.9 To test for a leak, this tester was set to the 0.020-inch hole and turned on. The ball rose in the scale on the left, and the red arrow was moved to that location.</a:t>
            </a:r>
          </a:p>
        </p:txBody>
      </p:sp>
      <p:pic>
        <p:nvPicPr>
          <p:cNvPr id="3" name="Picture 2" descr="A photo show leak detector equipment with a selector knob and a graduated scale with an arrow that moves based on leakage. The knob has future, test, smoke, and off positio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2213" y="2133600"/>
            <a:ext cx="48707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782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85.10 This unit is applying smoke to the fuel tank through an adapter, and the leak was easily found to be the gas cap seal</a:t>
            </a:r>
            <a:endParaRPr lang="en-US" dirty="0">
              <a:latin typeface="+mj-lt"/>
            </a:endParaRPr>
          </a:p>
        </p:txBody>
      </p:sp>
      <p:pic>
        <p:nvPicPr>
          <p:cNvPr id="3" name="Picture 2" descr="A photo shows a unit applying smoke to the fuel tank for leak detec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9196" y="2209800"/>
            <a:ext cx="5165609" cy="387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25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85.11 An emission tester that uses nitrogen to pressurize the fuel system</a:t>
            </a:r>
            <a:endParaRPr lang="en-US" dirty="0">
              <a:latin typeface="+mj-lt"/>
            </a:endParaRPr>
          </a:p>
        </p:txBody>
      </p:sp>
      <p:pic>
        <p:nvPicPr>
          <p:cNvPr id="3" name="Picture 2" descr="A photo shows evaporative control system diagnostic equipment with a dial gauge and a selector knob."/>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0159" y="1832244"/>
            <a:ext cx="6023682" cy="4523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589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EVAPORATIVE SYSTEM MONITOR</a:t>
            </a:r>
          </a:p>
        </p:txBody>
      </p:sp>
      <p:sp>
        <p:nvSpPr>
          <p:cNvPr id="3" name="Content Placeholder 2"/>
          <p:cNvSpPr>
            <a:spLocks noGrp="1"/>
          </p:cNvSpPr>
          <p:nvPr>
            <p:ph idx="1"/>
          </p:nvPr>
        </p:nvSpPr>
        <p:spPr/>
        <p:txBody>
          <a:bodyPr/>
          <a:lstStyle/>
          <a:p>
            <a:r>
              <a:rPr lang="en-US" sz="2400" dirty="0"/>
              <a:t>OBD-II Requirements</a:t>
            </a:r>
          </a:p>
          <a:p>
            <a:pPr lvl="1"/>
            <a:r>
              <a:rPr lang="en-US" sz="2000" dirty="0"/>
              <a:t>OBD-II computer programs not only detect faults, but also periodically test various systems and alert the driver before emissions-related components are harmed by system faults.</a:t>
            </a:r>
          </a:p>
          <a:p>
            <a:r>
              <a:rPr lang="en-US" sz="2400" dirty="0"/>
              <a:t>Pressurized Test Method</a:t>
            </a:r>
          </a:p>
          <a:p>
            <a:pPr lvl="1"/>
            <a:r>
              <a:rPr lang="en-US" sz="2000" dirty="0"/>
              <a:t>The pressure in the system is monitored by a fuel tank pressure sensor when the monitor is in progress.</a:t>
            </a:r>
          </a:p>
          <a:p>
            <a:r>
              <a:rPr lang="en-US" sz="2400" dirty="0"/>
              <a:t>Engine-Off Natural Vacuum Test Method</a:t>
            </a:r>
          </a:p>
          <a:p>
            <a:pPr lvl="1"/>
            <a:r>
              <a:rPr lang="en-US" sz="2000" dirty="0"/>
              <a:t>A sealed system will draw into a slight vacuum as the tank cools. The PCM monitors the change after the vehicle has been shut off.</a:t>
            </a:r>
          </a:p>
        </p:txBody>
      </p:sp>
    </p:spTree>
    <p:extLst>
      <p:ext uri="{BB962C8B-B14F-4D97-AF65-F5344CB8AC3E}">
        <p14:creationId xmlns:p14="http://schemas.microsoft.com/office/powerpoint/2010/main" val="433998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85.12 The fuel tank pressure sensor (black unit with three wires) looks like a MAP sensor and is usually located on top of the fuel pump module (white unit)</a:t>
            </a:r>
            <a:endParaRPr lang="en-US" dirty="0">
              <a:latin typeface="+mj-lt"/>
            </a:endParaRPr>
          </a:p>
        </p:txBody>
      </p:sp>
      <p:pic>
        <p:nvPicPr>
          <p:cNvPr id="3" name="Picture 2" descr="A photo shows a fuel tank pressure sensor located on top of a fuel pump modu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2854" y="2209800"/>
            <a:ext cx="5018291" cy="376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51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85.13 A tank car was cleaned using steam, and then both the bottom drain and the top vent were closed. The next day, the tank had collapsed because of the air pressure difference when the inside cooled. The higher outside air pressure caused the tank to collapse</a:t>
            </a:r>
          </a:p>
        </p:txBody>
      </p:sp>
      <p:pic>
        <p:nvPicPr>
          <p:cNvPr id="3" name="Picture 2" descr="A figure shows a collapsed tank car with its bottom drain and the top vent closed."/>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7298" y="2667000"/>
            <a:ext cx="7929403" cy="272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56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EVAPORATIVE EMISSION CONTROL SYSTEM (1 OF 2)</a:t>
            </a:r>
          </a:p>
        </p:txBody>
      </p:sp>
      <p:sp>
        <p:nvSpPr>
          <p:cNvPr id="25603" name="Content Placeholder 2"/>
          <p:cNvSpPr>
            <a:spLocks noGrp="1"/>
          </p:cNvSpPr>
          <p:nvPr>
            <p:ph idx="1"/>
          </p:nvPr>
        </p:nvSpPr>
        <p:spPr>
          <a:xfrm>
            <a:off x="457200" y="1600200"/>
            <a:ext cx="8077200" cy="4525963"/>
          </a:xfrm>
        </p:spPr>
        <p:txBody>
          <a:bodyPr/>
          <a:lstStyle/>
          <a:p>
            <a:r>
              <a:rPr lang="en-US" dirty="0"/>
              <a:t>Purpose and Function</a:t>
            </a:r>
          </a:p>
          <a:p>
            <a:pPr lvl="1"/>
            <a:r>
              <a:rPr lang="en-US" dirty="0"/>
              <a:t>The purpose of the evaporative emission control system is to trap and hold gasoline vapors, also called volatile organic compounds (VOCs).</a:t>
            </a:r>
          </a:p>
          <a:p>
            <a:r>
              <a:rPr lang="en-US" dirty="0"/>
              <a:t>Common Components</a:t>
            </a:r>
          </a:p>
          <a:p>
            <a:pPr lvl="1"/>
            <a:r>
              <a:rPr lang="en-US" dirty="0"/>
              <a:t>Most EVAP fuel tank filler caps have a built-in pressure-vacuum relief valve.</a:t>
            </a:r>
          </a:p>
          <a:p>
            <a:endParaRPr lang="en-US" dirty="0">
              <a:solidFill>
                <a:srgbClr val="0000FF"/>
              </a:solidFill>
            </a:endParaRPr>
          </a:p>
          <a:p>
            <a:pPr lvl="1"/>
            <a:endParaRPr lang="en-US" dirty="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Tech Tip</a:t>
            </a:r>
            <a:r>
              <a:rPr lang="en-US" sz="3400" dirty="0">
                <a:latin typeface="+mj-lt"/>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62150"/>
            <a:ext cx="59436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85.14 This Toyota cap warns that the check engine light comes on if not tightened until one click</a:t>
            </a:r>
            <a:endParaRPr lang="en-US" dirty="0">
              <a:latin typeface="+mj-lt"/>
            </a:endParaRPr>
          </a:p>
        </p:txBody>
      </p:sp>
      <p:pic>
        <p:nvPicPr>
          <p:cNvPr id="3" name="Picture 2" descr="A photo shows a fuel tank with a cap check caution on it. The cap reads: tighten until 1 click or check engine light may come on.&#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2873" y="1833072"/>
            <a:ext cx="6018254" cy="451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48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TYPICAL EVAP MONITOR (1 OF 2)</a:t>
            </a:r>
          </a:p>
        </p:txBody>
      </p:sp>
      <p:sp>
        <p:nvSpPr>
          <p:cNvPr id="3" name="Content Placeholder 2"/>
          <p:cNvSpPr>
            <a:spLocks noGrp="1"/>
          </p:cNvSpPr>
          <p:nvPr>
            <p:ph idx="1"/>
          </p:nvPr>
        </p:nvSpPr>
        <p:spPr/>
        <p:txBody>
          <a:bodyPr/>
          <a:lstStyle/>
          <a:p>
            <a:r>
              <a:rPr lang="en-US" dirty="0"/>
              <a:t>The PCM runs the EVAP monitor when the following enable criteria are met:</a:t>
            </a:r>
          </a:p>
          <a:p>
            <a:pPr lvl="1"/>
            <a:r>
              <a:rPr lang="en-US" dirty="0"/>
              <a:t>Barometric pressure (BARO) greater than 70 kPa (20.7 in. Hg or 10.2 PSI)</a:t>
            </a:r>
          </a:p>
          <a:p>
            <a:pPr lvl="1"/>
            <a:r>
              <a:rPr lang="en-US" dirty="0"/>
              <a:t>Intake air (IAT) and coolant temperature (ECT) between 39°F and 86°F (4°C to 30°C) at engine start-up</a:t>
            </a:r>
          </a:p>
          <a:p>
            <a:pPr lvl="1"/>
            <a:r>
              <a:rPr lang="en-US" dirty="0"/>
              <a:t>ECT and IAT within 3°F of each other at engine start-up</a:t>
            </a:r>
          </a:p>
          <a:p>
            <a:pPr lvl="1"/>
            <a:r>
              <a:rPr lang="en-US" dirty="0"/>
              <a:t>Fuel level within 15% to 85%</a:t>
            </a:r>
          </a:p>
          <a:p>
            <a:pPr lvl="1"/>
            <a:r>
              <a:rPr lang="en-US" dirty="0"/>
              <a:t>Throttle position (TP) sensor between 9% and 35%</a:t>
            </a:r>
          </a:p>
        </p:txBody>
      </p:sp>
    </p:spTree>
    <p:extLst>
      <p:ext uri="{BB962C8B-B14F-4D97-AF65-F5344CB8AC3E}">
        <p14:creationId xmlns:p14="http://schemas.microsoft.com/office/powerpoint/2010/main" val="1709252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TYPICAL EVAP MONITOR (2 OF 2)</a:t>
            </a:r>
          </a:p>
        </p:txBody>
      </p:sp>
      <p:sp>
        <p:nvSpPr>
          <p:cNvPr id="3" name="Content Placeholder 2"/>
          <p:cNvSpPr>
            <a:spLocks noGrp="1"/>
          </p:cNvSpPr>
          <p:nvPr>
            <p:ph idx="1"/>
          </p:nvPr>
        </p:nvSpPr>
        <p:spPr/>
        <p:txBody>
          <a:bodyPr/>
          <a:lstStyle/>
          <a:p>
            <a:r>
              <a:rPr lang="en-US" dirty="0"/>
              <a:t>Running the EVAP Monitor</a:t>
            </a:r>
          </a:p>
          <a:p>
            <a:pPr lvl="1"/>
            <a:r>
              <a:rPr lang="en-US" dirty="0"/>
              <a:t>Four tests are performed during a typical EVAP monitor. A DTC is assigned to each test:</a:t>
            </a:r>
          </a:p>
          <a:p>
            <a:pPr lvl="1"/>
            <a:r>
              <a:rPr lang="en-US" dirty="0"/>
              <a:t>Weak vacuum test (P0440–large leak).</a:t>
            </a:r>
          </a:p>
          <a:p>
            <a:pPr lvl="1"/>
            <a:r>
              <a:rPr lang="en-US" dirty="0"/>
              <a:t>No flow during purging (P0441–no flow during purging).</a:t>
            </a:r>
          </a:p>
          <a:p>
            <a:pPr lvl="1"/>
            <a:r>
              <a:rPr lang="en-US" dirty="0"/>
              <a:t>Small leak test (P0442–small leak).</a:t>
            </a:r>
          </a:p>
          <a:p>
            <a:pPr lvl="1"/>
            <a:r>
              <a:rPr lang="en-US" dirty="0"/>
              <a:t>Excess vacuum test (P0446).</a:t>
            </a:r>
          </a:p>
          <a:p>
            <a:pPr lvl="1"/>
            <a:endParaRPr lang="en-US" dirty="0"/>
          </a:p>
        </p:txBody>
      </p:sp>
    </p:spTree>
    <p:extLst>
      <p:ext uri="{BB962C8B-B14F-4D97-AF65-F5344CB8AC3E}">
        <p14:creationId xmlns:p14="http://schemas.microsoft.com/office/powerpoint/2010/main" val="2393352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85.15 To easily check the fuel tank pressure sensor, remove the cap, and the sensor should read about 1.7 volts</a:t>
            </a:r>
            <a:endParaRPr lang="en-US" dirty="0">
              <a:latin typeface="+mj-lt"/>
            </a:endParaRPr>
          </a:p>
        </p:txBody>
      </p:sp>
      <p:pic>
        <p:nvPicPr>
          <p:cNvPr id="3" name="Picture 2" descr="The graph shows differential pressure inches on the x axis from negative 16 to 4 in the increments of 4 and voltage on the y axis from 0 to 5 in the increments of 1 V.&#10;• The curve follows a downward-sloping line from (negative 16, 5) to (4, 1).&#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4491" y="1981200"/>
            <a:ext cx="4825609" cy="4004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054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TECH TIP</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3" y="2047875"/>
            <a:ext cx="601027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85.16 The fuel level must be above 15% and below 85% before the EVAP monitor runs on most vehicles</a:t>
            </a:r>
            <a:endParaRPr lang="en-US" dirty="0">
              <a:latin typeface="+mj-lt"/>
            </a:endParaRPr>
          </a:p>
        </p:txBody>
      </p:sp>
      <p:pic>
        <p:nvPicPr>
          <p:cNvPr id="3" name="Picture 2" descr="A photo shows a fuel level indicator on the vehicle dashboar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5863" y="1676400"/>
            <a:ext cx="5092275" cy="452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873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3: </a:t>
            </a:r>
            <a:r>
              <a:rPr lang="en-US" sz="3400" dirty="0">
                <a:solidFill>
                  <a:srgbClr val="F8F9D3"/>
                </a:solidFill>
                <a:latin typeface="+mj-lt"/>
              </a:rPr>
              <a:t>?</a:t>
            </a:r>
          </a:p>
        </p:txBody>
      </p:sp>
      <p:sp>
        <p:nvSpPr>
          <p:cNvPr id="3" name="Rectangle 2"/>
          <p:cNvSpPr/>
          <p:nvPr/>
        </p:nvSpPr>
        <p:spPr>
          <a:xfrm>
            <a:off x="341870" y="1905000"/>
            <a:ext cx="8534400" cy="1938992"/>
          </a:xfrm>
          <a:prstGeom prst="rect">
            <a:avLst/>
          </a:prstGeom>
        </p:spPr>
        <p:txBody>
          <a:bodyPr wrap="square">
            <a:spAutoFit/>
          </a:bodyPr>
          <a:lstStyle/>
          <a:p>
            <a:r>
              <a:rPr lang="en-US" sz="4000" dirty="0">
                <a:solidFill>
                  <a:srgbClr val="000000"/>
                </a:solidFill>
              </a:rPr>
              <a:t>What are the two OBD-II test methods used when testing evaporative systems? </a:t>
            </a:r>
          </a:p>
        </p:txBody>
      </p:sp>
    </p:spTree>
    <p:extLst>
      <p:ext uri="{BB962C8B-B14F-4D97-AF65-F5344CB8AC3E}">
        <p14:creationId xmlns:p14="http://schemas.microsoft.com/office/powerpoint/2010/main" val="206312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a:solidFill>
                  <a:srgbClr val="000000"/>
                </a:solidFill>
              </a:rPr>
              <a:t>A pressurized test and engine-off natural vacuum.</a:t>
            </a:r>
          </a:p>
        </p:txBody>
      </p:sp>
    </p:spTree>
    <p:extLst>
      <p:ext uri="{BB962C8B-B14F-4D97-AF65-F5344CB8AC3E}">
        <p14:creationId xmlns:p14="http://schemas.microsoft.com/office/powerpoint/2010/main" val="1978629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Vent solenoid (time 2:53)</a:t>
            </a:r>
            <a:endParaRPr lang="en-US" sz="1800" dirty="0"/>
          </a:p>
          <a:p>
            <a:pPr fontAlgn="base"/>
            <a:r>
              <a:rPr lang="en-US" sz="1800" dirty="0">
                <a:hlinkClick r:id="rId3"/>
              </a:rPr>
              <a:t>LDP EVAP system (time 5:43)</a:t>
            </a:r>
            <a:endParaRPr lang="en-US" sz="1800" dirty="0"/>
          </a:p>
          <a:p>
            <a:pPr fontAlgn="base"/>
            <a:r>
              <a:rPr lang="en-US" sz="1800" dirty="0">
                <a:hlinkClick r:id="rId4"/>
              </a:rPr>
              <a:t>Fuel vapor control valve (time 0:46)</a:t>
            </a:r>
            <a:endParaRPr lang="en-US" sz="1800" dirty="0"/>
          </a:p>
          <a:p>
            <a:pPr fontAlgn="base"/>
            <a:r>
              <a:rPr lang="en-US" sz="1800" dirty="0">
                <a:hlinkClick r:id="rId5"/>
              </a:rPr>
              <a:t>VSV diagnostics (time 4:44)</a:t>
            </a:r>
            <a:endParaRPr lang="en-US" sz="1800" dirty="0"/>
          </a:p>
          <a:p>
            <a:pPr fontAlgn="base"/>
            <a:r>
              <a:rPr lang="en-US" sz="1800" dirty="0">
                <a:hlinkClick r:id="rId6"/>
              </a:rPr>
              <a:t>Evap diagnostics (time 12:53)</a:t>
            </a:r>
            <a:endParaRPr lang="en-US" sz="1800" dirty="0"/>
          </a:p>
          <a:p>
            <a:pPr fontAlgn="base"/>
            <a:r>
              <a:rPr lang="en-US" sz="1800" dirty="0">
                <a:hlinkClick r:id="rId7"/>
              </a:rPr>
              <a:t>EVAP (time 6:06)</a:t>
            </a:r>
            <a:endParaRPr lang="en-US" sz="1800" dirty="0"/>
          </a:p>
          <a:p>
            <a:pPr fontAlgn="base"/>
            <a:r>
              <a:rPr lang="en-US" sz="1800" dirty="0">
                <a:hlinkClick r:id="rId8"/>
              </a:rPr>
              <a:t>EVAP part 2 (time 9:34)</a:t>
            </a:r>
            <a:endParaRPr lang="en-US" sz="1800" dirty="0"/>
          </a:p>
          <a:p>
            <a:pPr fontAlgn="base"/>
            <a:r>
              <a:rPr lang="en-US" sz="1800" dirty="0">
                <a:hlinkClick r:id="rId9"/>
              </a:rPr>
              <a:t>Purge control solenoid (time 1:28)</a:t>
            </a:r>
            <a:endParaRPr lang="en-US" sz="1800" dirty="0"/>
          </a:p>
          <a:p>
            <a:pPr fontAlgn="base"/>
            <a:r>
              <a:rPr lang="en-US" sz="1800" dirty="0">
                <a:hlinkClick r:id="rId10"/>
              </a:rPr>
              <a:t>Charcoal canister (time 1:11)</a:t>
            </a:r>
            <a:endParaRPr lang="en-US" sz="1800" dirty="0"/>
          </a:p>
          <a:p>
            <a:pPr fontAlgn="base"/>
            <a:r>
              <a:rPr lang="en-US" sz="1800" dirty="0">
                <a:hlinkClick r:id="rId11"/>
              </a:rPr>
              <a:t>VW EVAP system (time 32:15)</a:t>
            </a:r>
            <a:endParaRPr lang="en-US" sz="1800" dirty="0"/>
          </a:p>
        </p:txBody>
      </p:sp>
    </p:spTree>
    <p:extLst>
      <p:ext uri="{BB962C8B-B14F-4D97-AF65-F5344CB8AC3E}">
        <p14:creationId xmlns:p14="http://schemas.microsoft.com/office/powerpoint/2010/main" val="420452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EVAPORATIVE EMISSION CONTROL SYSTEM (2 OF 2) </a:t>
            </a:r>
          </a:p>
        </p:txBody>
      </p:sp>
      <p:sp>
        <p:nvSpPr>
          <p:cNvPr id="3" name="Content Placeholder 2"/>
          <p:cNvSpPr>
            <a:spLocks noGrp="1"/>
          </p:cNvSpPr>
          <p:nvPr>
            <p:ph idx="1"/>
          </p:nvPr>
        </p:nvSpPr>
        <p:spPr/>
        <p:txBody>
          <a:bodyPr/>
          <a:lstStyle/>
          <a:p>
            <a:r>
              <a:rPr lang="en-US" dirty="0"/>
              <a:t>EVAP System Operation</a:t>
            </a:r>
          </a:p>
          <a:p>
            <a:pPr lvl="1"/>
            <a:r>
              <a:rPr lang="en-US" dirty="0"/>
              <a:t>The canister is filled with activated charcoal granules that can hold up to one-third of their own weight in fuel vapors.</a:t>
            </a:r>
          </a:p>
          <a:p>
            <a:pPr lvl="1"/>
            <a:r>
              <a:rPr lang="en-US" dirty="0"/>
              <a:t>During engine operation, stored vapors are drawn from the canister into the engine through a hose connected to the throttle body.</a:t>
            </a:r>
          </a:p>
          <a:p>
            <a:pPr lvl="1"/>
            <a:r>
              <a:rPr lang="en-US" dirty="0"/>
              <a:t>The PCM controls when the canister purges on most engines.</a:t>
            </a:r>
          </a:p>
        </p:txBody>
      </p:sp>
    </p:spTree>
    <p:extLst>
      <p:ext uri="{BB962C8B-B14F-4D97-AF65-F5344CB8AC3E}">
        <p14:creationId xmlns:p14="http://schemas.microsoft.com/office/powerpoint/2010/main" val="1526276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P1494 leak detection pump (time 2:45)</a:t>
            </a:r>
            <a:endParaRPr lang="en-US" sz="1800" dirty="0"/>
          </a:p>
          <a:p>
            <a:pPr fontAlgn="base"/>
            <a:r>
              <a:rPr lang="en-US" sz="1800" dirty="0">
                <a:hlinkClick r:id="rId3"/>
              </a:rPr>
              <a:t>P0442 (time 6:11)</a:t>
            </a:r>
            <a:endParaRPr lang="en-US" sz="1800" dirty="0"/>
          </a:p>
          <a:p>
            <a:pPr fontAlgn="base"/>
            <a:r>
              <a:rPr lang="en-US" sz="1800" dirty="0">
                <a:hlinkClick r:id="rId4"/>
              </a:rPr>
              <a:t>Vacuum leak (time 12:09)</a:t>
            </a:r>
            <a:endParaRPr lang="en-US" sz="1800" dirty="0"/>
          </a:p>
          <a:p>
            <a:pPr fontAlgn="base"/>
            <a:r>
              <a:rPr lang="en-US" sz="1800" dirty="0">
                <a:hlinkClick r:id="rId5"/>
              </a:rPr>
              <a:t>EVAP leak test (time 7:59)</a:t>
            </a:r>
            <a:endParaRPr lang="en-US" sz="1800" dirty="0"/>
          </a:p>
          <a:p>
            <a:pPr fontAlgn="base"/>
            <a:r>
              <a:rPr lang="en-US" sz="1800" dirty="0">
                <a:hlinkClick r:id="rId6"/>
              </a:rPr>
              <a:t>GM EVAP vent solenoid testing (time 33:00)</a:t>
            </a:r>
            <a:endParaRPr lang="en-US" sz="1800" dirty="0"/>
          </a:p>
          <a:p>
            <a:pPr fontAlgn="base"/>
            <a:endParaRPr lang="en-US" sz="1800" dirty="0"/>
          </a:p>
        </p:txBody>
      </p:sp>
    </p:spTree>
    <p:extLst>
      <p:ext uri="{BB962C8B-B14F-4D97-AF65-F5344CB8AC3E}">
        <p14:creationId xmlns:p14="http://schemas.microsoft.com/office/powerpoint/2010/main" val="1196555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85.1 A capless system from a Ford does not use a replaceable cap; instead, it is spring-loaded closed.</a:t>
            </a:r>
          </a:p>
        </p:txBody>
      </p:sp>
      <p:pic>
        <p:nvPicPr>
          <p:cNvPr id="5" name="Picture 2" descr="A photo shows a fuel tank without any fuel cap protector. Instead, it is spring-loaded clos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7145" y="1892251"/>
            <a:ext cx="5929711" cy="445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85.2 A charcoal canister can be located under the hood or underneath the vehicle.</a:t>
            </a:r>
          </a:p>
        </p:txBody>
      </p:sp>
      <p:pic>
        <p:nvPicPr>
          <p:cNvPr id="6" name="Picture 2" descr="A photo shows a charcoal canister located under the hood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0379" y="1600200"/>
            <a:ext cx="4963243" cy="446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85.3 The EVAP system includes all of the lines, hoses, and valves, plus the charcoal canister.</a:t>
            </a:r>
          </a:p>
        </p:txBody>
      </p:sp>
      <p:pic>
        <p:nvPicPr>
          <p:cNvPr id="4" name="Picture 2" descr="The figure shows the following:&#10;• A roll-over valve is connected to the fuel tank.&#10;• A line from the roll-over valve connects to an activated charcoal canister, which in turn is connected to an EVAP canister purge regulator valve through a pipe.&#10;• The EVAP canister purge regulator valve empties inside a vacuum source near the throttle valv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2634" y="2250662"/>
            <a:ext cx="8158732" cy="370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85.4 A typical EVAP system. Note that when the computer turns on the canister purge solenoid valve, manifold vacuum draws any stored vapors from the canister into the engine. Manifold vacuum also is applied to the pressure control valve.</a:t>
            </a:r>
          </a:p>
        </p:txBody>
      </p:sp>
      <p:pic>
        <p:nvPicPr>
          <p:cNvPr id="3" name="Picture 3" descr="The figure shows the following:&#10;• A canister purge solenoid valve sucks the fuel vapor from a charcoal canister and sends it to the vacuum manifold in a throttle body.&#10;• Fuel vapors are regulated by a pressure control valve from the fuel tank. A rollover check valve is located in the pipe of the fuel tank.&#10;An enlarge view shows the operation of pressure control valve. The valve consists of a spring connected to a diaphragm.&#10;• When the valve is open, the spring is compressed and vapor fumes from the fuel tank are drawn into the charcoal canister.&#10;• When the valve is closed, the spring is loaded and keeps the valve closed.&#10;&#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949572" y="2057400"/>
            <a:ext cx="3244857" cy="3960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751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a:t>
            </a:r>
            <a:br>
              <a:rPr lang="en-US" dirty="0"/>
            </a:br>
            <a:r>
              <a:rPr lang="en-US" dirty="0"/>
              <a:t>Evaporative Emission Control System</a:t>
            </a:r>
            <a:br>
              <a:rPr lang="en-US" dirty="0"/>
            </a:br>
            <a:r>
              <a:rPr lang="en-US" sz="1350" dirty="0">
                <a:solidFill>
                  <a:prstClr val="white"/>
                </a:solidFill>
              </a:rPr>
              <a:t>(The animation will automatically start in a few seconds)</a:t>
            </a:r>
            <a:endParaRPr lang="en-US" dirty="0"/>
          </a:p>
        </p:txBody>
      </p:sp>
      <p:pic>
        <p:nvPicPr>
          <p:cNvPr id="5" name="evap_control">
            <a:hlinkClick r:id="" action="ppaction://media"/>
            <a:extLst>
              <a:ext uri="{FF2B5EF4-FFF2-40B4-BE49-F238E27FC236}">
                <a16:creationId xmlns:a16="http://schemas.microsoft.com/office/drawing/2014/main" id="{FECB6905-81FB-4245-80BF-FCA7BD4A398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3052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0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713</TotalTime>
  <Words>1487</Words>
  <Application>Microsoft Office PowerPoint</Application>
  <PresentationFormat>On-screen Show (4:3)</PresentationFormat>
  <Paragraphs>125</Paragraphs>
  <Slides>41</Slides>
  <Notes>0</Notes>
  <HiddenSlides>0</HiddenSlides>
  <MMClips>1</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41</vt:i4>
      </vt:variant>
    </vt:vector>
  </HeadingPairs>
  <TitlesOfParts>
    <vt:vector size="51" baseType="lpstr">
      <vt:lpstr>Arial</vt:lpstr>
      <vt:lpstr>Calibri</vt:lpstr>
      <vt:lpstr>Times New Roman</vt:lpstr>
      <vt:lpstr>Verdana</vt:lpstr>
      <vt:lpstr>Wingdings</vt:lpstr>
      <vt:lpstr>Office Theme</vt:lpstr>
      <vt:lpstr>508 Lecture</vt:lpstr>
      <vt:lpstr>2_508 Lecture</vt:lpstr>
      <vt:lpstr>3_508 Lecture</vt:lpstr>
      <vt:lpstr>4_508 Lecture</vt:lpstr>
      <vt:lpstr>Automotive Technology Principles, Diagnosis, and Service</vt:lpstr>
      <vt:lpstr>LEARNING OBJECTIVES </vt:lpstr>
      <vt:lpstr>EVAPORATIVE EMISSION CONTROL SYSTEM (1 OF 2)</vt:lpstr>
      <vt:lpstr>EVAPORATIVE EMISSION CONTROL SYSTEM (2 OF 2) </vt:lpstr>
      <vt:lpstr>Figure 85.1 A capless system from a Ford does not use a replaceable cap; instead, it is spring-loaded closed.</vt:lpstr>
      <vt:lpstr>Figure 85.2 A charcoal canister can be located under the hood or underneath the vehicle.</vt:lpstr>
      <vt:lpstr>Figure 85.3 The EVAP system includes all of the lines, hoses, and valves, plus the charcoal canister.</vt:lpstr>
      <vt:lpstr>Figure 85.4 A typical EVAP system. Note that when the computer turns on the canister purge solenoid valve, manifold vacuum draws any stored vapors from the canister into the engine. Manifold vacuum also is applied to the pressure control valve.</vt:lpstr>
      <vt:lpstr>Animation:  Evaporative Emission Control System (The animation will automatically start in a few seconds)</vt:lpstr>
      <vt:lpstr>QUESTION 1: ?</vt:lpstr>
      <vt:lpstr>ANSWER 1:</vt:lpstr>
      <vt:lpstr>NONENHANCED EVAPORATIVE CONTROL SYSTEMS</vt:lpstr>
      <vt:lpstr>ENHANCED EVAPORATIVE CONTROL SYSTEMS (1 OF 2)</vt:lpstr>
      <vt:lpstr>ENHANCED EVAPORATIVE CONTROL SYSTEMS (2 OF 2)</vt:lpstr>
      <vt:lpstr>Figure 85.5 An enhanced EVAP system is able to perform system and leak detection diagnosis</vt:lpstr>
      <vt:lpstr>LEAK DETECTION PUMP</vt:lpstr>
      <vt:lpstr>Figure 85.6 A leak detection pump (LDP) used on some Chrysler and other vehicles to pressurize (slightly) the fuel system to check for leaks</vt:lpstr>
      <vt:lpstr>ONBOARD REFUELING VAPOR RECOVERY</vt:lpstr>
      <vt:lpstr>Figure 85.7 A restricted fuel fill pipe shown on vehicle with the interior removed</vt:lpstr>
      <vt:lpstr>QUESTION 2: ?</vt:lpstr>
      <vt:lpstr>ANSWER 2:</vt:lpstr>
      <vt:lpstr>DIAGNOSING THE EVAP SYSTEM</vt:lpstr>
      <vt:lpstr>Figure 85.8 Some vehicles display a message if an evaporative control system leak is detected that could be the result of a loose gas cap</vt:lpstr>
      <vt:lpstr>Figure 85.9 To test for a leak, this tester was set to the 0.020-inch hole and turned on. The ball rose in the scale on the left, and the red arrow was moved to that location.</vt:lpstr>
      <vt:lpstr>Figure 85.10 This unit is applying smoke to the fuel tank through an adapter, and the leak was easily found to be the gas cap seal</vt:lpstr>
      <vt:lpstr>Figure 85.11 An emission tester that uses nitrogen to pressurize the fuel system</vt:lpstr>
      <vt:lpstr>EVAPORATIVE SYSTEM MONITOR</vt:lpstr>
      <vt:lpstr>Figure 85.12 The fuel tank pressure sensor (black unit with three wires) looks like a MAP sensor and is usually located on top of the fuel pump module (white unit)</vt:lpstr>
      <vt:lpstr>Figure 85.13 A tank car was cleaned using steam, and then both the bottom drain and the top vent were closed. The next day, the tank had collapsed because of the air pressure difference when the inside cooled. The higher outside air pressure caused the tank to collapse</vt:lpstr>
      <vt:lpstr>Tech Tip </vt:lpstr>
      <vt:lpstr>Figure 85.14 This Toyota cap warns that the check engine light comes on if not tightened until one click</vt:lpstr>
      <vt:lpstr>TYPICAL EVAP MONITOR (1 OF 2)</vt:lpstr>
      <vt:lpstr>TYPICAL EVAP MONITOR (2 OF 2)</vt:lpstr>
      <vt:lpstr>Figure 85.15 To easily check the fuel tank pressure sensor, remove the cap, and the sensor should read about 1.7 volts</vt:lpstr>
      <vt:lpstr>TECH TIP</vt:lpstr>
      <vt:lpstr>Figure 85.16 The fuel level must be above 15% and below 85% before the EVAP monitor runs on most vehicles</vt:lpstr>
      <vt:lpstr>QUESTION 3: ?</vt:lpstr>
      <vt:lpstr>ANSWER 3:</vt:lpstr>
      <vt:lpstr>Video Links (Internet Access Required)</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85</dc:title>
  <dc:creator>Curt &amp; Tammy</dc:creator>
  <cp:lastModifiedBy>Glen Plants</cp:lastModifiedBy>
  <cp:revision>56</cp:revision>
  <dcterms:created xsi:type="dcterms:W3CDTF">2018-09-25T19:30:15Z</dcterms:created>
  <dcterms:modified xsi:type="dcterms:W3CDTF">2020-06-30T13:26:01Z</dcterms:modified>
</cp:coreProperties>
</file>