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7" r:id="rId5"/>
    <p:sldMasterId id="2147483709" r:id="rId6"/>
  </p:sldMasterIdLst>
  <p:sldIdLst>
    <p:sldId id="257" r:id="rId7"/>
    <p:sldId id="259" r:id="rId8"/>
    <p:sldId id="260" r:id="rId9"/>
    <p:sldId id="262" r:id="rId10"/>
    <p:sldId id="315" r:id="rId11"/>
    <p:sldId id="316" r:id="rId12"/>
    <p:sldId id="326" r:id="rId13"/>
    <p:sldId id="327" r:id="rId14"/>
    <p:sldId id="274" r:id="rId15"/>
    <p:sldId id="328" r:id="rId16"/>
    <p:sldId id="267" r:id="rId17"/>
    <p:sldId id="268" r:id="rId18"/>
    <p:sldId id="335" r:id="rId19"/>
    <p:sldId id="336" r:id="rId20"/>
    <p:sldId id="329" r:id="rId21"/>
    <p:sldId id="337" r:id="rId22"/>
    <p:sldId id="330" r:id="rId23"/>
    <p:sldId id="338" r:id="rId24"/>
    <p:sldId id="286" r:id="rId25"/>
    <p:sldId id="287" r:id="rId26"/>
    <p:sldId id="339" r:id="rId27"/>
    <p:sldId id="272" r:id="rId28"/>
    <p:sldId id="331" r:id="rId29"/>
    <p:sldId id="340" r:id="rId30"/>
    <p:sldId id="341" r:id="rId31"/>
    <p:sldId id="342" r:id="rId32"/>
    <p:sldId id="343" r:id="rId33"/>
    <p:sldId id="332" r:id="rId34"/>
    <p:sldId id="333" r:id="rId35"/>
    <p:sldId id="344" r:id="rId36"/>
    <p:sldId id="345" r:id="rId37"/>
    <p:sldId id="334" r:id="rId38"/>
    <p:sldId id="299" r:id="rId39"/>
    <p:sldId id="300" r:id="rId40"/>
    <p:sldId id="386" r:id="rId41"/>
    <p:sldId id="325"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718" autoAdjust="0"/>
  </p:normalViewPr>
  <p:slideViewPr>
    <p:cSldViewPr>
      <p:cViewPr varScale="1">
        <p:scale>
          <a:sx n="108" d="100"/>
          <a:sy n="108" d="100"/>
        </p:scale>
        <p:origin x="2094"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spTree>
    <p:extLst>
      <p:ext uri="{BB962C8B-B14F-4D97-AF65-F5344CB8AC3E}">
        <p14:creationId xmlns:p14="http://schemas.microsoft.com/office/powerpoint/2010/main" val="2269660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6/30/2020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6/30/2020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a:t>Click to edit Master title style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567447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74890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717419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339301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1358395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6/30/2020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26008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302865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236216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7527642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6/30/2020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91225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a:t>Click to edit Master title style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59760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6/30/2020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6/30/2020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a:t>Click to edit Master title style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6/30/2020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6/30/2020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a:t>Click to edit Master title style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6/30/2020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6/30/2020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a:t>Click to edit Master title style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emf"/><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48042165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6.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3.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35.xml.rels><?xml version="1.0" encoding="UTF-8" standalone="yes"?>
<Relationships xmlns="http://schemas.openxmlformats.org/package/2006/relationships"><Relationship Id="rId3" Type="http://schemas.openxmlformats.org/officeDocument/2006/relationships/hyperlink" Target="https://www.youtube.com/watch?v=ne_8J24Wc2A" TargetMode="External"/><Relationship Id="rId2" Type="http://schemas.openxmlformats.org/officeDocument/2006/relationships/hyperlink" Target="https://www.youtube.com/watch?v=sjbvCBC8Rt8" TargetMode="External"/><Relationship Id="rId1" Type="http://schemas.openxmlformats.org/officeDocument/2006/relationships/slideLayout" Target="../slideLayouts/slideLayout60.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a:latin typeface="Arial" panose="020B0604020202020204" pitchFamily="34" charset="0"/>
                <a:cs typeface="Arial" panose="020B0604020202020204" pitchFamily="34" charset="0"/>
              </a:rPr>
              <a:t>Sixth Edition</a:t>
            </a:r>
          </a:p>
        </p:txBody>
      </p:sp>
      <p:sp>
        <p:nvSpPr>
          <p:cNvPr id="4" name="Text Placeholder 3"/>
          <p:cNvSpPr>
            <a:spLocks noGrp="1"/>
          </p:cNvSpPr>
          <p:nvPr>
            <p:ph type="body" sz="quarter" idx="14"/>
          </p:nvPr>
        </p:nvSpPr>
        <p:spPr/>
        <p:txBody>
          <a:bodyPr/>
          <a:lstStyle/>
          <a:p>
            <a:r>
              <a:rPr lang="en-US" dirty="0"/>
              <a:t>Chapter 84</a:t>
            </a:r>
          </a:p>
        </p:txBody>
      </p:sp>
      <p:sp>
        <p:nvSpPr>
          <p:cNvPr id="5" name="Text Placeholder 4"/>
          <p:cNvSpPr>
            <a:spLocks noGrp="1"/>
          </p:cNvSpPr>
          <p:nvPr>
            <p:ph type="body" sz="quarter" idx="15"/>
          </p:nvPr>
        </p:nvSpPr>
        <p:spPr/>
        <p:txBody>
          <a:bodyPr/>
          <a:lstStyle/>
          <a:p>
            <a:r>
              <a:rPr lang="en-US" sz="3200" b="1" dirty="0">
                <a:solidFill>
                  <a:srgbClr val="005A70"/>
                </a:solidFill>
                <a:latin typeface="Arial" panose="020B0604020202020204" pitchFamily="34" charset="0"/>
                <a:cs typeface="Arial" panose="020B0604020202020204" pitchFamily="34" charset="0"/>
              </a:rPr>
              <a:t>Vehicle Emissions Standards and Testing</a:t>
            </a: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84.5 A chart showing that about 13% of the exhaust emissions is water (H</a:t>
            </a:r>
            <a:r>
              <a:rPr lang="en-US" sz="2400" baseline="-25000" dirty="0">
                <a:latin typeface="+mj-lt"/>
              </a:rPr>
              <a:t>2</a:t>
            </a:r>
            <a:r>
              <a:rPr lang="en-US" sz="2400" dirty="0">
                <a:latin typeface="+mj-lt"/>
              </a:rPr>
              <a:t>O) in the form of steam</a:t>
            </a:r>
            <a:endParaRPr lang="en-US" dirty="0">
              <a:latin typeface="+mj-lt"/>
            </a:endParaRPr>
          </a:p>
        </p:txBody>
      </p:sp>
      <p:pic>
        <p:nvPicPr>
          <p:cNvPr id="3" name="Picture 2" descr="The figure shows the following:&#10;• Nitrogen is approximately 71 percent, Carbon dioxide is 14 percent, and water is about 13 percent.&#10;&#10;• Hydrocarbons, oxides of nitrogen, and carbon monoxide are approximately 1 to 2 percent.&#10;&#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21680" y="1698045"/>
            <a:ext cx="5100641" cy="4643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7052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mj-lt"/>
              </a:rPr>
              <a:t>QUESTION 1: </a:t>
            </a:r>
            <a:r>
              <a:rPr lang="en-US" sz="4000" dirty="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707886"/>
          </a:xfrm>
          <a:prstGeom prst="rect">
            <a:avLst/>
          </a:prstGeom>
        </p:spPr>
        <p:txBody>
          <a:bodyPr wrap="square">
            <a:spAutoFit/>
          </a:bodyPr>
          <a:lstStyle/>
          <a:p>
            <a:r>
              <a:rPr lang="en-US" sz="4000" dirty="0">
                <a:solidFill>
                  <a:srgbClr val="000000"/>
                </a:solidFill>
              </a:rPr>
              <a:t>What are the five exhaust gases?</a:t>
            </a:r>
          </a:p>
        </p:txBody>
      </p:sp>
    </p:spTree>
    <p:extLst>
      <p:ext uri="{BB962C8B-B14F-4D97-AF65-F5344CB8AC3E}">
        <p14:creationId xmlns:p14="http://schemas.microsoft.com/office/powerpoint/2010/main" val="3056825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mj-lt"/>
              </a:rPr>
              <a:t>ANSWER 1:</a:t>
            </a:r>
            <a:endParaRPr lang="en-US" sz="3200" dirty="0">
              <a:solidFill>
                <a:srgbClr val="F8F9D3"/>
              </a:solidFill>
              <a:latin typeface="+mj-lt"/>
            </a:endParaRPr>
          </a:p>
        </p:txBody>
      </p:sp>
      <p:sp>
        <p:nvSpPr>
          <p:cNvPr id="6" name="Rectangle 5"/>
          <p:cNvSpPr/>
          <p:nvPr/>
        </p:nvSpPr>
        <p:spPr>
          <a:xfrm>
            <a:off x="304800" y="1954959"/>
            <a:ext cx="8534400" cy="1938992"/>
          </a:xfrm>
          <a:prstGeom prst="rect">
            <a:avLst/>
          </a:prstGeom>
        </p:spPr>
        <p:txBody>
          <a:bodyPr wrap="square">
            <a:spAutoFit/>
          </a:bodyPr>
          <a:lstStyle/>
          <a:p>
            <a:r>
              <a:rPr lang="en-US" sz="4000" dirty="0">
                <a:solidFill>
                  <a:srgbClr val="000000"/>
                </a:solidFill>
              </a:rPr>
              <a:t>Oxygen, Carbon monoxide, carbon dioxide, hydrocarbons, and oxides of nitrogen.</a:t>
            </a:r>
          </a:p>
        </p:txBody>
      </p:sp>
    </p:spTree>
    <p:extLst>
      <p:ext uri="{BB962C8B-B14F-4D97-AF65-F5344CB8AC3E}">
        <p14:creationId xmlns:p14="http://schemas.microsoft.com/office/powerpoint/2010/main" val="2582820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EXHAUST ANALYSIS AND COMBUSTION EFFICIENCY (1 OF 2)</a:t>
            </a:r>
          </a:p>
        </p:txBody>
      </p:sp>
      <p:sp>
        <p:nvSpPr>
          <p:cNvPr id="3" name="Content Placeholder 2"/>
          <p:cNvSpPr>
            <a:spLocks noGrp="1"/>
          </p:cNvSpPr>
          <p:nvPr>
            <p:ph idx="1"/>
          </p:nvPr>
        </p:nvSpPr>
        <p:spPr/>
        <p:txBody>
          <a:bodyPr/>
          <a:lstStyle/>
          <a:p>
            <a:r>
              <a:rPr lang="en-US" dirty="0"/>
              <a:t>Hydrocarbons (HC)</a:t>
            </a:r>
          </a:p>
          <a:p>
            <a:pPr lvl="1"/>
            <a:r>
              <a:rPr lang="en-US" dirty="0"/>
              <a:t>Unburned gasoline that are measured in parts per million (ppm).</a:t>
            </a:r>
          </a:p>
          <a:p>
            <a:r>
              <a:rPr lang="en-US" dirty="0"/>
              <a:t>Carbon Monoxide (CO)</a:t>
            </a:r>
          </a:p>
          <a:p>
            <a:pPr lvl="1"/>
            <a:r>
              <a:rPr lang="en-US" dirty="0"/>
              <a:t>An unstable poisonous gas created by partially burned gasoline that easily combines with any oxygen.</a:t>
            </a:r>
          </a:p>
          <a:p>
            <a:r>
              <a:rPr lang="en-US" dirty="0"/>
              <a:t>Carbon Dioxide (CO</a:t>
            </a:r>
            <a:r>
              <a:rPr lang="en-US" sz="2000" dirty="0"/>
              <a:t>2</a:t>
            </a:r>
            <a:r>
              <a:rPr lang="en-US" dirty="0"/>
              <a:t>)</a:t>
            </a:r>
          </a:p>
          <a:p>
            <a:pPr lvl="1"/>
            <a:r>
              <a:rPr lang="en-US" dirty="0"/>
              <a:t>The result of oxygen in the engine combining with the carbon of the gasoline.</a:t>
            </a:r>
          </a:p>
        </p:txBody>
      </p:sp>
    </p:spTree>
    <p:extLst>
      <p:ext uri="{BB962C8B-B14F-4D97-AF65-F5344CB8AC3E}">
        <p14:creationId xmlns:p14="http://schemas.microsoft.com/office/powerpoint/2010/main" val="587811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EXHAUST ANALYSIS AND COMBUSTION EFFICIENCY (2 OF 2)</a:t>
            </a:r>
          </a:p>
        </p:txBody>
      </p:sp>
      <p:sp>
        <p:nvSpPr>
          <p:cNvPr id="3" name="Content Placeholder 2"/>
          <p:cNvSpPr>
            <a:spLocks noGrp="1"/>
          </p:cNvSpPr>
          <p:nvPr>
            <p:ph idx="1"/>
          </p:nvPr>
        </p:nvSpPr>
        <p:spPr/>
        <p:txBody>
          <a:bodyPr/>
          <a:lstStyle/>
          <a:p>
            <a:r>
              <a:rPr lang="en-US" dirty="0"/>
              <a:t>Oxygen</a:t>
            </a:r>
          </a:p>
          <a:p>
            <a:pPr lvl="1"/>
            <a:r>
              <a:rPr lang="en-US" dirty="0"/>
              <a:t>There is about 21% oxygen in the atmosphere, and most of this oxygen should be “used up” during the combustion process.</a:t>
            </a:r>
          </a:p>
          <a:p>
            <a:r>
              <a:rPr lang="en-US" dirty="0"/>
              <a:t>Oxides of Nitrogen (NO</a:t>
            </a:r>
            <a:r>
              <a:rPr lang="en-US" sz="2400" dirty="0"/>
              <a:t>x</a:t>
            </a:r>
            <a:r>
              <a:rPr lang="en-US" dirty="0"/>
              <a:t>)</a:t>
            </a:r>
          </a:p>
          <a:p>
            <a:pPr lvl="1"/>
            <a:r>
              <a:rPr lang="en-US" dirty="0"/>
              <a:t>An oxide of nitrogen (NO) is a colorless, tasteless, odorless gas that mixes with oxygen to create NO2 is reddish-brown and has an acid and pungent smell. </a:t>
            </a:r>
          </a:p>
        </p:txBody>
      </p:sp>
    </p:spTree>
    <p:extLst>
      <p:ext uri="{BB962C8B-B14F-4D97-AF65-F5344CB8AC3E}">
        <p14:creationId xmlns:p14="http://schemas.microsoft.com/office/powerpoint/2010/main" val="3778185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84.6 E</a:t>
            </a:r>
            <a:r>
              <a:rPr lang="en-IN" sz="2000" dirty="0" err="1">
                <a:latin typeface="+mj-lt"/>
              </a:rPr>
              <a:t>xhaust</a:t>
            </a:r>
            <a:r>
              <a:rPr lang="en-IN" sz="2000" dirty="0">
                <a:latin typeface="+mj-lt"/>
              </a:rPr>
              <a:t> emissions are very complex. When the air–fuel mixture becomes richer, some exhaust emissions are reduced, while others increase.</a:t>
            </a:r>
            <a:endParaRPr lang="en-US" dirty="0">
              <a:latin typeface="+mj-lt"/>
            </a:endParaRPr>
          </a:p>
        </p:txBody>
      </p:sp>
      <p:pic>
        <p:nvPicPr>
          <p:cNvPr id="3" name="Picture 2" descr="The graph shows the air fuel ratio by weight on the x axis from 13 to 17 in the increments of 1, percentage of carbon monoxide, carbon dioxide, and oxygen emission on the left y axis from 0 to 16 in the increments of 2 percent, and percentage of hydrocarbon and nitrous oxide emission on the right y axis from 0 to 1600 in the increments of 200 ppm per 100:&#10;• The desired air fuel ratio range in closed loop is 14.7 is to 1 and a mixture below this value is riche and a mixture above this value is lean.&#10;• The curve for carbon monoxide emission starts at (13,9) and falls sharply to (17,1).&#10;• The curve for carbon dioxide emission starts at (13,3), rises to (15.5,16), and falls to (17,4).&#10;• The curve for oxygen emission starts at (13,0.5) and rises sharply to (17,8).&#10;• The curve for O 2 S starts at (13,14.5), falls gradually to (14.7, 13), falls sharply to (14.7, 2), and falls gradually to (17,0.1).&#10;• The curve for nitrous dioxide emission starts at (13,100), rises to (16,1200), and falls to (17,900).&#10;• The curve for hydrocarbon emission starts at (14,1600), falls to (16, 600), and rises to (17,1400).&#10;"/>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142159" y="1450265"/>
            <a:ext cx="2859683" cy="4897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18416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CATALYTIC CONVERTER</a:t>
            </a:r>
          </a:p>
        </p:txBody>
      </p:sp>
      <p:sp>
        <p:nvSpPr>
          <p:cNvPr id="3" name="Content Placeholder 2"/>
          <p:cNvSpPr>
            <a:spLocks noGrp="1"/>
          </p:cNvSpPr>
          <p:nvPr>
            <p:ph idx="1"/>
          </p:nvPr>
        </p:nvSpPr>
        <p:spPr/>
        <p:txBody>
          <a:bodyPr/>
          <a:lstStyle/>
          <a:p>
            <a:r>
              <a:rPr lang="en-US" dirty="0"/>
              <a:t>The catalytic converter is used to help reduce exhaust emissions by helping the oxygen in the exhaust to oxidize the HC and CO in the exhaust stream to form harmless water (H2O) and carbon dioxide (CO2).</a:t>
            </a:r>
          </a:p>
          <a:p>
            <a:r>
              <a:rPr lang="en-US" dirty="0"/>
              <a:t>It also is used to separate the nitrogen from the oxygen in NOx to produce just nitrogen (N2) and oxygen (O2).</a:t>
            </a:r>
          </a:p>
        </p:txBody>
      </p:sp>
    </p:spTree>
    <p:extLst>
      <p:ext uri="{BB962C8B-B14F-4D97-AF65-F5344CB8AC3E}">
        <p14:creationId xmlns:p14="http://schemas.microsoft.com/office/powerpoint/2010/main" val="6867841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97280"/>
          </a:xfrm>
        </p:spPr>
        <p:txBody>
          <a:bodyPr/>
          <a:lstStyle/>
          <a:p>
            <a:r>
              <a:rPr lang="en-US" sz="1800" dirty="0">
                <a:latin typeface="+mj-lt"/>
              </a:rPr>
              <a:t>Figure 84.7 The image on the left shows exhaust gases existing in an engine without a catalytic converter with rich exhaust being toward the left of the vertical line and lean exhaust to the right of the line. The image on the right shows the exhaust after it has been treated by the catalytic converter.</a:t>
            </a:r>
          </a:p>
        </p:txBody>
      </p:sp>
      <p:pic>
        <p:nvPicPr>
          <p:cNvPr id="3" name="Picture 2" descr="Without a catalytic converter, N O subscript x, H C, and C O emission are high for rich, lean, and ideal mixtures. With a catalytic converter, N O subscript x, H C, and C O emission are reduced for rich, lean, and ideal mixture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90403" y="2570247"/>
            <a:ext cx="5963195" cy="3610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9889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Chart 84-1. </a:t>
            </a:r>
            <a:r>
              <a:rPr lang="en-US" sz="2400" b="0" dirty="0">
                <a:latin typeface="+mj-lt"/>
              </a:rPr>
              <a:t>Typical specifications for gases with the vehicle equipped with a catalytic converter.</a:t>
            </a:r>
            <a:endParaRPr lang="en-US" sz="2400" dirty="0">
              <a:latin typeface="+mj-l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0675" y="1866900"/>
            <a:ext cx="5962650"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44824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latin typeface="+mj-lt"/>
              </a:rPr>
              <a:t>QUESTION 2: </a:t>
            </a:r>
            <a:r>
              <a:rPr lang="en-US" sz="3400" dirty="0">
                <a:solidFill>
                  <a:srgbClr val="F8F9D3"/>
                </a:solidFill>
                <a:latin typeface="+mj-lt"/>
              </a:rPr>
              <a:t>?</a:t>
            </a:r>
          </a:p>
        </p:txBody>
      </p:sp>
      <p:sp>
        <p:nvSpPr>
          <p:cNvPr id="3" name="Rectangle 2"/>
          <p:cNvSpPr/>
          <p:nvPr/>
        </p:nvSpPr>
        <p:spPr>
          <a:xfrm>
            <a:off x="341870" y="1905000"/>
            <a:ext cx="8534400" cy="1323439"/>
          </a:xfrm>
          <a:prstGeom prst="rect">
            <a:avLst/>
          </a:prstGeom>
        </p:spPr>
        <p:txBody>
          <a:bodyPr wrap="square">
            <a:spAutoFit/>
          </a:bodyPr>
          <a:lstStyle/>
          <a:p>
            <a:r>
              <a:rPr lang="en-US" sz="4000" dirty="0">
                <a:solidFill>
                  <a:srgbClr val="000000"/>
                </a:solidFill>
              </a:rPr>
              <a:t>What is the function of a catalytic converter?</a:t>
            </a:r>
          </a:p>
        </p:txBody>
      </p:sp>
    </p:spTree>
    <p:extLst>
      <p:ext uri="{BB962C8B-B14F-4D97-AF65-F5344CB8AC3E}">
        <p14:creationId xmlns:p14="http://schemas.microsoft.com/office/powerpoint/2010/main" val="2374300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LEARNING OBJECTIVES (1 of 2)</a:t>
            </a:r>
          </a:p>
        </p:txBody>
      </p:sp>
      <p:sp>
        <p:nvSpPr>
          <p:cNvPr id="23555" name="Content Placeholder 2"/>
          <p:cNvSpPr>
            <a:spLocks noGrp="1"/>
          </p:cNvSpPr>
          <p:nvPr>
            <p:ph idx="1"/>
          </p:nvPr>
        </p:nvSpPr>
        <p:spPr/>
        <p:txBody>
          <a:bodyPr/>
          <a:lstStyle/>
          <a:p>
            <a:pPr marL="0" indent="0">
              <a:buNone/>
            </a:pPr>
            <a:r>
              <a:rPr lang="en-US" b="1" dirty="0">
                <a:solidFill>
                  <a:srgbClr val="005A70"/>
                </a:solidFill>
              </a:rPr>
              <a:t>84.1</a:t>
            </a:r>
            <a:r>
              <a:rPr lang="en-US" dirty="0"/>
              <a:t> Identify the reasons why excessive amounts of HC, CO, and NOx exhaust emissions are created.</a:t>
            </a:r>
          </a:p>
          <a:p>
            <a:pPr marL="0" indent="0">
              <a:buNone/>
            </a:pPr>
            <a:r>
              <a:rPr lang="en-US" b="1" dirty="0">
                <a:solidFill>
                  <a:srgbClr val="005A70"/>
                </a:solidFill>
              </a:rPr>
              <a:t>84.2 </a:t>
            </a:r>
            <a:r>
              <a:rPr lang="en-US" dirty="0"/>
              <a:t>Diagnose driveability and emissions problems resulting from malfunctions of interrelated systems.</a:t>
            </a:r>
          </a:p>
          <a:p>
            <a:pPr marL="0" indent="0">
              <a:buNone/>
            </a:pPr>
            <a:r>
              <a:rPr lang="en-US" b="1" dirty="0">
                <a:solidFill>
                  <a:srgbClr val="005A70"/>
                </a:solidFill>
              </a:rPr>
              <a:t>84.3 </a:t>
            </a:r>
            <a:r>
              <a:rPr lang="en-US" dirty="0"/>
              <a:t>Discuss emissions standards.</a:t>
            </a:r>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latin typeface="+mj-lt"/>
              </a:rPr>
              <a:t>ANSWER 2:</a:t>
            </a:r>
            <a:endParaRPr lang="en-US" sz="3400" dirty="0">
              <a:solidFill>
                <a:srgbClr val="F8F9D3"/>
              </a:solidFill>
              <a:latin typeface="+mj-lt"/>
            </a:endParaRPr>
          </a:p>
        </p:txBody>
      </p:sp>
      <p:sp>
        <p:nvSpPr>
          <p:cNvPr id="6" name="Rectangle 5"/>
          <p:cNvSpPr/>
          <p:nvPr/>
        </p:nvSpPr>
        <p:spPr>
          <a:xfrm>
            <a:off x="168876" y="1975554"/>
            <a:ext cx="8534400" cy="1938992"/>
          </a:xfrm>
          <a:prstGeom prst="rect">
            <a:avLst/>
          </a:prstGeom>
        </p:spPr>
        <p:txBody>
          <a:bodyPr wrap="square">
            <a:spAutoFit/>
          </a:bodyPr>
          <a:lstStyle/>
          <a:p>
            <a:r>
              <a:rPr lang="en-US" sz="4000" dirty="0">
                <a:solidFill>
                  <a:srgbClr val="000000"/>
                </a:solidFill>
              </a:rPr>
              <a:t>Oxidize hydrocarbons and carbon monoxide and reduce oxides of nitrogen. </a:t>
            </a:r>
          </a:p>
        </p:txBody>
      </p:sp>
    </p:spTree>
    <p:extLst>
      <p:ext uri="{BB962C8B-B14F-4D97-AF65-F5344CB8AC3E}">
        <p14:creationId xmlns:p14="http://schemas.microsoft.com/office/powerpoint/2010/main" val="25084625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EXHAUST ANALYSIS AS A DIAGNOSTIC TOOL</a:t>
            </a:r>
          </a:p>
        </p:txBody>
      </p:sp>
      <p:sp>
        <p:nvSpPr>
          <p:cNvPr id="3" name="Content Placeholder 2"/>
          <p:cNvSpPr>
            <a:spLocks noGrp="1"/>
          </p:cNvSpPr>
          <p:nvPr>
            <p:ph idx="1"/>
          </p:nvPr>
        </p:nvSpPr>
        <p:spPr/>
        <p:txBody>
          <a:bodyPr/>
          <a:lstStyle/>
          <a:p>
            <a:r>
              <a:rPr lang="en-US" dirty="0"/>
              <a:t>Rich or Lean Exhaust</a:t>
            </a:r>
          </a:p>
          <a:p>
            <a:pPr lvl="1"/>
            <a:r>
              <a:rPr lang="en-US" dirty="0"/>
              <a:t>If CO is high, the exhaust is rich, so CO is called the “rich indicator”</a:t>
            </a:r>
          </a:p>
          <a:p>
            <a:pPr lvl="1"/>
            <a:r>
              <a:rPr lang="en-US" dirty="0"/>
              <a:t> If O2 is high, the exhaust is lean, so O2 is called the “lean indicator”</a:t>
            </a:r>
          </a:p>
          <a:p>
            <a:r>
              <a:rPr lang="en-US" dirty="0"/>
              <a:t>Therefore, if the CO reading is the same as the O2 reading, then the engine is operating correctly.</a:t>
            </a:r>
          </a:p>
        </p:txBody>
      </p:sp>
    </p:spTree>
    <p:extLst>
      <p:ext uri="{BB962C8B-B14F-4D97-AF65-F5344CB8AC3E}">
        <p14:creationId xmlns:p14="http://schemas.microsoft.com/office/powerpoint/2010/main" val="9666191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a:latin typeface="+mj-lt"/>
              </a:rPr>
              <a:t>Tech Tip</a:t>
            </a:r>
            <a:r>
              <a:rPr lang="en-US" sz="3400" dirty="0">
                <a:latin typeface="+mj-lt"/>
              </a:rPr>
              <a:t>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555490"/>
            <a:ext cx="5048250" cy="4520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15707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mj-lt"/>
              </a:rPr>
              <a:t>Figure 84.8 A hole in the exhaust system can cause outside air (containing O</a:t>
            </a:r>
            <a:r>
              <a:rPr lang="en-US" sz="1800" baseline="-25000" dirty="0">
                <a:latin typeface="+mj-lt"/>
              </a:rPr>
              <a:t>2</a:t>
            </a:r>
            <a:r>
              <a:rPr lang="en-US" sz="1800" dirty="0">
                <a:latin typeface="+mj-lt"/>
              </a:rPr>
              <a:t>) to be drawn into the exhaust system. This extra O</a:t>
            </a:r>
            <a:r>
              <a:rPr lang="en-US" sz="1800" baseline="-25000" dirty="0">
                <a:latin typeface="+mj-lt"/>
              </a:rPr>
              <a:t>2</a:t>
            </a:r>
            <a:r>
              <a:rPr lang="en-US" sz="1800" dirty="0">
                <a:latin typeface="+mj-lt"/>
              </a:rPr>
              <a:t> can be confusing to a service technician because the extra O</a:t>
            </a:r>
            <a:r>
              <a:rPr lang="en-US" sz="1800" baseline="-25000" dirty="0">
                <a:latin typeface="+mj-lt"/>
              </a:rPr>
              <a:t>2</a:t>
            </a:r>
            <a:r>
              <a:rPr lang="en-US" sz="1800" dirty="0">
                <a:latin typeface="+mj-lt"/>
              </a:rPr>
              <a:t> in the exhaust stream could be misinterpreted as a too-lean air–fuel mixture.</a:t>
            </a:r>
          </a:p>
        </p:txBody>
      </p:sp>
      <p:pic>
        <p:nvPicPr>
          <p:cNvPr id="3" name="Picture 2" descr="A figure shows a hole in the exhaust pipe. The hole allows outside air to be drawn into the exhaust system and exhaust to leak out. Low-pressure areas behind exhaust pulses are created which lead to slugs of exhaus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63819" y="2233372"/>
            <a:ext cx="6816363" cy="4069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57536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ENGINE FAULT POSSIBILITIES (1 OF 2)</a:t>
            </a:r>
          </a:p>
        </p:txBody>
      </p:sp>
      <p:sp>
        <p:nvSpPr>
          <p:cNvPr id="3" name="Content Placeholder 2"/>
          <p:cNvSpPr>
            <a:spLocks noGrp="1"/>
          </p:cNvSpPr>
          <p:nvPr>
            <p:ph idx="1"/>
          </p:nvPr>
        </p:nvSpPr>
        <p:spPr/>
        <p:txBody>
          <a:bodyPr/>
          <a:lstStyle/>
          <a:p>
            <a:r>
              <a:rPr lang="en-US" dirty="0"/>
              <a:t>HC Too High</a:t>
            </a:r>
          </a:p>
          <a:p>
            <a:pPr lvl="1"/>
            <a:r>
              <a:rPr lang="en-US" dirty="0"/>
              <a:t>High HC exhaust emissions are usually caused by an engine misfire.</a:t>
            </a:r>
          </a:p>
          <a:p>
            <a:r>
              <a:rPr lang="en-US" dirty="0"/>
              <a:t>CO too High</a:t>
            </a:r>
          </a:p>
          <a:p>
            <a:pPr lvl="1"/>
            <a:r>
              <a:rPr lang="en-US" dirty="0"/>
              <a:t>Excessive carbon monoxide is an indication of too rich an air–fuel mixture.</a:t>
            </a:r>
          </a:p>
          <a:p>
            <a:pPr lvl="1"/>
            <a:r>
              <a:rPr lang="en-US" dirty="0"/>
              <a:t>Fuel pressure may be too high, injector may be malfunctioning, or the air intake is restricted.</a:t>
            </a:r>
          </a:p>
        </p:txBody>
      </p:sp>
    </p:spTree>
    <p:extLst>
      <p:ext uri="{BB962C8B-B14F-4D97-AF65-F5344CB8AC3E}">
        <p14:creationId xmlns:p14="http://schemas.microsoft.com/office/powerpoint/2010/main" val="12552535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ENGINE FAULT POSSIBILITIES (2 OF 2) </a:t>
            </a:r>
          </a:p>
        </p:txBody>
      </p:sp>
      <p:sp>
        <p:nvSpPr>
          <p:cNvPr id="3" name="Content Placeholder 2"/>
          <p:cNvSpPr>
            <a:spLocks noGrp="1"/>
          </p:cNvSpPr>
          <p:nvPr>
            <p:ph idx="1"/>
          </p:nvPr>
        </p:nvSpPr>
        <p:spPr/>
        <p:txBody>
          <a:bodyPr/>
          <a:lstStyle/>
          <a:p>
            <a:r>
              <a:rPr lang="en-US" dirty="0"/>
              <a:t>O</a:t>
            </a:r>
            <a:r>
              <a:rPr lang="en-US" sz="2000" dirty="0"/>
              <a:t>2</a:t>
            </a:r>
            <a:r>
              <a:rPr lang="en-US" dirty="0"/>
              <a:t> and CO</a:t>
            </a:r>
            <a:r>
              <a:rPr lang="en-US" sz="2000" dirty="0"/>
              <a:t>2</a:t>
            </a:r>
            <a:r>
              <a:rPr lang="en-US" dirty="0"/>
              <a:t> Relationships</a:t>
            </a:r>
          </a:p>
          <a:p>
            <a:pPr lvl="1"/>
            <a:r>
              <a:rPr lang="en-US" sz="2000" dirty="0"/>
              <a:t>The higher the O</a:t>
            </a:r>
            <a:r>
              <a:rPr lang="en-US" sz="1600" dirty="0"/>
              <a:t>2</a:t>
            </a:r>
            <a:r>
              <a:rPr lang="en-US" sz="2000" dirty="0"/>
              <a:t> level, the leaner the exhaust. Oxygen, therefore, is the lean indicator. Acceptable levels of O</a:t>
            </a:r>
            <a:r>
              <a:rPr lang="en-US" sz="1600" dirty="0"/>
              <a:t>2</a:t>
            </a:r>
            <a:r>
              <a:rPr lang="en-US" sz="2000" dirty="0"/>
              <a:t> are 0% to 2%.</a:t>
            </a:r>
          </a:p>
          <a:p>
            <a:pPr lvl="1"/>
            <a:r>
              <a:rPr lang="en-US" sz="2000" dirty="0"/>
              <a:t>CO</a:t>
            </a:r>
            <a:r>
              <a:rPr lang="en-US" sz="1600" dirty="0"/>
              <a:t>2</a:t>
            </a:r>
            <a:r>
              <a:rPr lang="en-US" sz="2000" dirty="0"/>
              <a:t> is a measure of efficiency. The higher the level of CO</a:t>
            </a:r>
            <a:r>
              <a:rPr lang="en-US" sz="1600" dirty="0"/>
              <a:t>2</a:t>
            </a:r>
            <a:r>
              <a:rPr lang="en-US" sz="2000" dirty="0"/>
              <a:t> in the exhaust stream, the more efficiently the engine is operating. Levels of 12% to 17% are considered to be acceptable.</a:t>
            </a:r>
          </a:p>
          <a:p>
            <a:r>
              <a:rPr lang="en-US" dirty="0"/>
              <a:t>SMOG and NOx</a:t>
            </a:r>
          </a:p>
          <a:p>
            <a:pPr lvl="1"/>
            <a:r>
              <a:rPr lang="en-US" sz="2000" dirty="0"/>
              <a:t>NOx contributes to the formation of photochemical smog when sunlight reacts chemically with NOx and unburned HC.</a:t>
            </a:r>
          </a:p>
        </p:txBody>
      </p:sp>
    </p:spTree>
    <p:extLst>
      <p:ext uri="{BB962C8B-B14F-4D97-AF65-F5344CB8AC3E}">
        <p14:creationId xmlns:p14="http://schemas.microsoft.com/office/powerpoint/2010/main" val="27702639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EMISSION STANDARDS (1 OF 2)</a:t>
            </a:r>
          </a:p>
        </p:txBody>
      </p:sp>
      <p:sp>
        <p:nvSpPr>
          <p:cNvPr id="3" name="Content Placeholder 2"/>
          <p:cNvSpPr>
            <a:spLocks noGrp="1"/>
          </p:cNvSpPr>
          <p:nvPr>
            <p:ph idx="1"/>
          </p:nvPr>
        </p:nvSpPr>
        <p:spPr/>
        <p:txBody>
          <a:bodyPr/>
          <a:lstStyle/>
          <a:p>
            <a:r>
              <a:rPr lang="en-US" dirty="0"/>
              <a:t>Tier 1 and Tier 2</a:t>
            </a:r>
          </a:p>
          <a:p>
            <a:pPr lvl="1"/>
            <a:r>
              <a:rPr lang="en-US" dirty="0"/>
              <a:t>All vehicles sold in the United States must meet Tier 1 standards that went into effect in 1994 and are the least stringent.</a:t>
            </a:r>
          </a:p>
          <a:p>
            <a:pPr lvl="1"/>
            <a:r>
              <a:rPr lang="en-US" dirty="0"/>
              <a:t>Tier 2 standards have been optional since 2001, and fully adopted by 2009.</a:t>
            </a:r>
          </a:p>
          <a:p>
            <a:r>
              <a:rPr lang="en-US" dirty="0"/>
              <a:t>Federal EPA Bin Number</a:t>
            </a:r>
          </a:p>
          <a:p>
            <a:pPr lvl="1"/>
            <a:r>
              <a:rPr lang="en-US" dirty="0"/>
              <a:t>Tier 2 only</a:t>
            </a:r>
          </a:p>
          <a:p>
            <a:pPr lvl="1"/>
            <a:r>
              <a:rPr lang="en-US" dirty="0"/>
              <a:t>The lower the bin number, the cleaner the vehicle.</a:t>
            </a:r>
          </a:p>
        </p:txBody>
      </p:sp>
    </p:spTree>
    <p:extLst>
      <p:ext uri="{BB962C8B-B14F-4D97-AF65-F5344CB8AC3E}">
        <p14:creationId xmlns:p14="http://schemas.microsoft.com/office/powerpoint/2010/main" val="28973574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EMISSION STANDARDS (2 OF 2)</a:t>
            </a:r>
          </a:p>
        </p:txBody>
      </p:sp>
      <p:sp>
        <p:nvSpPr>
          <p:cNvPr id="3" name="Content Placeholder 2"/>
          <p:cNvSpPr>
            <a:spLocks noGrp="1"/>
          </p:cNvSpPr>
          <p:nvPr>
            <p:ph idx="1"/>
          </p:nvPr>
        </p:nvSpPr>
        <p:spPr/>
        <p:txBody>
          <a:bodyPr/>
          <a:lstStyle/>
          <a:p>
            <a:r>
              <a:rPr lang="en-US" dirty="0"/>
              <a:t>SMOG Emission Information</a:t>
            </a:r>
          </a:p>
          <a:p>
            <a:pPr lvl="1"/>
            <a:r>
              <a:rPr lang="en-US" sz="2000" dirty="0"/>
              <a:t>New vehicles are equipped with a sticker that shows the relative level of smog causing emissions created by the vehicle compared to others on the market.</a:t>
            </a:r>
          </a:p>
          <a:p>
            <a:r>
              <a:rPr lang="en-US" dirty="0"/>
              <a:t>California Standards</a:t>
            </a:r>
          </a:p>
          <a:p>
            <a:pPr lvl="1"/>
            <a:r>
              <a:rPr lang="en-US" sz="2000" dirty="0"/>
              <a:t>The California Air Resources Board (CARB) standards since January 1, 2004 are known as LEVII.</a:t>
            </a:r>
          </a:p>
          <a:p>
            <a:pPr lvl="1"/>
            <a:r>
              <a:rPr lang="en-US" sz="2000" dirty="0"/>
              <a:t>Within that rating system there are three primary ratings: LEV, ULEV, and SULEV.</a:t>
            </a:r>
          </a:p>
          <a:p>
            <a:r>
              <a:rPr lang="en-US" dirty="0"/>
              <a:t>LEVIII</a:t>
            </a:r>
          </a:p>
          <a:p>
            <a:pPr lvl="1"/>
            <a:r>
              <a:rPr lang="en-US" sz="2000" dirty="0"/>
              <a:t>Includes maintaining the reduced emissions for 150,000 miles.</a:t>
            </a:r>
          </a:p>
        </p:txBody>
      </p:sp>
    </p:spTree>
    <p:extLst>
      <p:ext uri="{BB962C8B-B14F-4D97-AF65-F5344CB8AC3E}">
        <p14:creationId xmlns:p14="http://schemas.microsoft.com/office/powerpoint/2010/main" val="35518302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Figure 84.9 A vehicle emission control information (VECI) sticker for a vehicle showing that meets Tier 3, Bin 1 (T2B3) EPA rating and California ULEV125 standard.</a:t>
            </a:r>
          </a:p>
        </p:txBody>
      </p:sp>
      <p:pic>
        <p:nvPicPr>
          <p:cNvPr id="3" name="Picture 2" descr="A photo shows a vehicle emission control information (VECI) sticker by Ford Motor company that states that the vehicle emission control system conforms to regulation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45365" y="2188805"/>
            <a:ext cx="5453268" cy="4089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68691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84.10 This label on a Toyota Camry hybrid shows the relative smog-producing emissions, but this does not include CO</a:t>
            </a:r>
            <a:r>
              <a:rPr lang="en-US" sz="2400" baseline="-25000" dirty="0">
                <a:latin typeface="+mj-lt"/>
              </a:rPr>
              <a:t>2</a:t>
            </a:r>
            <a:r>
              <a:rPr lang="en-US" sz="2400" dirty="0">
                <a:latin typeface="+mj-lt"/>
              </a:rPr>
              <a:t>, which may increase global warming.</a:t>
            </a:r>
            <a:endParaRPr lang="en-US" dirty="0">
              <a:latin typeface="+mj-lt"/>
            </a:endParaRPr>
          </a:p>
        </p:txBody>
      </p:sp>
      <p:pic>
        <p:nvPicPr>
          <p:cNvPr id="3" name="Picture 2" descr="A photo shows the smog emission information sticker of a Toyota Camry hybrid. The smog index of the new vehicle is 0.68."/>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393162" y="1676400"/>
            <a:ext cx="6357677" cy="4137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7513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LEARNING OBJECTIVES (2 of 2)</a:t>
            </a:r>
          </a:p>
        </p:txBody>
      </p:sp>
      <p:sp>
        <p:nvSpPr>
          <p:cNvPr id="24579" name="Content Placeholder 2"/>
          <p:cNvSpPr>
            <a:spLocks noGrp="1"/>
          </p:cNvSpPr>
          <p:nvPr>
            <p:ph idx="1"/>
          </p:nvPr>
        </p:nvSpPr>
        <p:spPr/>
        <p:txBody>
          <a:bodyPr/>
          <a:lstStyle/>
          <a:p>
            <a:pPr marL="0" indent="0">
              <a:buNone/>
            </a:pPr>
            <a:r>
              <a:rPr lang="en-US" b="1" dirty="0">
                <a:solidFill>
                  <a:srgbClr val="005A70"/>
                </a:solidFill>
              </a:rPr>
              <a:t>84.4</a:t>
            </a:r>
            <a:r>
              <a:rPr lang="en-US" dirty="0"/>
              <a:t> Describe how to test for various emissions products.</a:t>
            </a:r>
          </a:p>
          <a:p>
            <a:pPr marL="0" indent="0">
              <a:buNone/>
            </a:pPr>
            <a:r>
              <a:rPr lang="en-US" b="1" dirty="0">
                <a:solidFill>
                  <a:srgbClr val="005A70"/>
                </a:solidFill>
              </a:rPr>
              <a:t>84.5</a:t>
            </a:r>
            <a:r>
              <a:rPr lang="en-US" dirty="0"/>
              <a:t> This chapter will help prepare for ASE A8 certification test content area “D” (Emissions Control Systems Diagnosis and Repair) and ASE L1 certification test content area “F” (I/M Failure Diagnosis). </a:t>
            </a:r>
          </a:p>
        </p:txBody>
      </p:sp>
    </p:spTree>
    <p:extLst>
      <p:ext uri="{BB962C8B-B14F-4D97-AF65-F5344CB8AC3E}">
        <p14:creationId xmlns:p14="http://schemas.microsoft.com/office/powerpoint/2010/main" val="300537291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EUROPEAN STANDARDS</a:t>
            </a:r>
          </a:p>
        </p:txBody>
      </p:sp>
      <p:sp>
        <p:nvSpPr>
          <p:cNvPr id="3" name="Content Placeholder 2"/>
          <p:cNvSpPr>
            <a:spLocks noGrp="1"/>
          </p:cNvSpPr>
          <p:nvPr>
            <p:ph idx="1"/>
          </p:nvPr>
        </p:nvSpPr>
        <p:spPr/>
        <p:txBody>
          <a:bodyPr/>
          <a:lstStyle/>
          <a:p>
            <a:r>
              <a:rPr lang="en-US" dirty="0"/>
              <a:t>Exhaust emissions of NOx, total hydrocarbon (THC), non-methane hydrocarbons (NMHC), CO and PM are regulated for most vehicle types, including cars and trucks in the European Union (EU).</a:t>
            </a:r>
          </a:p>
          <a:p>
            <a:r>
              <a:rPr lang="en-US" dirty="0"/>
              <a:t>The EU also sets limits for CO2 emission in units of grams per kilometer.</a:t>
            </a:r>
          </a:p>
        </p:txBody>
      </p:sp>
    </p:spTree>
    <p:extLst>
      <p:ext uri="{BB962C8B-B14F-4D97-AF65-F5344CB8AC3E}">
        <p14:creationId xmlns:p14="http://schemas.microsoft.com/office/powerpoint/2010/main" val="3001785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VEHICLE EMISSION TESTING</a:t>
            </a:r>
          </a:p>
        </p:txBody>
      </p:sp>
      <p:sp>
        <p:nvSpPr>
          <p:cNvPr id="3" name="Content Placeholder 2"/>
          <p:cNvSpPr>
            <a:spLocks noGrp="1"/>
          </p:cNvSpPr>
          <p:nvPr>
            <p:ph idx="1"/>
          </p:nvPr>
        </p:nvSpPr>
        <p:spPr/>
        <p:txBody>
          <a:bodyPr/>
          <a:lstStyle/>
          <a:p>
            <a:r>
              <a:rPr lang="en-US" dirty="0"/>
              <a:t>OBD-II Testing</a:t>
            </a:r>
          </a:p>
          <a:p>
            <a:pPr lvl="1"/>
            <a:r>
              <a:rPr lang="en-US" dirty="0"/>
              <a:t>The OBD-II system is designed to illuminate the MIL and store trouble codes any time a malfunction exists that causes the vehicle emissions to exceed 1 1/2 times the Federal Test Procedure (FTP) limits.</a:t>
            </a:r>
          </a:p>
          <a:p>
            <a:r>
              <a:rPr lang="en-US" dirty="0"/>
              <a:t>Remote Sensing</a:t>
            </a:r>
          </a:p>
          <a:p>
            <a:pPr lvl="1"/>
            <a:r>
              <a:rPr lang="en-US" dirty="0"/>
              <a:t>In highly enhanced areas, states perform on-the-road testing of vehicle emissions.</a:t>
            </a:r>
          </a:p>
          <a:p>
            <a:r>
              <a:rPr lang="en-US" dirty="0"/>
              <a:t>Random Roadside Testing</a:t>
            </a:r>
          </a:p>
          <a:p>
            <a:pPr lvl="1"/>
            <a:r>
              <a:rPr lang="en-US" dirty="0"/>
              <a:t>Visual checks of the emission control devices to detect tampering.</a:t>
            </a:r>
          </a:p>
        </p:txBody>
      </p:sp>
    </p:spTree>
    <p:extLst>
      <p:ext uri="{BB962C8B-B14F-4D97-AF65-F5344CB8AC3E}">
        <p14:creationId xmlns:p14="http://schemas.microsoft.com/office/powerpoint/2010/main" val="26431201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84.11 A partial stream sampling exhaust probe being used to measure exhaust gases in parts per million (PPM) or percent (%).</a:t>
            </a:r>
            <a:endParaRPr lang="en-US" dirty="0">
              <a:latin typeface="+mj-lt"/>
            </a:endParaRPr>
          </a:p>
        </p:txBody>
      </p:sp>
      <p:pic>
        <p:nvPicPr>
          <p:cNvPr id="3" name="Picture 2" descr="A photo shows a stream sampling exhaust probe connected to the exhaust system of a vehicl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17353" y="2133600"/>
            <a:ext cx="5074591" cy="3805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43187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latin typeface="+mj-lt"/>
              </a:rPr>
              <a:t>QUESTION 3: </a:t>
            </a:r>
            <a:r>
              <a:rPr lang="en-US" sz="3400" dirty="0">
                <a:solidFill>
                  <a:srgbClr val="F8F9D3"/>
                </a:solidFill>
                <a:latin typeface="+mj-lt"/>
              </a:rPr>
              <a:t>?</a:t>
            </a:r>
          </a:p>
        </p:txBody>
      </p:sp>
      <p:sp>
        <p:nvSpPr>
          <p:cNvPr id="3" name="Rectangle 2"/>
          <p:cNvSpPr/>
          <p:nvPr/>
        </p:nvSpPr>
        <p:spPr>
          <a:xfrm>
            <a:off x="341870" y="1905000"/>
            <a:ext cx="8534400" cy="1323439"/>
          </a:xfrm>
          <a:prstGeom prst="rect">
            <a:avLst/>
          </a:prstGeom>
        </p:spPr>
        <p:txBody>
          <a:bodyPr wrap="square">
            <a:spAutoFit/>
          </a:bodyPr>
          <a:lstStyle/>
          <a:p>
            <a:r>
              <a:rPr lang="en-US" sz="4000" dirty="0">
                <a:solidFill>
                  <a:srgbClr val="000000"/>
                </a:solidFill>
              </a:rPr>
              <a:t>What are three types of vehicle emission testing?</a:t>
            </a:r>
          </a:p>
        </p:txBody>
      </p:sp>
    </p:spTree>
    <p:extLst>
      <p:ext uri="{BB962C8B-B14F-4D97-AF65-F5344CB8AC3E}">
        <p14:creationId xmlns:p14="http://schemas.microsoft.com/office/powerpoint/2010/main" val="2063128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latin typeface="+mj-lt"/>
              </a:rPr>
              <a:t>ANSWER 3:</a:t>
            </a:r>
            <a:endParaRPr lang="en-US" sz="3400" dirty="0">
              <a:solidFill>
                <a:srgbClr val="F8F9D3"/>
              </a:solidFill>
              <a:latin typeface="+mj-lt"/>
            </a:endParaRPr>
          </a:p>
        </p:txBody>
      </p:sp>
      <p:sp>
        <p:nvSpPr>
          <p:cNvPr id="6" name="Rectangle 5"/>
          <p:cNvSpPr/>
          <p:nvPr/>
        </p:nvSpPr>
        <p:spPr>
          <a:xfrm>
            <a:off x="168876" y="1975554"/>
            <a:ext cx="8534400" cy="1323439"/>
          </a:xfrm>
          <a:prstGeom prst="rect">
            <a:avLst/>
          </a:prstGeom>
        </p:spPr>
        <p:txBody>
          <a:bodyPr wrap="square">
            <a:spAutoFit/>
          </a:bodyPr>
          <a:lstStyle/>
          <a:p>
            <a:r>
              <a:rPr lang="en-US" sz="4000" dirty="0">
                <a:solidFill>
                  <a:srgbClr val="000000"/>
                </a:solidFill>
              </a:rPr>
              <a:t>OBD-II, remote sensing, and random roadside testing.</a:t>
            </a:r>
          </a:p>
        </p:txBody>
      </p:sp>
    </p:spTree>
    <p:extLst>
      <p:ext uri="{BB962C8B-B14F-4D97-AF65-F5344CB8AC3E}">
        <p14:creationId xmlns:p14="http://schemas.microsoft.com/office/powerpoint/2010/main" val="19786299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AB9F4-8C3C-4E94-BA99-251784F0D060}"/>
              </a:ext>
            </a:extLst>
          </p:cNvPr>
          <p:cNvSpPr>
            <a:spLocks noGrp="1"/>
          </p:cNvSpPr>
          <p:nvPr>
            <p:ph type="title"/>
          </p:nvPr>
        </p:nvSpPr>
        <p:spPr/>
        <p:txBody>
          <a:bodyPr/>
          <a:lstStyle/>
          <a:p>
            <a:r>
              <a:rPr lang="en-US" dirty="0"/>
              <a:t>Video Links </a:t>
            </a:r>
            <a:r>
              <a:rPr lang="en-US" sz="1500" dirty="0"/>
              <a:t>(Internet Access Required)</a:t>
            </a:r>
          </a:p>
        </p:txBody>
      </p:sp>
      <p:sp>
        <p:nvSpPr>
          <p:cNvPr id="3" name="Content Placeholder 2">
            <a:extLst>
              <a:ext uri="{FF2B5EF4-FFF2-40B4-BE49-F238E27FC236}">
                <a16:creationId xmlns:a16="http://schemas.microsoft.com/office/drawing/2014/main" id="{6EB984CA-0CEB-42AE-A7B7-A84F09DD15EB}"/>
              </a:ext>
            </a:extLst>
          </p:cNvPr>
          <p:cNvSpPr>
            <a:spLocks noGrp="1"/>
          </p:cNvSpPr>
          <p:nvPr>
            <p:ph idx="1"/>
          </p:nvPr>
        </p:nvSpPr>
        <p:spPr/>
        <p:txBody>
          <a:bodyPr/>
          <a:lstStyle/>
          <a:p>
            <a:pPr fontAlgn="base"/>
            <a:r>
              <a:rPr lang="en-US" sz="1800" dirty="0">
                <a:hlinkClick r:id="rId2"/>
              </a:rPr>
              <a:t>State emission test (time 2:03)</a:t>
            </a:r>
            <a:endParaRPr lang="en-US" sz="1800" dirty="0"/>
          </a:p>
          <a:p>
            <a:pPr fontAlgn="base"/>
            <a:r>
              <a:rPr lang="en-US" sz="1800" dirty="0">
                <a:hlinkClick r:id="rId3"/>
              </a:rPr>
              <a:t>3 reasons why cars fail the emissions test (time 3:57)</a:t>
            </a:r>
            <a:endParaRPr lang="en-US" sz="1800" dirty="0"/>
          </a:p>
        </p:txBody>
      </p:sp>
    </p:spTree>
    <p:extLst>
      <p:ext uri="{BB962C8B-B14F-4D97-AF65-F5344CB8AC3E}">
        <p14:creationId xmlns:p14="http://schemas.microsoft.com/office/powerpoint/2010/main" val="42045234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NORMAL ENGINE COMBUSTION</a:t>
            </a:r>
          </a:p>
        </p:txBody>
      </p:sp>
      <p:sp>
        <p:nvSpPr>
          <p:cNvPr id="25603" name="Content Placeholder 2"/>
          <p:cNvSpPr>
            <a:spLocks noGrp="1"/>
          </p:cNvSpPr>
          <p:nvPr>
            <p:ph idx="1"/>
          </p:nvPr>
        </p:nvSpPr>
        <p:spPr>
          <a:xfrm>
            <a:off x="457200" y="1600200"/>
            <a:ext cx="8077200" cy="4525963"/>
          </a:xfrm>
        </p:spPr>
        <p:txBody>
          <a:bodyPr/>
          <a:lstStyle/>
          <a:p>
            <a:r>
              <a:rPr lang="en-US" dirty="0"/>
              <a:t>Entering the engine combustion chamber is fuel (HC) plus air (nitrogen N2 is 78% and oxygen O2 is 21% of the air).</a:t>
            </a:r>
          </a:p>
          <a:p>
            <a:r>
              <a:rPr lang="en-US" dirty="0"/>
              <a:t>During combustion, the HC combines with the air to form water (H2O) and carbon dioxide (CO2), plus nitrogen (N2) and some other non-desirable gases.</a:t>
            </a:r>
          </a:p>
          <a:p>
            <a:pPr lvl="1"/>
            <a:r>
              <a:rPr lang="en-US" dirty="0"/>
              <a:t>Carbon monoxide (CO)</a:t>
            </a:r>
          </a:p>
          <a:p>
            <a:pPr lvl="1"/>
            <a:r>
              <a:rPr lang="en-US" dirty="0"/>
              <a:t>Oxides of Nitrogen (NOx)</a:t>
            </a:r>
          </a:p>
          <a:p>
            <a:pPr lvl="1"/>
            <a:r>
              <a:rPr lang="en-US" dirty="0"/>
              <a:t>Unburned hydrocarbons (HC)</a:t>
            </a:r>
            <a:endParaRPr lang="en-US" dirty="0">
              <a:solidFill>
                <a:srgbClr val="0000FF"/>
              </a:solidFill>
            </a:endParaRPr>
          </a:p>
          <a:p>
            <a:pPr lvl="1"/>
            <a:endParaRPr lang="en-US" dirty="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84.1 The air entering the engine consists of mostly nitrogen (78%) with about 21% oxygen and about 1% other gases.</a:t>
            </a:r>
          </a:p>
        </p:txBody>
      </p:sp>
      <p:pic>
        <p:nvPicPr>
          <p:cNvPr id="5" name="Picture 2" descr="A figure shows that the air entering the engine consists of 78 percent nitrogen, 21 percent oxygen, and about 1 percent of other gase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16275" y="1981200"/>
            <a:ext cx="4073821" cy="3968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051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a:latin typeface="+mj-lt"/>
              </a:rPr>
              <a:t>Figure 84.2 Hydrocarbons can include many combinations of hydrogen and carbon.</a:t>
            </a:r>
          </a:p>
        </p:txBody>
      </p:sp>
      <p:pic>
        <p:nvPicPr>
          <p:cNvPr id="6" name="Picture 2" descr="A figure shows hydrocarbons with a combination of hydrogen and carbon atom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32829" y="1981200"/>
            <a:ext cx="4462481" cy="4008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892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84.3 Carbon dioxide has two oxygen atoms attached to the one carbon atom and is a stable molecule.</a:t>
            </a:r>
            <a:endParaRPr lang="en-US" dirty="0">
              <a:latin typeface="+mj-lt"/>
            </a:endParaRPr>
          </a:p>
        </p:txBody>
      </p:sp>
      <p:pic>
        <p:nvPicPr>
          <p:cNvPr id="3" name="Picture 2" descr="A figure shows a carbon dioxide molecule with one carbon and two oxygen atom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60045" y="1802018"/>
            <a:ext cx="6823911" cy="4426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8390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84.4 NO and NO</a:t>
            </a:r>
            <a:r>
              <a:rPr lang="en-US" sz="2400" baseline="-25000" dirty="0">
                <a:latin typeface="+mj-lt"/>
              </a:rPr>
              <a:t>2</a:t>
            </a:r>
            <a:r>
              <a:rPr lang="en-US" sz="2400" dirty="0">
                <a:latin typeface="+mj-lt"/>
              </a:rPr>
              <a:t> shown together are referred to as NO</a:t>
            </a:r>
            <a:r>
              <a:rPr lang="en-US" sz="2400" baseline="-25000" dirty="0">
                <a:latin typeface="+mj-lt"/>
              </a:rPr>
              <a:t>x</a:t>
            </a:r>
            <a:endParaRPr lang="en-US" dirty="0">
              <a:latin typeface="+mj-lt"/>
            </a:endParaRPr>
          </a:p>
        </p:txBody>
      </p:sp>
      <p:pic>
        <p:nvPicPr>
          <p:cNvPr id="3" name="Picture 3" descr="A figure shows oxides of nitrogen. One nitrogen atom is bonded with two oxygen atom.&#10;&#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45466" y="1597655"/>
            <a:ext cx="2651483" cy="4638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0505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a:latin typeface="+mj-lt"/>
              </a:rPr>
              <a:t>FREQUENTLY ASKED QUESTION</a:t>
            </a:r>
            <a:endParaRPr lang="en-US" sz="3400" dirty="0">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1905000"/>
            <a:ext cx="6191250"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06358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1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6.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488</TotalTime>
  <Words>1377</Words>
  <Application>Microsoft Office PowerPoint</Application>
  <PresentationFormat>On-screen Show (4:3)</PresentationFormat>
  <Paragraphs>105</Paragraphs>
  <Slides>36</Slides>
  <Notes>0</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36</vt:i4>
      </vt:variant>
    </vt:vector>
  </HeadingPairs>
  <TitlesOfParts>
    <vt:vector size="47" baseType="lpstr">
      <vt:lpstr>Arial</vt:lpstr>
      <vt:lpstr>Calibri</vt:lpstr>
      <vt:lpstr>Times New Roman</vt:lpstr>
      <vt:lpstr>Verdana</vt:lpstr>
      <vt:lpstr>Wingdings</vt:lpstr>
      <vt:lpstr>Office Theme</vt:lpstr>
      <vt:lpstr>508 Lecture</vt:lpstr>
      <vt:lpstr>1_508 Lecture</vt:lpstr>
      <vt:lpstr>2_508 Lecture</vt:lpstr>
      <vt:lpstr>3_508 Lecture</vt:lpstr>
      <vt:lpstr>4_508 Lecture</vt:lpstr>
      <vt:lpstr>Automotive Technology Principles, Diagnosis, and Service</vt:lpstr>
      <vt:lpstr>LEARNING OBJECTIVES (1 of 2)</vt:lpstr>
      <vt:lpstr>LEARNING OBJECTIVES (2 of 2)</vt:lpstr>
      <vt:lpstr>NORMAL ENGINE COMBUSTION</vt:lpstr>
      <vt:lpstr>Figure 84.1 The air entering the engine consists of mostly nitrogen (78%) with about 21% oxygen and about 1% other gases.</vt:lpstr>
      <vt:lpstr>Figure 84.2 Hydrocarbons can include many combinations of hydrogen and carbon.</vt:lpstr>
      <vt:lpstr>Figure 84.3 Carbon dioxide has two oxygen atoms attached to the one carbon atom and is a stable molecule.</vt:lpstr>
      <vt:lpstr>Figure 84.4 NO and NO2 shown together are referred to as NOx</vt:lpstr>
      <vt:lpstr>FREQUENTLY ASKED QUESTION</vt:lpstr>
      <vt:lpstr>Figure 84.5 A chart showing that about 13% of the exhaust emissions is water (H2O) in the form of steam</vt:lpstr>
      <vt:lpstr>QUESTION 1: ?</vt:lpstr>
      <vt:lpstr>ANSWER 1:</vt:lpstr>
      <vt:lpstr>EXHAUST ANALYSIS AND COMBUSTION EFFICIENCY (1 OF 2)</vt:lpstr>
      <vt:lpstr>EXHAUST ANALYSIS AND COMBUSTION EFFICIENCY (2 OF 2)</vt:lpstr>
      <vt:lpstr>Figure 84.6 Exhaust emissions are very complex. When the air–fuel mixture becomes richer, some exhaust emissions are reduced, while others increase.</vt:lpstr>
      <vt:lpstr>CATALYTIC CONVERTER</vt:lpstr>
      <vt:lpstr>Figure 84.7 The image on the left shows exhaust gases existing in an engine without a catalytic converter with rich exhaust being toward the left of the vertical line and lean exhaust to the right of the line. The image on the right shows the exhaust after it has been treated by the catalytic converter.</vt:lpstr>
      <vt:lpstr>Chart 84-1. Typical specifications for gases with the vehicle equipped with a catalytic converter.</vt:lpstr>
      <vt:lpstr>QUESTION 2: ?</vt:lpstr>
      <vt:lpstr>ANSWER 2:</vt:lpstr>
      <vt:lpstr>EXHAUST ANALYSIS AS A DIAGNOSTIC TOOL</vt:lpstr>
      <vt:lpstr>Tech Tip </vt:lpstr>
      <vt:lpstr>Figure 84.8 A hole in the exhaust system can cause outside air (containing O2) to be drawn into the exhaust system. This extra O2 can be confusing to a service technician because the extra O2 in the exhaust stream could be misinterpreted as a too-lean air–fuel mixture.</vt:lpstr>
      <vt:lpstr>ENGINE FAULT POSSIBILITIES (1 OF 2)</vt:lpstr>
      <vt:lpstr>ENGINE FAULT POSSIBILITIES (2 OF 2) </vt:lpstr>
      <vt:lpstr>EMISSION STANDARDS (1 OF 2)</vt:lpstr>
      <vt:lpstr>EMISSION STANDARDS (2 OF 2)</vt:lpstr>
      <vt:lpstr>Figure 84.9 A vehicle emission control information (VECI) sticker for a vehicle showing that meets Tier 3, Bin 1 (T2B3) EPA rating and California ULEV125 standard.</vt:lpstr>
      <vt:lpstr>Figure 84.10 This label on a Toyota Camry hybrid shows the relative smog-producing emissions, but this does not include CO2, which may increase global warming.</vt:lpstr>
      <vt:lpstr>EUROPEAN STANDARDS</vt:lpstr>
      <vt:lpstr>VEHICLE EMISSION TESTING</vt:lpstr>
      <vt:lpstr>Figure 84.11 A partial stream sampling exhaust probe being used to measure exhaust gases in parts per million (PPM) or percent (%).</vt:lpstr>
      <vt:lpstr>QUESTION 3: ?</vt:lpstr>
      <vt:lpstr>ANSWER 3:</vt:lpstr>
      <vt:lpstr>Video Links (Internet Access Required)</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 84</dc:title>
  <dc:creator>Curt &amp; Tammy</dc:creator>
  <cp:lastModifiedBy>Glen Plants</cp:lastModifiedBy>
  <cp:revision>53</cp:revision>
  <dcterms:created xsi:type="dcterms:W3CDTF">2018-09-25T19:30:15Z</dcterms:created>
  <dcterms:modified xsi:type="dcterms:W3CDTF">2020-06-30T13:20:05Z</dcterms:modified>
</cp:coreProperties>
</file>