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5" r:id="rId11"/>
    <p:sldId id="315" r:id="rId12"/>
    <p:sldId id="316" r:id="rId13"/>
    <p:sldId id="267" r:id="rId14"/>
    <p:sldId id="268" r:id="rId15"/>
    <p:sldId id="336" r:id="rId16"/>
    <p:sldId id="337" r:id="rId17"/>
    <p:sldId id="317" r:id="rId18"/>
    <p:sldId id="270" r:id="rId19"/>
    <p:sldId id="318" r:id="rId20"/>
    <p:sldId id="393" r:id="rId21"/>
    <p:sldId id="326" r:id="rId22"/>
    <p:sldId id="327" r:id="rId23"/>
    <p:sldId id="338" r:id="rId24"/>
    <p:sldId id="339" r:id="rId25"/>
    <p:sldId id="340" r:id="rId26"/>
    <p:sldId id="341" r:id="rId27"/>
    <p:sldId id="328" r:id="rId28"/>
    <p:sldId id="329" r:id="rId29"/>
    <p:sldId id="330" r:id="rId30"/>
    <p:sldId id="286" r:id="rId31"/>
    <p:sldId id="287" r:id="rId32"/>
    <p:sldId id="342" r:id="rId33"/>
    <p:sldId id="331" r:id="rId34"/>
    <p:sldId id="343" r:id="rId35"/>
    <p:sldId id="332" r:id="rId36"/>
    <p:sldId id="344" r:id="rId37"/>
    <p:sldId id="333" r:id="rId38"/>
    <p:sldId id="334" r:id="rId39"/>
    <p:sldId id="299" r:id="rId40"/>
    <p:sldId id="300" r:id="rId41"/>
    <p:sldId id="386"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R5vIx04I4Pc" TargetMode="External"/><Relationship Id="rId2" Type="http://schemas.openxmlformats.org/officeDocument/2006/relationships/hyperlink" Target="https://www.youtube.com/watch?v=mG4Ie-RGgRM" TargetMode="External"/><Relationship Id="rId1" Type="http://schemas.openxmlformats.org/officeDocument/2006/relationships/slideLayout" Target="../slideLayouts/slideLayout60.xml"/><Relationship Id="rId6" Type="http://schemas.openxmlformats.org/officeDocument/2006/relationships/hyperlink" Target="https://www.youtube.com/watch?v=fXe1p4DAw8A" TargetMode="External"/><Relationship Id="rId5" Type="http://schemas.openxmlformats.org/officeDocument/2006/relationships/hyperlink" Target="https://www.youtube.com/watch?v=GBRJdzrGUA4" TargetMode="External"/><Relationship Id="rId4" Type="http://schemas.openxmlformats.org/officeDocument/2006/relationships/hyperlink" Target="https://www.youtube.com/watch?v=3k6cOC81OvQ"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81</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Gasoline Direct-Injection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INJECTION FUEL DELIVERY SYSTEM (1 OF 2)</a:t>
            </a:r>
          </a:p>
        </p:txBody>
      </p:sp>
      <p:sp>
        <p:nvSpPr>
          <p:cNvPr id="3" name="Content Placeholder 2"/>
          <p:cNvSpPr>
            <a:spLocks noGrp="1"/>
          </p:cNvSpPr>
          <p:nvPr>
            <p:ph idx="1"/>
          </p:nvPr>
        </p:nvSpPr>
        <p:spPr/>
        <p:txBody>
          <a:bodyPr/>
          <a:lstStyle/>
          <a:p>
            <a:r>
              <a:rPr lang="en-US" dirty="0"/>
              <a:t>Low Pressure Supply Pump</a:t>
            </a:r>
          </a:p>
          <a:p>
            <a:pPr lvl="1"/>
            <a:r>
              <a:rPr lang="en-US" dirty="0"/>
              <a:t>The fuel pump in the fuel tank supplies fuel to the high-pressure fuel pump at a pressure of approximately 60 PSI.</a:t>
            </a:r>
          </a:p>
          <a:p>
            <a:r>
              <a:rPr lang="en-US" dirty="0"/>
              <a:t>High Pressure Pump</a:t>
            </a:r>
          </a:p>
          <a:p>
            <a:pPr lvl="1"/>
            <a:r>
              <a:rPr lang="en-US" dirty="0"/>
              <a:t>A typical GDI high-pressure pump has a range of between 500 PSI (3,440 kPa) and 2,900 PSI (15,200 kPa) during engine operation.</a:t>
            </a:r>
          </a:p>
          <a:p>
            <a:endParaRPr lang="en-US" dirty="0"/>
          </a:p>
        </p:txBody>
      </p:sp>
    </p:spTree>
    <p:extLst>
      <p:ext uri="{BB962C8B-B14F-4D97-AF65-F5344CB8AC3E}">
        <p14:creationId xmlns:p14="http://schemas.microsoft.com/office/powerpoint/2010/main" val="375960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INJECTION FUEL DELIVERY SYSTEM (2 OF 2)</a:t>
            </a:r>
          </a:p>
        </p:txBody>
      </p:sp>
      <p:sp>
        <p:nvSpPr>
          <p:cNvPr id="3" name="Content Placeholder 2"/>
          <p:cNvSpPr>
            <a:spLocks noGrp="1"/>
          </p:cNvSpPr>
          <p:nvPr>
            <p:ph idx="1"/>
          </p:nvPr>
        </p:nvSpPr>
        <p:spPr/>
        <p:txBody>
          <a:bodyPr/>
          <a:lstStyle/>
          <a:p>
            <a:r>
              <a:rPr lang="en-US" dirty="0"/>
              <a:t>Fuel Rail</a:t>
            </a:r>
          </a:p>
          <a:p>
            <a:pPr lvl="1"/>
            <a:r>
              <a:rPr lang="en-US" dirty="0"/>
              <a:t>The fuel rail stores the fuel from the high-pressure pump and stores high-pressure fuel for use to each injector.</a:t>
            </a:r>
          </a:p>
          <a:p>
            <a:r>
              <a:rPr lang="en-US" dirty="0"/>
              <a:t>Fuel Pressure Regulator</a:t>
            </a:r>
          </a:p>
          <a:p>
            <a:pPr lvl="1"/>
            <a:r>
              <a:rPr lang="en-US" dirty="0"/>
              <a:t>An electric pressure-control valve is installed between the pump inlet and outlet valves.</a:t>
            </a:r>
          </a:p>
        </p:txBody>
      </p:sp>
    </p:spTree>
    <p:extLst>
      <p:ext uri="{BB962C8B-B14F-4D97-AF65-F5344CB8AC3E}">
        <p14:creationId xmlns:p14="http://schemas.microsoft.com/office/powerpoint/2010/main" val="1747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81.3 A GDI system uses a low-pressure pump in the gas tank similar to other types of fuel-injection systems. The PCM controls the pressure of the high-pressure pump using sensor inputs.</a:t>
            </a:r>
          </a:p>
        </p:txBody>
      </p:sp>
      <p:pic>
        <p:nvPicPr>
          <p:cNvPr id="4" name="Picture 2" descr="The figure shows the following details:&#10;• A fuel pump sucks fuel from the fuel tank and a low-pressure is connected to the tank.&#10;• The fuel pump is controlled by a fuel pump speed module&#10;• A high-pressure pump is connected to a fuel rail, which in turn has four GDI injectors connected to it.&#10;• A PCM controls both the sensors and the speed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6429" y="1858300"/>
            <a:ext cx="6611142" cy="448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US" sz="1800" dirty="0">
                <a:latin typeface="+mj-lt"/>
              </a:rPr>
              <a:t>Figure 81.4 A typical direct-injection system uses two pumps—one </a:t>
            </a:r>
            <a:br>
              <a:rPr lang="en-US" sz="1800" dirty="0">
                <a:latin typeface="+mj-lt"/>
              </a:rPr>
            </a:br>
            <a:r>
              <a:rPr lang="en-US" sz="1800" dirty="0">
                <a:latin typeface="+mj-lt"/>
              </a:rPr>
              <a:t>low-pressure electric pump in the fuel tank and the other a high-pressure pump driven by the camshaft. The high pressure fuel system operates at a pressure as low as 500 PSI during light load conditions and as high as 2,900 PSI under heavy loads.</a:t>
            </a:r>
          </a:p>
        </p:txBody>
      </p:sp>
      <p:pic>
        <p:nvPicPr>
          <p:cNvPr id="4" name="Picture 3" descr="The figure shows the following details:&#10;• A low-pressure fuel pump is installed inside a fuel tank and is connected to a pressure regulator.&#10;• The pressure regulator houses a high-pressure fuel pump and is connected to a common rail.&#10;• A high-pressure pump drive lobe is located on the engine camshaft and drives the high-pressure pump.&#10;• An injector is connected to the common rai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8905" y="1774200"/>
            <a:ext cx="6186190" cy="456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81.5 (a) A typical camshaft-driven high-pressure pump used to increase fuel pressure to 2,000 PSI or higher. </a:t>
            </a:r>
            <a:endParaRPr lang="en-US" dirty="0">
              <a:latin typeface="+mj-lt"/>
            </a:endParaRPr>
          </a:p>
        </p:txBody>
      </p:sp>
      <p:pic>
        <p:nvPicPr>
          <p:cNvPr id="6" name="Picture 2" descr="A figure shows a high-pressure pump regulated by camshaft rotation. A spring pushes the piston forward and backward and a check ball controls the fuel flow rate. A pressure regulator is connected to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8565" y="1767518"/>
            <a:ext cx="5226870" cy="457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a:t>
            </a:r>
            <a:br>
              <a:rPr lang="en-US" dirty="0"/>
            </a:br>
            <a:r>
              <a:rPr lang="en-US" dirty="0"/>
              <a:t>Direct Fuel Injection, Mechanical </a:t>
            </a:r>
            <a:br>
              <a:rPr lang="en-US" dirty="0"/>
            </a:br>
            <a:r>
              <a:rPr lang="en-US" sz="1350" dirty="0">
                <a:solidFill>
                  <a:prstClr val="white"/>
                </a:solidFill>
              </a:rPr>
              <a:t>(The animation will automatically start in a few seconds)</a:t>
            </a:r>
            <a:endParaRPr lang="en-US" dirty="0"/>
          </a:p>
        </p:txBody>
      </p:sp>
      <p:pic>
        <p:nvPicPr>
          <p:cNvPr id="5" name="direct_fl">
            <a:hlinkClick r:id="" action="ppaction://media"/>
            <a:extLst>
              <a:ext uri="{FF2B5EF4-FFF2-40B4-BE49-F238E27FC236}">
                <a16:creationId xmlns:a16="http://schemas.microsoft.com/office/drawing/2014/main" id="{B017F1FF-4FA6-4A1C-946C-345431C462A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81.5 (b) The high pressure pump assembly removed from the engine. Many GDI engines use a roller where the high-pressure pump rides against the cam lobes to help reduce friction and wear.</a:t>
            </a:r>
          </a:p>
        </p:txBody>
      </p:sp>
      <p:pic>
        <p:nvPicPr>
          <p:cNvPr id="3" name="Picture 2" descr="A photo shows a high-pressure pump assembly connected to a 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9296" y="2286000"/>
            <a:ext cx="4785408" cy="385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5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81.6 A gasoline direct-injection (GDI) fuel rail and pump assembly with the electric pressure control valve.</a:t>
            </a:r>
            <a:endParaRPr lang="en-US" dirty="0">
              <a:latin typeface="+mj-lt"/>
            </a:endParaRPr>
          </a:p>
        </p:txBody>
      </p:sp>
      <p:pic>
        <p:nvPicPr>
          <p:cNvPr id="3" name="Picture 2" descr="A figure shows a fuel rail connected to a high-pressure fuel pump, fuel injectors, and electric pressure control valve. A fuel pressure sensor is also connected to the fuel ra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5152" y="2378946"/>
            <a:ext cx="5513697" cy="4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9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GASOLINE DIRECT-INJECTION FUEL INJECTORS</a:t>
            </a:r>
          </a:p>
        </p:txBody>
      </p:sp>
      <p:sp>
        <p:nvSpPr>
          <p:cNvPr id="3" name="Content Placeholder 2"/>
          <p:cNvSpPr>
            <a:spLocks noGrp="1"/>
          </p:cNvSpPr>
          <p:nvPr>
            <p:ph idx="1"/>
          </p:nvPr>
        </p:nvSpPr>
        <p:spPr/>
        <p:txBody>
          <a:bodyPr/>
          <a:lstStyle/>
          <a:p>
            <a:r>
              <a:rPr lang="en-US" dirty="0"/>
              <a:t>Each high-pressure fuel injector assembly is an electrically magnetic injector mounted in the cylinder head.</a:t>
            </a:r>
          </a:p>
          <a:p>
            <a:r>
              <a:rPr lang="en-US" dirty="0"/>
              <a:t>The PCM controls each fuel injector with 50 to 90 volts (usually 60 to 70 volts), depending on the system, which is created by a boost capacitor in the PCM.</a:t>
            </a:r>
          </a:p>
        </p:txBody>
      </p:sp>
    </p:spTree>
    <p:extLst>
      <p:ext uri="{BB962C8B-B14F-4D97-AF65-F5344CB8AC3E}">
        <p14:creationId xmlns:p14="http://schemas.microsoft.com/office/powerpoint/2010/main" val="228425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MODES OF OPERATION (1 OF 2)</a:t>
            </a:r>
          </a:p>
        </p:txBody>
      </p:sp>
      <p:sp>
        <p:nvSpPr>
          <p:cNvPr id="3" name="Content Placeholder 2"/>
          <p:cNvSpPr>
            <a:spLocks noGrp="1"/>
          </p:cNvSpPr>
          <p:nvPr>
            <p:ph idx="1"/>
          </p:nvPr>
        </p:nvSpPr>
        <p:spPr/>
        <p:txBody>
          <a:bodyPr/>
          <a:lstStyle/>
          <a:p>
            <a:r>
              <a:rPr lang="en-US" dirty="0"/>
              <a:t>Stratified Mode</a:t>
            </a:r>
          </a:p>
          <a:p>
            <a:pPr lvl="1"/>
            <a:r>
              <a:rPr lang="en-US" dirty="0"/>
              <a:t>In this mode of operation, the air–fuel mixture is richer around the spark plug than it is in the rest of the cylinder.</a:t>
            </a:r>
          </a:p>
          <a:p>
            <a:r>
              <a:rPr lang="en-US" dirty="0"/>
              <a:t>Homogeneous Mode</a:t>
            </a:r>
          </a:p>
          <a:p>
            <a:pPr lvl="1"/>
            <a:r>
              <a:rPr lang="en-US" dirty="0"/>
              <a:t>In this mode of operation, the air–fuel mixture is the same throughout the cylinder.</a:t>
            </a:r>
          </a:p>
        </p:txBody>
      </p:sp>
    </p:spTree>
    <p:extLst>
      <p:ext uri="{BB962C8B-B14F-4D97-AF65-F5344CB8AC3E}">
        <p14:creationId xmlns:p14="http://schemas.microsoft.com/office/powerpoint/2010/main" val="256389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81.1</a:t>
            </a:r>
            <a:r>
              <a:rPr lang="en-US" dirty="0"/>
              <a:t> List the advantages and disadvantages of direct fuel injection.</a:t>
            </a:r>
          </a:p>
          <a:p>
            <a:pPr marL="0" indent="0">
              <a:buNone/>
            </a:pPr>
            <a:r>
              <a:rPr lang="en-US" b="1" dirty="0">
                <a:solidFill>
                  <a:srgbClr val="005A70"/>
                </a:solidFill>
              </a:rPr>
              <a:t>81.2 </a:t>
            </a:r>
            <a:r>
              <a:rPr lang="en-US" dirty="0"/>
              <a:t>Explain how a gasoline direct-injection system works.</a:t>
            </a:r>
          </a:p>
          <a:p>
            <a:pPr marL="0" indent="0">
              <a:buNone/>
            </a:pPr>
            <a:r>
              <a:rPr lang="en-US" b="1" dirty="0">
                <a:solidFill>
                  <a:srgbClr val="005A70"/>
                </a:solidFill>
              </a:rPr>
              <a:t>81.3 </a:t>
            </a:r>
            <a:r>
              <a:rPr lang="en-US" dirty="0"/>
              <a:t>List the various modes of operation of a gasoline direct-injection system.</a:t>
            </a:r>
          </a:p>
          <a:p>
            <a:pPr marL="0" indent="0">
              <a:buNone/>
            </a:pPr>
            <a:r>
              <a:rPr lang="en-US" b="1" dirty="0">
                <a:solidFill>
                  <a:schemeClr val="accent2"/>
                </a:solidFill>
              </a:rPr>
              <a:t>81.4</a:t>
            </a:r>
            <a:r>
              <a:rPr lang="en-US" dirty="0"/>
              <a:t> Describe common piston top designs.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MODES OF OPERATION (2 OF 2)</a:t>
            </a:r>
          </a:p>
        </p:txBody>
      </p:sp>
      <p:sp>
        <p:nvSpPr>
          <p:cNvPr id="3" name="Content Placeholder 2"/>
          <p:cNvSpPr>
            <a:spLocks noGrp="1"/>
          </p:cNvSpPr>
          <p:nvPr>
            <p:ph idx="1"/>
          </p:nvPr>
        </p:nvSpPr>
        <p:spPr/>
        <p:txBody>
          <a:bodyPr/>
          <a:lstStyle/>
          <a:p>
            <a:r>
              <a:rPr lang="en-US" dirty="0"/>
              <a:t>There are variations of these modes that can be used to fine-tune the air–fuel mixture inside the cylinder.</a:t>
            </a:r>
          </a:p>
          <a:p>
            <a:pPr lvl="1"/>
            <a:r>
              <a:rPr lang="en-US" dirty="0"/>
              <a:t>Homogeneous lean mode.</a:t>
            </a:r>
          </a:p>
          <a:p>
            <a:pPr lvl="1"/>
            <a:r>
              <a:rPr lang="en-US" dirty="0"/>
              <a:t>Homogeneous stratified mode.</a:t>
            </a:r>
          </a:p>
          <a:p>
            <a:pPr lvl="1"/>
            <a:r>
              <a:rPr lang="en-US" dirty="0"/>
              <a:t>Homogeneous knock-protection mode.</a:t>
            </a:r>
          </a:p>
          <a:p>
            <a:pPr lvl="1"/>
            <a:r>
              <a:rPr lang="en-US" dirty="0"/>
              <a:t>Stratified catalyst heating mode.</a:t>
            </a:r>
          </a:p>
        </p:txBody>
      </p:sp>
    </p:spTree>
    <p:extLst>
      <p:ext uri="{BB962C8B-B14F-4D97-AF65-F5344CB8AC3E}">
        <p14:creationId xmlns:p14="http://schemas.microsoft.com/office/powerpoint/2010/main" val="321668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PISTON TOP DESIGNS</a:t>
            </a:r>
          </a:p>
        </p:txBody>
      </p:sp>
      <p:sp>
        <p:nvSpPr>
          <p:cNvPr id="3" name="Content Placeholder 2"/>
          <p:cNvSpPr>
            <a:spLocks noGrp="1"/>
          </p:cNvSpPr>
          <p:nvPr>
            <p:ph idx="1"/>
          </p:nvPr>
        </p:nvSpPr>
        <p:spPr/>
        <p:txBody>
          <a:bodyPr/>
          <a:lstStyle/>
          <a:p>
            <a:r>
              <a:rPr lang="en-US" dirty="0"/>
              <a:t>Three of the most commonly used designs include:</a:t>
            </a:r>
          </a:p>
          <a:p>
            <a:pPr lvl="1"/>
            <a:r>
              <a:rPr lang="en-US" dirty="0"/>
              <a:t>Spray-guided combustion.</a:t>
            </a:r>
          </a:p>
          <a:p>
            <a:pPr lvl="1"/>
            <a:r>
              <a:rPr lang="en-US" dirty="0"/>
              <a:t>Swirl combustion.</a:t>
            </a:r>
          </a:p>
          <a:p>
            <a:pPr lvl="1"/>
            <a:r>
              <a:rPr lang="en-US" dirty="0"/>
              <a:t>Tumble combustion.</a:t>
            </a:r>
          </a:p>
          <a:p>
            <a:pPr lvl="1"/>
            <a:endParaRPr lang="en-US" dirty="0"/>
          </a:p>
        </p:txBody>
      </p:sp>
    </p:spTree>
    <p:extLst>
      <p:ext uri="{BB962C8B-B14F-4D97-AF65-F5344CB8AC3E}">
        <p14:creationId xmlns:p14="http://schemas.microsoft.com/office/powerpoint/2010/main" val="31828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81.7 In this design, the fuel injector is at the top of the cylinder and sprays fuel into the cavity of the piston.</a:t>
            </a:r>
            <a:endParaRPr lang="en-US" dirty="0">
              <a:latin typeface="+mj-lt"/>
            </a:endParaRPr>
          </a:p>
        </p:txBody>
      </p:sp>
      <p:pic>
        <p:nvPicPr>
          <p:cNvPr id="3" name="Picture 2" descr="A figure shows an engine setup with fuel injector at the top of the cylinder spraying fuel into the piston cav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810" y="1849545"/>
            <a:ext cx="4032381" cy="44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7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81.8 The side injector combines with the shape of the piston to create a swirl as the piston moves up on the compression stroke.</a:t>
            </a:r>
            <a:endParaRPr lang="en-US" dirty="0">
              <a:latin typeface="+mj-lt"/>
            </a:endParaRPr>
          </a:p>
        </p:txBody>
      </p:sp>
      <p:pic>
        <p:nvPicPr>
          <p:cNvPr id="3" name="Picture 2" descr="A figure shows a fuel injection mounted on the side of a cylinder head. The crown shape of the piston combines to create a swirl in the piston during upward stro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1365" y="2203797"/>
            <a:ext cx="4221268" cy="414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7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81.9 The piston creates a tumbling force as it moves upward.</a:t>
            </a:r>
            <a:endParaRPr lang="en-US" dirty="0">
              <a:latin typeface="+mj-lt"/>
            </a:endParaRPr>
          </a:p>
        </p:txBody>
      </p:sp>
      <p:pic>
        <p:nvPicPr>
          <p:cNvPr id="3" name="Picture 2" descr="A figure shows a piston with a crown that acts as a tumbling force in upward direction along with a side inj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1517696"/>
            <a:ext cx="4564568" cy="481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two primary modes of operation?</a:t>
            </a:r>
          </a:p>
        </p:txBody>
      </p:sp>
    </p:spTree>
    <p:extLst>
      <p:ext uri="{BB962C8B-B14F-4D97-AF65-F5344CB8AC3E}">
        <p14:creationId xmlns:p14="http://schemas.microsoft.com/office/powerpoint/2010/main" val="237430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a:solidFill>
                  <a:srgbClr val="000000"/>
                </a:solidFill>
              </a:rPr>
              <a:t>Stratified and homogeneous mode.</a:t>
            </a:r>
          </a:p>
        </p:txBody>
      </p:sp>
    </p:spTree>
    <p:extLst>
      <p:ext uri="{BB962C8B-B14F-4D97-AF65-F5344CB8AC3E}">
        <p14:creationId xmlns:p14="http://schemas.microsoft.com/office/powerpoint/2010/main" val="250846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PORT AND DIRECT-INJECTION SYSTEMS</a:t>
            </a:r>
          </a:p>
        </p:txBody>
      </p:sp>
      <p:sp>
        <p:nvSpPr>
          <p:cNvPr id="3" name="Content Placeholder 2"/>
          <p:cNvSpPr>
            <a:spLocks noGrp="1"/>
          </p:cNvSpPr>
          <p:nvPr>
            <p:ph idx="1"/>
          </p:nvPr>
        </p:nvSpPr>
        <p:spPr/>
        <p:txBody>
          <a:bodyPr/>
          <a:lstStyle/>
          <a:p>
            <a:r>
              <a:rPr lang="en-US" dirty="0"/>
              <a:t>Overview</a:t>
            </a:r>
          </a:p>
          <a:p>
            <a:pPr lvl="1"/>
            <a:r>
              <a:rPr lang="en-US" dirty="0"/>
              <a:t>This system combines direct-injection injectors located in the combustion chamber with port fuel-injectors in the intake manifold near the intake valve.</a:t>
            </a:r>
          </a:p>
          <a:p>
            <a:r>
              <a:rPr lang="en-US" dirty="0"/>
              <a:t>Cold-Start Warm-Up</a:t>
            </a:r>
          </a:p>
          <a:p>
            <a:pPr lvl="1"/>
            <a:r>
              <a:rPr lang="en-US" dirty="0"/>
              <a:t>To help reduce exhaust emissions after a cold start, the fuel system uses a stratified change mode.</a:t>
            </a:r>
          </a:p>
          <a:p>
            <a:pPr lvl="1"/>
            <a:r>
              <a:rPr lang="en-US" dirty="0"/>
              <a:t>The catalytic converter rapidly reaches operating temperature, which reduces exhaust emissions.</a:t>
            </a:r>
          </a:p>
        </p:txBody>
      </p:sp>
    </p:spTree>
    <p:extLst>
      <p:ext uri="{BB962C8B-B14F-4D97-AF65-F5344CB8AC3E}">
        <p14:creationId xmlns:p14="http://schemas.microsoft.com/office/powerpoint/2010/main" val="422473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81.10 Notice that there are conditions when the port fuel-injector, located in the intake manifold, and the gasoline direct injector, located in the cylinder, both operate to provide the proper air-fuel mixture.</a:t>
            </a:r>
          </a:p>
        </p:txBody>
      </p:sp>
      <p:pic>
        <p:nvPicPr>
          <p:cNvPr id="3" name="Picture 2" descr="A figure shows a graph between engine speed and torque in x-axis and y-axis, respectively. The combined operation of direct injection and port injection gives the best air-fuel mixture than direct injection alo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3549" y="2362200"/>
            <a:ext cx="54803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25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GASOLINE DIRECT-INJECTION ISSUES</a:t>
            </a:r>
          </a:p>
        </p:txBody>
      </p:sp>
      <p:sp>
        <p:nvSpPr>
          <p:cNvPr id="3" name="Content Placeholder 2"/>
          <p:cNvSpPr>
            <a:spLocks noGrp="1"/>
          </p:cNvSpPr>
          <p:nvPr>
            <p:ph idx="1"/>
          </p:nvPr>
        </p:nvSpPr>
        <p:spPr/>
        <p:txBody>
          <a:bodyPr/>
          <a:lstStyle/>
          <a:p>
            <a:r>
              <a:rPr lang="en-US" dirty="0"/>
              <a:t>Noise Issues</a:t>
            </a:r>
          </a:p>
          <a:p>
            <a:pPr lvl="1"/>
            <a:r>
              <a:rPr lang="en-US" dirty="0"/>
              <a:t>Injectors can often be heard with the engine running and the hood open. (Likely a normal condition)</a:t>
            </a:r>
          </a:p>
          <a:p>
            <a:r>
              <a:rPr lang="en-US" dirty="0"/>
              <a:t>Carbon Issues</a:t>
            </a:r>
          </a:p>
          <a:p>
            <a:pPr lvl="1"/>
            <a:r>
              <a:rPr lang="en-US" dirty="0"/>
              <a:t>Carbon can accumulate on the tip of the injector.</a:t>
            </a:r>
          </a:p>
          <a:p>
            <a:pPr lvl="1"/>
            <a:r>
              <a:rPr lang="en-US" dirty="0"/>
              <a:t>Carbon can accumulate on the back side of the intake valve.</a:t>
            </a:r>
          </a:p>
        </p:txBody>
      </p:sp>
    </p:spTree>
    <p:extLst>
      <p:ext uri="{BB962C8B-B14F-4D97-AF65-F5344CB8AC3E}">
        <p14:creationId xmlns:p14="http://schemas.microsoft.com/office/powerpoint/2010/main" val="403609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81.5</a:t>
            </a:r>
            <a:r>
              <a:rPr lang="en-US" dirty="0"/>
              <a:t> Describe the differences between port fuel-injection and gasoline direct-injection systems.</a:t>
            </a:r>
          </a:p>
          <a:p>
            <a:pPr marL="0" indent="0">
              <a:buNone/>
            </a:pPr>
            <a:r>
              <a:rPr lang="en-US" b="1" dirty="0">
                <a:solidFill>
                  <a:srgbClr val="005A70"/>
                </a:solidFill>
              </a:rPr>
              <a:t>81.6</a:t>
            </a:r>
            <a:r>
              <a:rPr lang="en-US" dirty="0"/>
              <a:t> Discuss how to troubleshoot a gasoline direct-injection system.</a:t>
            </a:r>
          </a:p>
          <a:p>
            <a:pPr marL="0" indent="0">
              <a:buNone/>
            </a:pPr>
            <a:r>
              <a:rPr lang="en-US" b="1" dirty="0">
                <a:solidFill>
                  <a:schemeClr val="accent2"/>
                </a:solidFill>
              </a:rPr>
              <a:t>81.7</a:t>
            </a:r>
            <a:r>
              <a:rPr lang="en-US" dirty="0"/>
              <a:t>  This chapter will help prepare for Engine Repair (A8) ASE certification test content area “C” (Fuel, Air Induction, and Exhaust Systems 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81.11 This may become a driveability issue because the gasoline direct-injection injector is exposed to combustion carbon and fuel residue.</a:t>
            </a:r>
            <a:endParaRPr lang="en-US" dirty="0">
              <a:latin typeface="+mj-lt"/>
            </a:endParaRPr>
          </a:p>
        </p:txBody>
      </p:sp>
      <p:pic>
        <p:nvPicPr>
          <p:cNvPr id="3" name="Picture 2" descr="A photo shows combustion carbon and fuel residue on the fuel injector, intake, and exhaust valves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800" y="2057400"/>
            <a:ext cx="4534953"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3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GDI SERVICE</a:t>
            </a:r>
          </a:p>
        </p:txBody>
      </p:sp>
      <p:sp>
        <p:nvSpPr>
          <p:cNvPr id="3" name="Content Placeholder 2"/>
          <p:cNvSpPr>
            <a:spLocks noGrp="1"/>
          </p:cNvSpPr>
          <p:nvPr>
            <p:ph idx="1"/>
          </p:nvPr>
        </p:nvSpPr>
        <p:spPr/>
        <p:txBody>
          <a:bodyPr/>
          <a:lstStyle/>
          <a:p>
            <a:r>
              <a:rPr lang="en-US" dirty="0"/>
              <a:t>Carbon Prevention</a:t>
            </a:r>
          </a:p>
          <a:p>
            <a:pPr lvl="1"/>
            <a:r>
              <a:rPr lang="en-US" dirty="0"/>
              <a:t>The use of a dispersant every six months or every 6,000 miles has proven to help prevent injector and intake valve deposits.</a:t>
            </a:r>
          </a:p>
          <a:p>
            <a:r>
              <a:rPr lang="en-US" dirty="0"/>
              <a:t>Service Precautions</a:t>
            </a:r>
          </a:p>
          <a:p>
            <a:pPr lvl="1"/>
            <a:r>
              <a:rPr lang="en-US" sz="2000" dirty="0"/>
              <a:t>Don’t reuse high-pressure lines.</a:t>
            </a:r>
          </a:p>
          <a:p>
            <a:pPr lvl="1"/>
            <a:r>
              <a:rPr lang="en-US" sz="2000" dirty="0"/>
              <a:t>Always use a torque wrench when tightening fuel line fittings.</a:t>
            </a:r>
          </a:p>
          <a:p>
            <a:pPr lvl="1"/>
            <a:r>
              <a:rPr lang="en-US" sz="2000" dirty="0"/>
              <a:t>Do not loosen any fuel fittings with the engine cranking or running.</a:t>
            </a:r>
          </a:p>
          <a:p>
            <a:pPr lvl="1"/>
            <a:r>
              <a:rPr lang="en-US" sz="2000" dirty="0"/>
              <a:t>Always replace the Teflon seal whenever replacing or reinstalling an GDI injector.</a:t>
            </a:r>
          </a:p>
          <a:p>
            <a:pPr lvl="1"/>
            <a:endParaRPr lang="en-US" dirty="0"/>
          </a:p>
          <a:p>
            <a:pPr lvl="1"/>
            <a:endParaRPr lang="en-US" dirty="0"/>
          </a:p>
        </p:txBody>
      </p:sp>
    </p:spTree>
    <p:extLst>
      <p:ext uri="{BB962C8B-B14F-4D97-AF65-F5344CB8AC3E}">
        <p14:creationId xmlns:p14="http://schemas.microsoft.com/office/powerpoint/2010/main" val="217935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81.12 The high-pressure lines use a ball and socket connection. The ball end deforms when the line is tightened and must be replaced with a new part whenever it is removed.</a:t>
            </a:r>
          </a:p>
        </p:txBody>
      </p:sp>
      <p:pic>
        <p:nvPicPr>
          <p:cNvPr id="3" name="Picture 2" descr="A photo shows ball and socket connections used in high-pressure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3584" y="2362200"/>
            <a:ext cx="66568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01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81.13 Whenever a GDI fuel injector is removed, a new Teflon seal must be installed to ensure a leak-free connection in the combustion chamber.</a:t>
            </a:r>
            <a:endParaRPr lang="en-US" dirty="0">
              <a:latin typeface="+mj-lt"/>
            </a:endParaRPr>
          </a:p>
        </p:txBody>
      </p:sp>
      <p:pic>
        <p:nvPicPr>
          <p:cNvPr id="3" name="Picture 2" descr="A photo shows a gasoline direct injection fuel injector removed from the engine. A worn out Teflon seal is connected to GDI inj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198" y="2133600"/>
            <a:ext cx="734041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should be replaced any time a high pressure injector is serviced?</a:t>
            </a:r>
          </a:p>
        </p:txBody>
      </p:sp>
    </p:spTree>
    <p:extLst>
      <p:ext uri="{BB962C8B-B14F-4D97-AF65-F5344CB8AC3E}">
        <p14:creationId xmlns:p14="http://schemas.microsoft.com/office/powerpoint/2010/main" val="20631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a:solidFill>
                  <a:srgbClr val="000000"/>
                </a:solidFill>
              </a:rPr>
              <a:t>The Teflon seal.</a:t>
            </a:r>
          </a:p>
        </p:txBody>
      </p:sp>
    </p:spTree>
    <p:extLst>
      <p:ext uri="{BB962C8B-B14F-4D97-AF65-F5344CB8AC3E}">
        <p14:creationId xmlns:p14="http://schemas.microsoft.com/office/powerpoint/2010/main" val="197862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Gasoline direct injection (time 5:50)</a:t>
            </a:r>
            <a:endParaRPr lang="en-US" sz="1800" dirty="0"/>
          </a:p>
          <a:p>
            <a:pPr fontAlgn="base"/>
            <a:r>
              <a:rPr lang="en-US" sz="1800" dirty="0">
                <a:hlinkClick r:id="rId3"/>
              </a:rPr>
              <a:t>Bosch gasoline direct injection system (time 6:20)</a:t>
            </a:r>
            <a:endParaRPr lang="en-US" sz="1800" dirty="0"/>
          </a:p>
          <a:p>
            <a:pPr fontAlgn="base"/>
            <a:r>
              <a:rPr lang="en-US" sz="1800" dirty="0">
                <a:hlinkClick r:id="rId4"/>
              </a:rPr>
              <a:t>Accelerator pedal position sensor testing (time 3:22)</a:t>
            </a:r>
            <a:endParaRPr lang="en-US" sz="1800" dirty="0"/>
          </a:p>
          <a:p>
            <a:pPr fontAlgn="base"/>
            <a:r>
              <a:rPr lang="en-US" sz="1800" dirty="0">
                <a:hlinkClick r:id="rId5"/>
              </a:rPr>
              <a:t>Accelerator pedal position sensor (time 5:35)</a:t>
            </a:r>
            <a:endParaRPr lang="en-US" sz="1800" dirty="0"/>
          </a:p>
          <a:p>
            <a:pPr fontAlgn="base"/>
            <a:r>
              <a:rPr lang="en-US" sz="1800" dirty="0">
                <a:hlinkClick r:id="rId6"/>
              </a:rPr>
              <a:t>Electronic throttle (time 4:15)</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FUEL INJECTION (1 OF 2)</a:t>
            </a:r>
          </a:p>
        </p:txBody>
      </p:sp>
      <p:sp>
        <p:nvSpPr>
          <p:cNvPr id="25603" name="Content Placeholder 2"/>
          <p:cNvSpPr>
            <a:spLocks noGrp="1"/>
          </p:cNvSpPr>
          <p:nvPr>
            <p:ph idx="1"/>
          </p:nvPr>
        </p:nvSpPr>
        <p:spPr>
          <a:xfrm>
            <a:off x="457200" y="1600200"/>
            <a:ext cx="8077200" cy="4525963"/>
          </a:xfrm>
        </p:spPr>
        <p:txBody>
          <a:bodyPr/>
          <a:lstStyle/>
          <a:p>
            <a:r>
              <a:rPr lang="en-US" dirty="0"/>
              <a:t>Port Injection Vs. Direct Injection</a:t>
            </a:r>
          </a:p>
          <a:p>
            <a:pPr lvl="1"/>
            <a:r>
              <a:rPr lang="en-US" dirty="0"/>
              <a:t>In a gasoline direct injection (GDI) system the fuel is squirted directly into the combustion chamber.</a:t>
            </a:r>
          </a:p>
          <a:p>
            <a:pPr lvl="1"/>
            <a:r>
              <a:rPr lang="fr-FR" dirty="0"/>
              <a:t>Port Fuel Injection–constant fuel pressure but variable injector </a:t>
            </a:r>
            <a:r>
              <a:rPr lang="en-US" dirty="0"/>
              <a:t>pulse-width.</a:t>
            </a:r>
          </a:p>
          <a:p>
            <a:pPr lvl="1"/>
            <a:r>
              <a:rPr lang="en-US" dirty="0"/>
              <a:t>GDI–almost constant injector pulse-width with varying fuel pressure.</a:t>
            </a:r>
          </a:p>
          <a:p>
            <a:r>
              <a:rPr lang="en-US" dirty="0"/>
              <a:t>Parts and Operation</a:t>
            </a:r>
          </a:p>
          <a:p>
            <a:pPr lvl="1"/>
            <a:r>
              <a:rPr lang="en-US" dirty="0"/>
              <a:t>A direct-injection system sprays high-pressure fuel, up to 2,900 PSI, into the combustion chamber.</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FUEL INJECTION (2 OF 2)</a:t>
            </a:r>
          </a:p>
        </p:txBody>
      </p:sp>
      <p:sp>
        <p:nvSpPr>
          <p:cNvPr id="3" name="Content Placeholder 2"/>
          <p:cNvSpPr>
            <a:spLocks noGrp="1"/>
          </p:cNvSpPr>
          <p:nvPr>
            <p:ph idx="1"/>
          </p:nvPr>
        </p:nvSpPr>
        <p:spPr/>
        <p:txBody>
          <a:bodyPr/>
          <a:lstStyle/>
          <a:p>
            <a:r>
              <a:rPr lang="en-US" dirty="0"/>
              <a:t>Advantages of Gasoline Direct Injection</a:t>
            </a:r>
          </a:p>
          <a:p>
            <a:pPr lvl="1"/>
            <a:r>
              <a:rPr lang="en-US" dirty="0"/>
              <a:t>Improved fuel economy and lower emissions</a:t>
            </a:r>
          </a:p>
          <a:p>
            <a:pPr lvl="1"/>
            <a:r>
              <a:rPr lang="en-US" dirty="0"/>
              <a:t>Higher compression ratio for higher engine efficiency</a:t>
            </a:r>
          </a:p>
          <a:p>
            <a:pPr lvl="1"/>
            <a:r>
              <a:rPr lang="en-US" dirty="0"/>
              <a:t>Use of lower-octane gasoline</a:t>
            </a:r>
          </a:p>
          <a:p>
            <a:pPr lvl="1"/>
            <a:r>
              <a:rPr lang="en-US" dirty="0"/>
              <a:t>Higher volumetric efficiency</a:t>
            </a:r>
          </a:p>
          <a:p>
            <a:r>
              <a:rPr lang="en-US" dirty="0"/>
              <a:t>Disadvantages of Gasoline Direct Injection</a:t>
            </a:r>
          </a:p>
          <a:p>
            <a:pPr lvl="1"/>
            <a:r>
              <a:rPr lang="en-US" dirty="0"/>
              <a:t>Higher cost due to high-pressure pump and injectors</a:t>
            </a:r>
          </a:p>
          <a:p>
            <a:pPr lvl="1"/>
            <a:r>
              <a:rPr lang="en-US" dirty="0"/>
              <a:t>More components compared with port fuel injection</a:t>
            </a:r>
          </a:p>
          <a:p>
            <a:pPr lvl="1"/>
            <a:r>
              <a:rPr lang="en-US" dirty="0"/>
              <a:t>Higher NOx emissions</a:t>
            </a:r>
          </a:p>
        </p:txBody>
      </p:sp>
    </p:spTree>
    <p:extLst>
      <p:ext uri="{BB962C8B-B14F-4D97-AF65-F5344CB8AC3E}">
        <p14:creationId xmlns:p14="http://schemas.microsoft.com/office/powerpoint/2010/main" val="372164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 A comparison of a port fuel injection system (right) to a gasoline direct injection system on the left.</a:t>
            </a:r>
          </a:p>
        </p:txBody>
      </p:sp>
      <p:pic>
        <p:nvPicPr>
          <p:cNvPr id="5" name="Picture 2" descr="The figure shows the following:&#10;• In a direct injection system, fuel is sprayed directly into the combustion chamber by an injector.&#10;• In a spray type fuel injection system, fuel is sprayed by a fuel injector upstream near the valve and air mixes with the fuel above the intake valve. The fuel injector is connected to a wiring connector and the fuel rai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361" y="2355663"/>
            <a:ext cx="7723279"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81.2 A gasoline direct-injection system injects fuel under high pressure directly into the combustion chamber.</a:t>
            </a:r>
          </a:p>
        </p:txBody>
      </p:sp>
      <p:pic>
        <p:nvPicPr>
          <p:cNvPr id="6" name="Picture 2" descr="The figure shows the following:&#10;• A high pressure injector injects fuel into the combustion chamber of an engine and is controlled by an electronic driver unit through an engine electronic control unit&#10;• A high-pressure fuel pump pumps fuel through a fuel feed line and is injected by the injector through a high-pressure fuel line.&#10;• A return line sends back fuel to the sump&#10;• A fuel pressure sensor, common rail, and a fuel pressure relief valve are housed before the fuel injec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47143"/>
            <a:ext cx="6979949" cy="481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are two advantages of gasoline direct injection compared</a:t>
            </a:r>
          </a:p>
          <a:p>
            <a:r>
              <a:rPr lang="en-US" sz="4000" dirty="0"/>
              <a:t>with port fuel injection?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Better fuel economy and lower emissions.</a:t>
            </a:r>
          </a:p>
        </p:txBody>
      </p:sp>
    </p:spTree>
    <p:extLst>
      <p:ext uri="{BB962C8B-B14F-4D97-AF65-F5344CB8AC3E}">
        <p14:creationId xmlns:p14="http://schemas.microsoft.com/office/powerpoint/2010/main" val="2582820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380</TotalTime>
  <Words>1281</Words>
  <Application>Microsoft Office PowerPoint</Application>
  <PresentationFormat>On-screen Show (4:3)</PresentationFormat>
  <Paragraphs>115</Paragraphs>
  <Slides>37</Slides>
  <Notes>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37</vt:i4>
      </vt:variant>
    </vt:vector>
  </HeadingPairs>
  <TitlesOfParts>
    <vt:vector size="48"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DIRECT FUEL INJECTION (1 OF 2)</vt:lpstr>
      <vt:lpstr>DIRECT FUEL INJECTION (2 OF 2)</vt:lpstr>
      <vt:lpstr>Figure 81.1 A comparison of a port fuel injection system (right) to a gasoline direct injection system on the left.</vt:lpstr>
      <vt:lpstr>Figure 81.2 A gasoline direct-injection system injects fuel under high pressure directly into the combustion chamber.</vt:lpstr>
      <vt:lpstr>QUESTION 1: ?</vt:lpstr>
      <vt:lpstr>ANSWER 1:</vt:lpstr>
      <vt:lpstr>DIRECT INJECTION FUEL DELIVERY SYSTEM (1 OF 2)</vt:lpstr>
      <vt:lpstr>DIRECT INJECTION FUEL DELIVERY SYSTEM (2 OF 2)</vt:lpstr>
      <vt:lpstr>Figure 81.3 A GDI system uses a low-pressure pump in the gas tank similar to other types of fuel-injection systems. The PCM controls the pressure of the high-pressure pump using sensor inputs.</vt:lpstr>
      <vt:lpstr>Figure 81.4 A typical direct-injection system uses two pumps—one  low-pressure electric pump in the fuel tank and the other a high-pressure pump driven by the camshaft. The high pressure fuel system operates at a pressure as low as 500 PSI during light load conditions and as high as 2,900 PSI under heavy loads.</vt:lpstr>
      <vt:lpstr>Figure 81.5 (a) A typical camshaft-driven high-pressure pump used to increase fuel pressure to 2,000 PSI or higher. </vt:lpstr>
      <vt:lpstr>Animation:  Direct Fuel Injection, Mechanical  (The animation will automatically start in a few seconds)</vt:lpstr>
      <vt:lpstr>Figure 81.5 (b) The high pressure pump assembly removed from the engine. Many GDI engines use a roller where the high-pressure pump rides against the cam lobes to help reduce friction and wear.</vt:lpstr>
      <vt:lpstr>Figure 81.6 A gasoline direct-injection (GDI) fuel rail and pump assembly with the electric pressure control valve.</vt:lpstr>
      <vt:lpstr>GASOLINE DIRECT-INJECTION FUEL INJECTORS</vt:lpstr>
      <vt:lpstr>MODES OF OPERATION (1 OF 2)</vt:lpstr>
      <vt:lpstr>MODES OF OPERATION (2 OF 2)</vt:lpstr>
      <vt:lpstr>PISTON TOP DESIGNS</vt:lpstr>
      <vt:lpstr>Figure 81.7 In this design, the fuel injector is at the top of the cylinder and sprays fuel into the cavity of the piston.</vt:lpstr>
      <vt:lpstr>Figure 81.8 The side injector combines with the shape of the piston to create a swirl as the piston moves up on the compression stroke.</vt:lpstr>
      <vt:lpstr>Figure 81.9 The piston creates a tumbling force as it moves upward.</vt:lpstr>
      <vt:lpstr>QUESTION 2: ?</vt:lpstr>
      <vt:lpstr>ANSWER 2:</vt:lpstr>
      <vt:lpstr>PORT AND DIRECT-INJECTION SYSTEMS</vt:lpstr>
      <vt:lpstr>Figure 81.10 Notice that there are conditions when the port fuel-injector, located in the intake manifold, and the gasoline direct injector, located in the cylinder, both operate to provide the proper air-fuel mixture.</vt:lpstr>
      <vt:lpstr>GASOLINE DIRECT-INJECTION ISSUES</vt:lpstr>
      <vt:lpstr>Figure 81.11 This may become a driveability issue because the gasoline direct-injection injector is exposed to combustion carbon and fuel residue.</vt:lpstr>
      <vt:lpstr>GDI SERVICE</vt:lpstr>
      <vt:lpstr>Figure 81.12 The high-pressure lines use a ball and socket connection. The ball end deforms when the line is tightened and must be replaced with a new part whenever it is removed.</vt:lpstr>
      <vt:lpstr>Figure 81.13 Whenever a GDI fuel injector is removed, a new Teflon seal must be installed to ensure a leak-free connection in the combustion chamber.</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81</dc:title>
  <dc:creator>Curt &amp; Tammy</dc:creator>
  <cp:lastModifiedBy>Glen Plants</cp:lastModifiedBy>
  <cp:revision>52</cp:revision>
  <dcterms:created xsi:type="dcterms:W3CDTF">2018-09-25T19:30:15Z</dcterms:created>
  <dcterms:modified xsi:type="dcterms:W3CDTF">2020-06-30T12:51:29Z</dcterms:modified>
</cp:coreProperties>
</file>