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43" r:id="rId11"/>
    <p:sldId id="344" r:id="rId12"/>
    <p:sldId id="315" r:id="rId13"/>
    <p:sldId id="316" r:id="rId14"/>
    <p:sldId id="395" r:id="rId15"/>
    <p:sldId id="317" r:id="rId16"/>
    <p:sldId id="270" r:id="rId17"/>
    <p:sldId id="326" r:id="rId18"/>
    <p:sldId id="327" r:id="rId19"/>
    <p:sldId id="267" r:id="rId20"/>
    <p:sldId id="268" r:id="rId21"/>
    <p:sldId id="345" r:id="rId22"/>
    <p:sldId id="274" r:id="rId23"/>
    <p:sldId id="328" r:id="rId24"/>
    <p:sldId id="346" r:id="rId25"/>
    <p:sldId id="347" r:id="rId26"/>
    <p:sldId id="348" r:id="rId27"/>
    <p:sldId id="329" r:id="rId28"/>
    <p:sldId id="330" r:id="rId29"/>
    <p:sldId id="393" r:id="rId30"/>
    <p:sldId id="331" r:id="rId31"/>
    <p:sldId id="332" r:id="rId32"/>
    <p:sldId id="333" r:id="rId33"/>
    <p:sldId id="286" r:id="rId34"/>
    <p:sldId id="287" r:id="rId35"/>
    <p:sldId id="349" r:id="rId36"/>
    <p:sldId id="334" r:id="rId37"/>
    <p:sldId id="350" r:id="rId38"/>
    <p:sldId id="351" r:id="rId39"/>
    <p:sldId id="335" r:id="rId40"/>
    <p:sldId id="336" r:id="rId41"/>
    <p:sldId id="352" r:id="rId42"/>
    <p:sldId id="353" r:id="rId43"/>
    <p:sldId id="337" r:id="rId44"/>
    <p:sldId id="338" r:id="rId45"/>
    <p:sldId id="339" r:id="rId46"/>
    <p:sldId id="354" r:id="rId47"/>
    <p:sldId id="340" r:id="rId48"/>
    <p:sldId id="394" r:id="rId49"/>
    <p:sldId id="355" r:id="rId50"/>
    <p:sldId id="341" r:id="rId51"/>
    <p:sldId id="342" r:id="rId52"/>
    <p:sldId id="356" r:id="rId53"/>
    <p:sldId id="299" r:id="rId54"/>
    <p:sldId id="300" r:id="rId55"/>
    <p:sldId id="386" r:id="rId56"/>
    <p:sldId id="396" r:id="rId57"/>
    <p:sldId id="397" r:id="rId58"/>
    <p:sldId id="32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8" d="100"/>
          <a:sy n="108" d="100"/>
        </p:scale>
        <p:origin x="209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22696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8" Type="http://schemas.openxmlformats.org/officeDocument/2006/relationships/hyperlink" Target="https://www.youtube.com/watch?v=H6lY42u19VM" TargetMode="External"/><Relationship Id="rId3" Type="http://schemas.openxmlformats.org/officeDocument/2006/relationships/hyperlink" Target="https://www.youtube.com/watch?v=7MDtYzHl6AY" TargetMode="External"/><Relationship Id="rId7" Type="http://schemas.openxmlformats.org/officeDocument/2006/relationships/hyperlink" Target="https://www.youtube.com/watch?v=KxhrCl3B22M" TargetMode="External"/><Relationship Id="rId2" Type="http://schemas.openxmlformats.org/officeDocument/2006/relationships/hyperlink" Target="https://www.youtube.com/watch?v=Z7nOM8-zryI" TargetMode="External"/><Relationship Id="rId1" Type="http://schemas.openxmlformats.org/officeDocument/2006/relationships/slideLayout" Target="../slideLayouts/slideLayout60.xml"/><Relationship Id="rId6" Type="http://schemas.openxmlformats.org/officeDocument/2006/relationships/hyperlink" Target="https://www.youtube.com/watch?v=stFhLSHsOGg" TargetMode="External"/><Relationship Id="rId11" Type="http://schemas.openxmlformats.org/officeDocument/2006/relationships/hyperlink" Target="https://www.youtube.com/watch?v=v8XrM-7BuOg" TargetMode="External"/><Relationship Id="rId5" Type="http://schemas.openxmlformats.org/officeDocument/2006/relationships/hyperlink" Target="https://www.youtube.com/watch?v=ju7Znf3Z01A" TargetMode="External"/><Relationship Id="rId10" Type="http://schemas.openxmlformats.org/officeDocument/2006/relationships/hyperlink" Target="https://www.youtube.com/watch?v=djyyKlIVeMI" TargetMode="External"/><Relationship Id="rId4" Type="http://schemas.openxmlformats.org/officeDocument/2006/relationships/hyperlink" Target="https://www.youtube.com/watch?v=cQHmRsI66LU" TargetMode="External"/><Relationship Id="rId9" Type="http://schemas.openxmlformats.org/officeDocument/2006/relationships/hyperlink" Target="https://www.youtube.com/watch?v=adkFTSoxM6Q"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www.youtube.com/watch?v=JrW7DXa_Drk" TargetMode="External"/><Relationship Id="rId3" Type="http://schemas.openxmlformats.org/officeDocument/2006/relationships/hyperlink" Target="https://www.youtube.com/watch?v=RVwsV_x2OZM" TargetMode="External"/><Relationship Id="rId7" Type="http://schemas.openxmlformats.org/officeDocument/2006/relationships/hyperlink" Target="https://www.youtube.com/watch?v=agkeQ9TWmlo" TargetMode="External"/><Relationship Id="rId2" Type="http://schemas.openxmlformats.org/officeDocument/2006/relationships/hyperlink" Target="https://www.youtube.com/watch?v=WHLi9fb06-I" TargetMode="External"/><Relationship Id="rId1" Type="http://schemas.openxmlformats.org/officeDocument/2006/relationships/slideLayout" Target="../slideLayouts/slideLayout60.xml"/><Relationship Id="rId6" Type="http://schemas.openxmlformats.org/officeDocument/2006/relationships/hyperlink" Target="https://www.youtube.com/watch?v=HPFz97zi6_M" TargetMode="External"/><Relationship Id="rId11" Type="http://schemas.openxmlformats.org/officeDocument/2006/relationships/hyperlink" Target="https://www.youtube.com/watch?v=7hUrMdzODYU" TargetMode="External"/><Relationship Id="rId5" Type="http://schemas.openxmlformats.org/officeDocument/2006/relationships/hyperlink" Target="https://www.youtube.com/watch?v=IC3Yb56_qys" TargetMode="External"/><Relationship Id="rId10" Type="http://schemas.openxmlformats.org/officeDocument/2006/relationships/hyperlink" Target="https://www.youtube.com/watch?v=NIzcztO-CCs" TargetMode="External"/><Relationship Id="rId4" Type="http://schemas.openxmlformats.org/officeDocument/2006/relationships/hyperlink" Target="https://www.youtube.com/watch?v=Qt9FJjoKld8" TargetMode="External"/><Relationship Id="rId9" Type="http://schemas.openxmlformats.org/officeDocument/2006/relationships/hyperlink" Target="https://www.youtube.com/watch?v=dpuqI55nsMc"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jN0LlVpDZNo" TargetMode="External"/><Relationship Id="rId7" Type="http://schemas.openxmlformats.org/officeDocument/2006/relationships/hyperlink" Target="https://www.youtube.com/watch?v=DMFF_QfEdgs" TargetMode="External"/><Relationship Id="rId2" Type="http://schemas.openxmlformats.org/officeDocument/2006/relationships/hyperlink" Target="https://www.youtube.com/watch?v=oSPZ5rl0QH8" TargetMode="External"/><Relationship Id="rId1" Type="http://schemas.openxmlformats.org/officeDocument/2006/relationships/slideLayout" Target="../slideLayouts/slideLayout60.xml"/><Relationship Id="rId6" Type="http://schemas.openxmlformats.org/officeDocument/2006/relationships/hyperlink" Target="https://www.youtube.com/watch?v=RKNUZUTKguk" TargetMode="External"/><Relationship Id="rId5" Type="http://schemas.openxmlformats.org/officeDocument/2006/relationships/hyperlink" Target="https://www.youtube.com/watch?v=HkIfG8DCIV4" TargetMode="External"/><Relationship Id="rId4" Type="http://schemas.openxmlformats.org/officeDocument/2006/relationships/hyperlink" Target="https://www.youtube.com/watch?v=m5Qca6L6CR8"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Sixth Edition</a:t>
            </a:r>
          </a:p>
        </p:txBody>
      </p:sp>
      <p:sp>
        <p:nvSpPr>
          <p:cNvPr id="4" name="Text Placeholder 3"/>
          <p:cNvSpPr>
            <a:spLocks noGrp="1"/>
          </p:cNvSpPr>
          <p:nvPr>
            <p:ph type="body" sz="quarter" idx="14"/>
          </p:nvPr>
        </p:nvSpPr>
        <p:spPr/>
        <p:txBody>
          <a:bodyPr/>
          <a:lstStyle/>
          <a:p>
            <a:r>
              <a:rPr lang="en-US" dirty="0"/>
              <a:t>Chapter 78</a:t>
            </a:r>
          </a:p>
        </p:txBody>
      </p:sp>
      <p:sp>
        <p:nvSpPr>
          <p:cNvPr id="5" name="Text Placeholder 4"/>
          <p:cNvSpPr>
            <a:spLocks noGrp="1"/>
          </p:cNvSpPr>
          <p:nvPr>
            <p:ph type="body" sz="quarter" idx="15"/>
          </p:nvPr>
        </p:nvSpPr>
        <p:spPr/>
        <p:txBody>
          <a:bodyPr/>
          <a:lstStyle/>
          <a:p>
            <a:r>
              <a:rPr lang="en-US" sz="3200" b="1" dirty="0">
                <a:solidFill>
                  <a:srgbClr val="005A70"/>
                </a:solidFill>
                <a:latin typeface="Arial" panose="020B0604020202020204" pitchFamily="34" charset="0"/>
                <a:cs typeface="Arial" panose="020B0604020202020204" pitchFamily="34" charset="0"/>
              </a:rPr>
              <a:t>Oxygen Sensors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78.2 (b) When the exhaust is rich, the output of a zirconia oxygen sensor is above 450 mV.</a:t>
            </a:r>
          </a:p>
        </p:txBody>
      </p:sp>
      <p:pic>
        <p:nvPicPr>
          <p:cNvPr id="4" name="Picture 2" descr="The figure shows the red test lead attached to the tip of the sensor and the black test lead connected to ground. Exhaust flowing through the sensor is tipped to be rich and with low oxygen content. The O subscript 2 voltage shown on the multi-meter is 0.8 V."/>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01794" y="1626079"/>
            <a:ext cx="3140412" cy="467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US" sz="2400" dirty="0">
                <a:latin typeface="+mj-lt"/>
              </a:rPr>
              <a:t>Figure 78.3 Most conventional zirconia oxygen sensors and some wide-band oxygen sensors use the cup (finger) type of design.</a:t>
            </a:r>
          </a:p>
        </p:txBody>
      </p:sp>
      <p:pic>
        <p:nvPicPr>
          <p:cNvPr id="4" name="Picture 2" descr="The figure shows a finger type design with the sensing element in the shape of a thimble on one end. The housing of the sensor holds a u-shaped Zirconia element covered with porous platinum electrodes. A heater element is inside the thimble shaped sensing element of the sensor. Atmospheric air enters from the other end of the sens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35627" y="1752600"/>
            <a:ext cx="4340646" cy="408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78.4 A typical heated zirconia oxygen sensor, showing the sensor signal circuit that uses the outer (exhaust) electrode as the negative and the ambient air side electrode as the positive.</a:t>
            </a:r>
          </a:p>
        </p:txBody>
      </p:sp>
      <p:pic>
        <p:nvPicPr>
          <p:cNvPr id="3" name="Picture 2" descr="The figure shows a finger type design with the sensing element in the shape of a thimble on one end. The thimble end is in contact with exhaust stream. The other end has the atmospheric air entering the sensor. A sensor signal circuitry connected to the sensor uses the exhaust side electrode as the negative and the ambient-air electrode as the positi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61996" y="2133600"/>
            <a:ext cx="3995867" cy="369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145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78.5 The oxygen sensor provides a quick response at the stoichiometric air-fuel ratio of 14.7:1.</a:t>
            </a:r>
            <a:endParaRPr lang="en-US" dirty="0">
              <a:latin typeface="+mj-lt"/>
            </a:endParaRPr>
          </a:p>
        </p:txBody>
      </p:sp>
      <p:pic>
        <p:nvPicPr>
          <p:cNvPr id="3" name="Picture 2" descr="The graph has sensor voltage in millivolts on the vertical axis and the excess air factor on the horizontal axis. The vertical axis has values from 0 mV to 1000 mV in intervals of 200 mV. The horizontal axis has excess-air factor values from 0.80 to 1.20 in intervals of 0.2. The graph is divided into two sections, rich mixture (lack of air) from 0.80 excess-air factor to 1.00 and lean mixture (excess air) from 1.00 excess-air factor to 1.20. An air fuel ratio of 12.5 to 1 is shown at an excess-air factor of 0.80, 14.7 to 1 at 1.00 excess-air factor and 18 to 1 at 1.20 excess-air factor. The graph shows a gradual decrease in a voltage and a sudden drop when the mixture changes and again a gradual decreas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39436" y="1868687"/>
            <a:ext cx="4065128" cy="4402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817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QUESTION 1: </a:t>
            </a:r>
            <a:r>
              <a:rPr lang="en-US" sz="4000" dirty="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solidFill>
                  <a:srgbClr val="000000"/>
                </a:solidFill>
              </a:rPr>
              <a:t>How does an oxygen sensor report the level of oxygen in the exhaust?</a:t>
            </a:r>
          </a:p>
        </p:txBody>
      </p:sp>
    </p:spTree>
    <p:extLst>
      <p:ext uri="{BB962C8B-B14F-4D97-AF65-F5344CB8AC3E}">
        <p14:creationId xmlns:p14="http://schemas.microsoft.com/office/powerpoint/2010/main" val="3056825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ANSWER 1:</a:t>
            </a:r>
            <a:endParaRPr lang="en-US" sz="3200" dirty="0">
              <a:solidFill>
                <a:srgbClr val="F8F9D3"/>
              </a:solidFill>
              <a:latin typeface="+mj-lt"/>
            </a:endParaRPr>
          </a:p>
        </p:txBody>
      </p:sp>
      <p:sp>
        <p:nvSpPr>
          <p:cNvPr id="6" name="Rectangle 5"/>
          <p:cNvSpPr/>
          <p:nvPr/>
        </p:nvSpPr>
        <p:spPr>
          <a:xfrm>
            <a:off x="304800" y="1954959"/>
            <a:ext cx="8534400" cy="3170099"/>
          </a:xfrm>
          <a:prstGeom prst="rect">
            <a:avLst/>
          </a:prstGeom>
        </p:spPr>
        <p:txBody>
          <a:bodyPr wrap="square">
            <a:spAutoFit/>
          </a:bodyPr>
          <a:lstStyle/>
          <a:p>
            <a:r>
              <a:rPr lang="en-US" sz="4000" dirty="0">
                <a:solidFill>
                  <a:srgbClr val="000000"/>
                </a:solidFill>
              </a:rPr>
              <a:t>When the oxygen level is low, the sensor generates a voltage above 450mV. When the oxygen level is high, the oxygen sensor generates a voltage below 450mV.</a:t>
            </a:r>
          </a:p>
        </p:txBody>
      </p:sp>
    </p:spTree>
    <p:extLst>
      <p:ext uri="{BB962C8B-B14F-4D97-AF65-F5344CB8AC3E}">
        <p14:creationId xmlns:p14="http://schemas.microsoft.com/office/powerpoint/2010/main" val="2582820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TITANIA OXYGEN SENSOR</a:t>
            </a:r>
          </a:p>
        </p:txBody>
      </p:sp>
      <p:sp>
        <p:nvSpPr>
          <p:cNvPr id="3" name="Content Placeholder 2"/>
          <p:cNvSpPr>
            <a:spLocks noGrp="1"/>
          </p:cNvSpPr>
          <p:nvPr>
            <p:ph idx="1"/>
          </p:nvPr>
        </p:nvSpPr>
        <p:spPr/>
        <p:txBody>
          <a:bodyPr/>
          <a:lstStyle/>
          <a:p>
            <a:r>
              <a:rPr lang="en-US" dirty="0"/>
              <a:t>The titania (titanium dioxide) oxygen sensor does not produce a voltage, but rather changes resistance due to the presence of oxygen in the exhaust.</a:t>
            </a:r>
          </a:p>
          <a:p>
            <a:r>
              <a:rPr lang="en-US" dirty="0"/>
              <a:t>As with a zirconia oxygen sensor, the voltage signal is above 450 mV when the exhaust is rich and low (below 450 mV) when the exhaust is lean.</a:t>
            </a:r>
          </a:p>
          <a:p>
            <a:endParaRPr lang="en-US" dirty="0"/>
          </a:p>
        </p:txBody>
      </p:sp>
    </p:spTree>
    <p:extLst>
      <p:ext uri="{BB962C8B-B14F-4D97-AF65-F5344CB8AC3E}">
        <p14:creationId xmlns:p14="http://schemas.microsoft.com/office/powerpoint/2010/main" val="557861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43113"/>
            <a:ext cx="5943600"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78.6 Number and label designations for oxygen sensors. Bank 1 is the bank where cylinder 1 is located. </a:t>
            </a:r>
            <a:endParaRPr lang="en-US" dirty="0">
              <a:latin typeface="+mj-lt"/>
            </a:endParaRPr>
          </a:p>
        </p:txBody>
      </p:sp>
      <p:pic>
        <p:nvPicPr>
          <p:cNvPr id="3" name="Picture 2" descr="The figure shows six engine blocks divided into two halves, each half with equal number of cylinders. From the six engine blocks shown in the figure, three of them have two separate catalytic converters for their exhaust manifolds and the other three of them have a single catalytic converter for their exhaust manifolds. For every engine block, whether it is transverse or FWD, there is a bank of two sensors. Sensor banks located near the half where cylinder 1 is located is labelled as sensor bank 1 for every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61500" y="1708958"/>
            <a:ext cx="6021000" cy="458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858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PCM USES OF THE OXYGEN SENSOR</a:t>
            </a:r>
          </a:p>
        </p:txBody>
      </p:sp>
      <p:sp>
        <p:nvSpPr>
          <p:cNvPr id="3" name="Content Placeholder 2"/>
          <p:cNvSpPr>
            <a:spLocks noGrp="1"/>
          </p:cNvSpPr>
          <p:nvPr>
            <p:ph idx="1"/>
          </p:nvPr>
        </p:nvSpPr>
        <p:spPr/>
        <p:txBody>
          <a:bodyPr/>
          <a:lstStyle/>
          <a:p>
            <a:r>
              <a:rPr lang="en-US" dirty="0"/>
              <a:t>Fuel Control</a:t>
            </a:r>
          </a:p>
          <a:p>
            <a:pPr lvl="1"/>
            <a:r>
              <a:rPr lang="en-US" dirty="0"/>
              <a:t>The upstream oxygen sensors are among the high-authority sensors used for fuel control while operating in closed loop.</a:t>
            </a:r>
          </a:p>
          <a:p>
            <a:r>
              <a:rPr lang="en-US" dirty="0"/>
              <a:t>Fuel Trim</a:t>
            </a:r>
          </a:p>
          <a:p>
            <a:pPr lvl="1"/>
            <a:r>
              <a:rPr lang="en-US" dirty="0"/>
              <a:t>The fuel trim numbers are determined from the signals by the oxygen sensor(s).</a:t>
            </a:r>
          </a:p>
          <a:p>
            <a:pPr lvl="1"/>
            <a:r>
              <a:rPr lang="en-US" dirty="0"/>
              <a:t>Fuel trim can be negative (subtracting fuel) or positive (adding fuel).</a:t>
            </a:r>
          </a:p>
        </p:txBody>
      </p:sp>
    </p:spTree>
    <p:extLst>
      <p:ext uri="{BB962C8B-B14F-4D97-AF65-F5344CB8AC3E}">
        <p14:creationId xmlns:p14="http://schemas.microsoft.com/office/powerpoint/2010/main" val="2562279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(1 of 2)</a:t>
            </a:r>
          </a:p>
        </p:txBody>
      </p:sp>
      <p:sp>
        <p:nvSpPr>
          <p:cNvPr id="23555" name="Content Placeholder 2"/>
          <p:cNvSpPr>
            <a:spLocks noGrp="1"/>
          </p:cNvSpPr>
          <p:nvPr>
            <p:ph idx="1"/>
          </p:nvPr>
        </p:nvSpPr>
        <p:spPr/>
        <p:txBody>
          <a:bodyPr/>
          <a:lstStyle/>
          <a:p>
            <a:pPr marL="0" indent="0">
              <a:buNone/>
            </a:pPr>
            <a:r>
              <a:rPr lang="en-US" b="1" dirty="0">
                <a:solidFill>
                  <a:srgbClr val="005A70"/>
                </a:solidFill>
              </a:rPr>
              <a:t>78.1</a:t>
            </a:r>
            <a:r>
              <a:rPr lang="en-US" dirty="0"/>
              <a:t> Discuss how O2S sensors work and describe the types of O2S sensors.</a:t>
            </a:r>
          </a:p>
          <a:p>
            <a:pPr marL="0" indent="0">
              <a:buNone/>
            </a:pPr>
            <a:r>
              <a:rPr lang="en-US" b="1" dirty="0">
                <a:solidFill>
                  <a:srgbClr val="005A70"/>
                </a:solidFill>
              </a:rPr>
              <a:t>78.2  </a:t>
            </a:r>
            <a:r>
              <a:rPr lang="en-US" dirty="0"/>
              <a:t>Discuss the PCM uses for the O2S sensor.</a:t>
            </a:r>
          </a:p>
          <a:p>
            <a:pPr marL="0" indent="0">
              <a:buNone/>
            </a:pPr>
            <a:r>
              <a:rPr lang="en-US" b="1" dirty="0">
                <a:solidFill>
                  <a:srgbClr val="005A70"/>
                </a:solidFill>
              </a:rPr>
              <a:t>78.3  </a:t>
            </a:r>
            <a:r>
              <a:rPr lang="en-US" dirty="0"/>
              <a:t>List the methods that can be used to test oxygen sensor.</a:t>
            </a:r>
          </a:p>
          <a:p>
            <a:pPr marL="0" indent="0">
              <a:buNone/>
            </a:pPr>
            <a:r>
              <a:rPr lang="en-US" b="1" dirty="0">
                <a:solidFill>
                  <a:schemeClr val="accent2"/>
                </a:solidFill>
              </a:rPr>
              <a:t>78.4</a:t>
            </a:r>
            <a:r>
              <a:rPr lang="en-US" dirty="0"/>
              <a:t> Describe the symptoms of a failed O2S sensor.</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OXYGEN SENSOR DIAGNOSIS (1 OF 2)</a:t>
            </a:r>
          </a:p>
        </p:txBody>
      </p:sp>
      <p:sp>
        <p:nvSpPr>
          <p:cNvPr id="3" name="Content Placeholder 2"/>
          <p:cNvSpPr>
            <a:spLocks noGrp="1"/>
          </p:cNvSpPr>
          <p:nvPr>
            <p:ph idx="1"/>
          </p:nvPr>
        </p:nvSpPr>
        <p:spPr/>
        <p:txBody>
          <a:bodyPr/>
          <a:lstStyle/>
          <a:p>
            <a:r>
              <a:rPr lang="en-US" dirty="0"/>
              <a:t>PCM System Tests</a:t>
            </a:r>
          </a:p>
          <a:p>
            <a:pPr lvl="1"/>
            <a:r>
              <a:rPr lang="en-US" dirty="0"/>
              <a:t>The PCM uses the oxygen sensor to test the EGR system, the catalytic converter, and the fuel system.</a:t>
            </a:r>
          </a:p>
          <a:p>
            <a:r>
              <a:rPr lang="en-US" dirty="0"/>
              <a:t>Visual Inspection</a:t>
            </a:r>
          </a:p>
          <a:p>
            <a:pPr lvl="1"/>
            <a:r>
              <a:rPr lang="en-US" dirty="0"/>
              <a:t>Black sooty deposits usually indicate a rich air-fuel mixture.</a:t>
            </a:r>
          </a:p>
          <a:p>
            <a:pPr lvl="1"/>
            <a:r>
              <a:rPr lang="en-US" dirty="0"/>
              <a:t>White chalky deposits are characteristic of silica contamination.</a:t>
            </a:r>
          </a:p>
          <a:p>
            <a:pPr lvl="1"/>
            <a:r>
              <a:rPr lang="en-US" dirty="0"/>
              <a:t>White sandy or gritty deposits are characteristic of antifreeze (ethylene glycol) contamination.</a:t>
            </a:r>
          </a:p>
        </p:txBody>
      </p:sp>
    </p:spTree>
    <p:extLst>
      <p:ext uri="{BB962C8B-B14F-4D97-AF65-F5344CB8AC3E}">
        <p14:creationId xmlns:p14="http://schemas.microsoft.com/office/powerpoint/2010/main" val="785025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OXYGEN SENSOR DIAGNOSIS (2 OF 2)</a:t>
            </a:r>
          </a:p>
        </p:txBody>
      </p:sp>
      <p:sp>
        <p:nvSpPr>
          <p:cNvPr id="3" name="Content Placeholder 2"/>
          <p:cNvSpPr>
            <a:spLocks noGrp="1"/>
          </p:cNvSpPr>
          <p:nvPr>
            <p:ph idx="1"/>
          </p:nvPr>
        </p:nvSpPr>
        <p:spPr/>
        <p:txBody>
          <a:bodyPr/>
          <a:lstStyle/>
          <a:p>
            <a:r>
              <a:rPr lang="en-US" sz="2400" dirty="0"/>
              <a:t>Digital Voltmeter Testing</a:t>
            </a:r>
          </a:p>
          <a:p>
            <a:pPr lvl="1"/>
            <a:r>
              <a:rPr lang="en-US" sz="2000" dirty="0"/>
              <a:t>The oxygen sensor can be checked for proper operation using a digital high-impedance voltmeter.</a:t>
            </a:r>
          </a:p>
          <a:p>
            <a:r>
              <a:rPr lang="en-US" sz="2400" dirty="0"/>
              <a:t>Min/Max Testing</a:t>
            </a:r>
          </a:p>
          <a:p>
            <a:pPr lvl="1"/>
            <a:r>
              <a:rPr lang="en-US" sz="2000" dirty="0"/>
              <a:t>A digital meter set on DC volts can be used to record the minimum and maximum voltage with the engine running.</a:t>
            </a:r>
          </a:p>
          <a:p>
            <a:r>
              <a:rPr lang="en-US" sz="2400" dirty="0"/>
              <a:t>Scan Tool Testing</a:t>
            </a:r>
          </a:p>
          <a:p>
            <a:pPr lvl="1"/>
            <a:r>
              <a:rPr lang="en-US" sz="2000" dirty="0"/>
              <a:t>Using a scan tool, observe the oxygen sensor voltages.</a:t>
            </a:r>
          </a:p>
          <a:p>
            <a:r>
              <a:rPr lang="en-US" sz="2400" dirty="0"/>
              <a:t>Scope testing</a:t>
            </a:r>
          </a:p>
          <a:p>
            <a:pPr lvl="1"/>
            <a:r>
              <a:rPr lang="en-US" sz="2000" dirty="0"/>
              <a:t>The voltage signal of the sensor should be constantly changing.</a:t>
            </a:r>
          </a:p>
        </p:txBody>
      </p:sp>
    </p:spTree>
    <p:extLst>
      <p:ext uri="{BB962C8B-B14F-4D97-AF65-F5344CB8AC3E}">
        <p14:creationId xmlns:p14="http://schemas.microsoft.com/office/powerpoint/2010/main" val="485977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78.7 The OBD-II catalytic converter monitor compares the signals of the upstream and downstream oxygen sensor to determine converter efficiency. </a:t>
            </a:r>
            <a:endParaRPr lang="en-US" dirty="0">
              <a:latin typeface="+mj-lt"/>
            </a:endParaRPr>
          </a:p>
        </p:txBody>
      </p:sp>
      <p:pic>
        <p:nvPicPr>
          <p:cNvPr id="3" name="Picture 2" descr="The figure also shows signals from the upstream and downstream oxygen sensors as shown on an OBD-II catalytic converter monitor. The upstream signal shows a rapidly switching signal, with the curve of the signal similar to a sine wave. The downstream signal shows a slowly switching signal or a straight line signal, with the curve of the signal similar to a rectangular pulse with rounded edg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1498" y="2032521"/>
            <a:ext cx="5141005" cy="4260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456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78.8 Testing an oxygen sensor using a DMM set on DC volts. With the engine operating in closed loop, the oxygen voltage should read over 800 mV and lower than 200 mV and be constantly fluctuating.</a:t>
            </a:r>
          </a:p>
        </p:txBody>
      </p:sp>
      <p:pic>
        <p:nvPicPr>
          <p:cNvPr id="3" name="Picture 2" descr="The figure shows the red test lead connected to the oxygen sensor signal wire and the black test lead connected to the engine ground. The display on the multi-meter reads .715 V."/>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83884" y="1907647"/>
            <a:ext cx="5376232" cy="4359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782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dirty="0"/>
              <a:t>Animation: Testing an O2 Sensor</a:t>
            </a:r>
            <a:br>
              <a:rPr lang="en-US" dirty="0"/>
            </a:br>
            <a:r>
              <a:rPr lang="en-US" sz="1350" dirty="0">
                <a:solidFill>
                  <a:prstClr val="white"/>
                </a:solidFill>
              </a:rPr>
              <a:t>(The animation will automatically start in a few seconds)</a:t>
            </a:r>
            <a:endParaRPr lang="en-US" dirty="0"/>
          </a:p>
        </p:txBody>
      </p:sp>
      <p:pic>
        <p:nvPicPr>
          <p:cNvPr id="5" name="test_o2_sensor_ch76">
            <a:hlinkClick r:id="" action="ppaction://media"/>
            <a:extLst>
              <a:ext uri="{FF2B5EF4-FFF2-40B4-BE49-F238E27FC236}">
                <a16:creationId xmlns:a16="http://schemas.microsoft.com/office/drawing/2014/main" id="{43C768B9-4E3E-4870-A239-56612D6E1EF9}"/>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230524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17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78.9 Using a digital multimeter to test an oxygen sensor using the MIN/MAX record function of the meter. </a:t>
            </a:r>
            <a:endParaRPr lang="en-US" dirty="0">
              <a:latin typeface="+mj-lt"/>
            </a:endParaRPr>
          </a:p>
        </p:txBody>
      </p:sp>
      <p:pic>
        <p:nvPicPr>
          <p:cNvPr id="3" name="Picture 2" descr="The figure shows the red test lead connected to the oxygen sensor signal wire and the black test lead connected to the engine ground. Numbering from 1 to 6 can be seen on the figure. Number 1 is shown near the input terminals of test leads. Number 2 is shown at the rotary switch. Number 3 is shown at the range button on the multi-meter. Number 4 is shown at the test leads connected to engine and the oxygen sensor. Number 5 is shown the min/max button and number 6 is shown pointing the min/max button and the display screen of the multi-meter. Instructions for using the multi-meter are shown in the figure and can be read as below.  &#10;Watch analog pointer sweep as O2 voltage chances. Depending on the driving conditions, the O2 voltage rises and falls, but it usually averages around 0.45 V. &#10;1) Shut the engine off and insert test lead in the input terminals as shown.&#10;2) Set the rotary switch to volts DC. &#10;3) Manually select the 4 V range. &#10;4) Connect the test leads as shown.&#10;5) Start the engine. If the O2 sensor is unheated, fast idle the engine for a few minutes. &#10;6) Press min/max button to display maximum (max) O2 voltage; press again to display minimum (min) voltage; press again to display average (avg) voltage; press and hold down min/max for 2 seconds to exit.&#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34267" y="1708243"/>
            <a:ext cx="5075467" cy="4580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515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78.10 Connecting a handheld digital storage oscilloscope to an oxygen sensor signal wire. Check the instructions for the scope as some require the use of a filter to be installed in the test lead to reduce electromagnetic interference that can affect the oxygen sensor waveform.</a:t>
            </a:r>
          </a:p>
        </p:txBody>
      </p:sp>
      <p:pic>
        <p:nvPicPr>
          <p:cNvPr id="3" name="Picture 2" descr="A figure shows a handheld digital storage oscilloscope connected to an oxygen sensor signal wire and an engine. The red test lead is connected to the oxygen sensor and the black test lead is connected to engine grou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32926" y="2102447"/>
            <a:ext cx="3678149" cy="4163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475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78.11 The waveform of a good oxygen sensor as displayed on a digital storage oscilloscope (DSO). Note that the maximum reading is above 800 mV and the minimum reading is less than 200 mV.</a:t>
            </a:r>
          </a:p>
        </p:txBody>
      </p:sp>
      <p:pic>
        <p:nvPicPr>
          <p:cNvPr id="3" name="Picture 2" descr="The DSO screen shows a waveform similar to a sine wave. The waveform is measured for voltages and it is seen on a graph with voltage on the vertical axis. The waveform oscillates between a maximum value of 936 mV and a minimum voltage of 128 mV.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9384" y="2380631"/>
            <a:ext cx="7765232" cy="3895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57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2: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solidFill>
                  <a:srgbClr val="000000"/>
                </a:solidFill>
              </a:rPr>
              <a:t>What are the three ways to test an oxygen sensor?</a:t>
            </a:r>
          </a:p>
        </p:txBody>
      </p:sp>
    </p:spTree>
    <p:extLst>
      <p:ext uri="{BB962C8B-B14F-4D97-AF65-F5344CB8AC3E}">
        <p14:creationId xmlns:p14="http://schemas.microsoft.com/office/powerpoint/2010/main" val="2374300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a:solidFill>
                  <a:srgbClr val="000000"/>
                </a:solidFill>
              </a:rPr>
              <a:t>With a multimeter, a scan tool or an oscilloscope.</a:t>
            </a:r>
          </a:p>
        </p:txBody>
      </p:sp>
    </p:spTree>
    <p:extLst>
      <p:ext uri="{BB962C8B-B14F-4D97-AF65-F5344CB8AC3E}">
        <p14:creationId xmlns:p14="http://schemas.microsoft.com/office/powerpoint/2010/main" val="2508462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(2 of 2)</a:t>
            </a:r>
          </a:p>
        </p:txBody>
      </p:sp>
      <p:sp>
        <p:nvSpPr>
          <p:cNvPr id="24579" name="Content Placeholder 2"/>
          <p:cNvSpPr>
            <a:spLocks noGrp="1"/>
          </p:cNvSpPr>
          <p:nvPr>
            <p:ph idx="1"/>
          </p:nvPr>
        </p:nvSpPr>
        <p:spPr/>
        <p:txBody>
          <a:bodyPr/>
          <a:lstStyle/>
          <a:p>
            <a:pPr marL="0" indent="0">
              <a:buNone/>
            </a:pPr>
            <a:r>
              <a:rPr lang="en-US" b="1" dirty="0">
                <a:solidFill>
                  <a:srgbClr val="005A70"/>
                </a:solidFill>
              </a:rPr>
              <a:t>78.5</a:t>
            </a:r>
            <a:r>
              <a:rPr lang="en-US" dirty="0"/>
              <a:t> Describe testing on a post catalytic converter O2S sensor.</a:t>
            </a:r>
          </a:p>
          <a:p>
            <a:pPr marL="0" indent="0">
              <a:buNone/>
            </a:pPr>
            <a:r>
              <a:rPr lang="en-US" b="1" dirty="0">
                <a:solidFill>
                  <a:srgbClr val="005A70"/>
                </a:solidFill>
              </a:rPr>
              <a:t>78.6</a:t>
            </a:r>
            <a:r>
              <a:rPr lang="en-US" dirty="0"/>
              <a:t> Explain the operation of wide-band oxygen sensors.</a:t>
            </a:r>
          </a:p>
          <a:p>
            <a:pPr marL="0" indent="0">
              <a:buNone/>
            </a:pPr>
            <a:r>
              <a:rPr lang="en-US" b="1" dirty="0">
                <a:solidFill>
                  <a:schemeClr val="accent2"/>
                </a:solidFill>
              </a:rPr>
              <a:t>78.7</a:t>
            </a:r>
            <a:r>
              <a:rPr lang="en-US" dirty="0"/>
              <a:t>  Compare dual cell wide-band sensors to single cell wide-band sensors.</a:t>
            </a:r>
          </a:p>
          <a:p>
            <a:pPr marL="0" indent="0">
              <a:buNone/>
            </a:pPr>
            <a:r>
              <a:rPr lang="en-US" b="1" dirty="0">
                <a:solidFill>
                  <a:schemeClr val="accent2"/>
                </a:solidFill>
              </a:rPr>
              <a:t>78.8</a:t>
            </a:r>
            <a:r>
              <a:rPr lang="en-US" dirty="0"/>
              <a:t> Describe wide-band oxygen pattern failures.</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POST CATALYTIC CONVERTER OXYGEN SENSOR TESTING</a:t>
            </a:r>
          </a:p>
        </p:txBody>
      </p:sp>
      <p:sp>
        <p:nvSpPr>
          <p:cNvPr id="3" name="Content Placeholder 2"/>
          <p:cNvSpPr>
            <a:spLocks noGrp="1"/>
          </p:cNvSpPr>
          <p:nvPr>
            <p:ph idx="1"/>
          </p:nvPr>
        </p:nvSpPr>
        <p:spPr/>
        <p:txBody>
          <a:bodyPr/>
          <a:lstStyle/>
          <a:p>
            <a:r>
              <a:rPr lang="en-US" dirty="0"/>
              <a:t>The oxygen sensor located behind the catalytic converter is used on OBD-II vehicles to monitor converter efficiency.</a:t>
            </a:r>
          </a:p>
          <a:p>
            <a:r>
              <a:rPr lang="en-US" dirty="0"/>
              <a:t>If the converter is working correctly, the oxygen content after the converter should be fairly constant.</a:t>
            </a:r>
          </a:p>
          <a:p>
            <a:r>
              <a:rPr lang="en-US" dirty="0"/>
              <a:t>The post catalytic converter oxygen sensor also is used to modify the amount of fuel delivered to the engine to allow the converter to work efficiently.</a:t>
            </a:r>
          </a:p>
        </p:txBody>
      </p:sp>
    </p:spTree>
    <p:extLst>
      <p:ext uri="{BB962C8B-B14F-4D97-AF65-F5344CB8AC3E}">
        <p14:creationId xmlns:p14="http://schemas.microsoft.com/office/powerpoint/2010/main" val="61525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78.12 The post catalytic converter oxygen sensor should display very little activity if the catalytic converter is efficient. </a:t>
            </a:r>
            <a:endParaRPr lang="en-US" dirty="0">
              <a:latin typeface="+mj-lt"/>
            </a:endParaRPr>
          </a:p>
        </p:txBody>
      </p:sp>
      <p:pic>
        <p:nvPicPr>
          <p:cNvPr id="3" name="Picture 2" descr="The figure shows three graphs measured for oxygen content in the post catalytic converter sensor.&#10;• The graph is displayed on a 2 by 10 display with voltage on the two vertical divisions and a time of 5 sec/div on the horizontal divisions.&#10;• The first graph for oxygen sensor before the converter shows a waveform that oscillates between zero and one volt (approximately) and is closely spaced.&#10;• The second graph for oxygen sensor after the converter shows a waveform with a line that starts in the second grid and ends in the first grid but remains close to a voltage of 0.625 V. This graph shows that the converter is efficient.&#10;• The third graph for oxygen sensor after the converter shows a waveform that is distorted and doesn’t follow a specific curve. The waveform oscillates between 1 and 0.4 (approximately).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1033" y="1741506"/>
            <a:ext cx="7781934" cy="453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219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WIDE-BAND OXYGEN SENSORS (1 OF 2)</a:t>
            </a:r>
          </a:p>
        </p:txBody>
      </p:sp>
      <p:sp>
        <p:nvSpPr>
          <p:cNvPr id="3" name="Content Placeholder 2"/>
          <p:cNvSpPr>
            <a:spLocks noGrp="1"/>
          </p:cNvSpPr>
          <p:nvPr>
            <p:ph idx="1"/>
          </p:nvPr>
        </p:nvSpPr>
        <p:spPr/>
        <p:txBody>
          <a:bodyPr/>
          <a:lstStyle/>
          <a:p>
            <a:r>
              <a:rPr lang="en-US" dirty="0"/>
              <a:t>Terminology</a:t>
            </a:r>
          </a:p>
          <a:p>
            <a:pPr lvl="1"/>
            <a:r>
              <a:rPr lang="en-US" dirty="0"/>
              <a:t>Wide-band oxygen sensors have various names, depending on the vehicle and/or oxygen sensor manufacturer, including: broadband, wide-band, air-fuel sensor, lean air-fuel sensor.</a:t>
            </a:r>
          </a:p>
          <a:p>
            <a:r>
              <a:rPr lang="en-US" dirty="0"/>
              <a:t>Introduction</a:t>
            </a:r>
          </a:p>
          <a:p>
            <a:pPr lvl="1"/>
            <a:r>
              <a:rPr lang="en-US" dirty="0"/>
              <a:t>The need for more stringent exhaust emission standards require more accurate fuel control than can be provided by a traditional oxygen sensor.</a:t>
            </a:r>
          </a:p>
          <a:p>
            <a:pPr lvl="1"/>
            <a:endParaRPr lang="en-US" dirty="0"/>
          </a:p>
        </p:txBody>
      </p:sp>
    </p:spTree>
    <p:extLst>
      <p:ext uri="{BB962C8B-B14F-4D97-AF65-F5344CB8AC3E}">
        <p14:creationId xmlns:p14="http://schemas.microsoft.com/office/powerpoint/2010/main" val="454116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WIDE-BAND OXYGEN SENSORS (2 OF 2)</a:t>
            </a:r>
          </a:p>
        </p:txBody>
      </p:sp>
      <p:sp>
        <p:nvSpPr>
          <p:cNvPr id="3" name="Content Placeholder 2"/>
          <p:cNvSpPr>
            <a:spLocks noGrp="1"/>
          </p:cNvSpPr>
          <p:nvPr>
            <p:ph idx="1"/>
          </p:nvPr>
        </p:nvSpPr>
        <p:spPr/>
        <p:txBody>
          <a:bodyPr/>
          <a:lstStyle/>
          <a:p>
            <a:r>
              <a:rPr lang="en-US" dirty="0"/>
              <a:t>Purpose and Function</a:t>
            </a:r>
          </a:p>
          <a:p>
            <a:pPr lvl="1"/>
            <a:r>
              <a:rPr lang="en-US" dirty="0"/>
              <a:t>A wide-band oxygen sensor is capable of supplying air-fuel ratio information to the PCM over a much broader range.</a:t>
            </a:r>
          </a:p>
          <a:p>
            <a:r>
              <a:rPr lang="en-US" dirty="0"/>
              <a:t>Planar Design</a:t>
            </a:r>
          </a:p>
          <a:p>
            <a:pPr lvl="1"/>
            <a:r>
              <a:rPr lang="en-US" dirty="0"/>
              <a:t>A wide-band oxygen sensor that is flat and thin (1.5 mm or 0.006 inch).</a:t>
            </a:r>
          </a:p>
          <a:p>
            <a:pPr lvl="1"/>
            <a:r>
              <a:rPr lang="en-US" dirty="0"/>
              <a:t>The thin design makes it easier to heat and allows closed loop operation in less than 10 seconds.</a:t>
            </a:r>
          </a:p>
        </p:txBody>
      </p:sp>
    </p:spTree>
    <p:extLst>
      <p:ext uri="{BB962C8B-B14F-4D97-AF65-F5344CB8AC3E}">
        <p14:creationId xmlns:p14="http://schemas.microsoft.com/office/powerpoint/2010/main" val="469579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78.13 A conventional zirconia oxygen sensor can only reset to exhaust mixtures that are richer or leaner than14.7:1 (lambda 1.00).</a:t>
            </a:r>
            <a:endParaRPr lang="en-US" dirty="0">
              <a:latin typeface="+mj-lt"/>
            </a:endParaRPr>
          </a:p>
        </p:txBody>
      </p:sp>
      <p:pic>
        <p:nvPicPr>
          <p:cNvPr id="3" name="Picture 2" descr="The graph shows voltage on the vertical axis and lambda values on the horizontal axis. Lambda 1.00 is equal to an air-fuel ratio of 14.7 to 1. Values of rich mixture extend from .90 lambda to 1 on the horizontal axis and values of lean mixture extends from 1 to 1.10 on the same axis. The graph decreases gradually from 1 volt to 0.6 when the mixture is rich, drops steeply from 0.6 to 0.4 volts at air-fuel ratio of 14.7 to 1 and again decreases gradually from 0.4 to 0 volts when the mixture is le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88673" y="2176749"/>
            <a:ext cx="6166655" cy="4115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596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78.14 A planar design zirconia oxygen sensor places all of the elements together, which allows the sensor to reach operating temperature quickly. </a:t>
            </a:r>
            <a:endParaRPr lang="en-US" dirty="0">
              <a:latin typeface="+mj-lt"/>
            </a:endParaRPr>
          </a:p>
        </p:txBody>
      </p:sp>
      <p:pic>
        <p:nvPicPr>
          <p:cNvPr id="3" name="Picture 2" descr="The figure shows a planar stack with a heater at the bottom. The heater is connected to power and ground terminals. Above the heater, a zirconium dioxide electrolyte is placed. The inner electrode and the reference air are sandwiched into the zirconia electrolyte. At the top of the zirconia electrolyte, an outer exhaust electrode is stacked. The outer electrode is connected to the negative PCM signal and the inner electrode is connected to the positive PCM signal."/>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90421" y="1981200"/>
            <a:ext cx="8163158" cy="401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217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DUAL-CELL PLANAR WIDE-BAND SENSOR OPERATION (1 OF 2)</a:t>
            </a:r>
          </a:p>
        </p:txBody>
      </p:sp>
      <p:sp>
        <p:nvSpPr>
          <p:cNvPr id="3" name="Content Placeholder 2"/>
          <p:cNvSpPr>
            <a:spLocks noGrp="1"/>
          </p:cNvSpPr>
          <p:nvPr>
            <p:ph idx="1"/>
          </p:nvPr>
        </p:nvSpPr>
        <p:spPr/>
        <p:txBody>
          <a:bodyPr/>
          <a:lstStyle/>
          <a:p>
            <a:r>
              <a:rPr lang="en-US" dirty="0"/>
              <a:t>Construction</a:t>
            </a:r>
          </a:p>
          <a:p>
            <a:pPr lvl="1"/>
            <a:r>
              <a:rPr lang="en-US" dirty="0"/>
              <a:t>A dual-cell, planar-type, wide-band oxygen sensor is made like a conventional planar O2S, or Nernst cell. Above the Nernst cell is another zirconia layer with two electrodes, called the pump cell.</a:t>
            </a:r>
          </a:p>
          <a:p>
            <a:r>
              <a:rPr lang="en-US" dirty="0"/>
              <a:t>Operation</a:t>
            </a:r>
          </a:p>
          <a:p>
            <a:pPr lvl="1"/>
            <a:r>
              <a:rPr lang="en-US" dirty="0"/>
              <a:t>Oxygen sensors do not measure the quantity of free oxygen in the exhaust. Instead, oxygen sensors produce a voltage that is based on the ion flow between the platinum electrodes of the sensor to maintain a stoichiometric balance.</a:t>
            </a:r>
          </a:p>
          <a:p>
            <a:endParaRPr lang="en-US" dirty="0"/>
          </a:p>
        </p:txBody>
      </p:sp>
    </p:spTree>
    <p:extLst>
      <p:ext uri="{BB962C8B-B14F-4D97-AF65-F5344CB8AC3E}">
        <p14:creationId xmlns:p14="http://schemas.microsoft.com/office/powerpoint/2010/main" val="3550577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DUAL-CELL PLANAR WIDE-BAND SENSOR OPERATION (2 OF 2)</a:t>
            </a:r>
          </a:p>
        </p:txBody>
      </p:sp>
      <p:sp>
        <p:nvSpPr>
          <p:cNvPr id="3" name="Content Placeholder 2"/>
          <p:cNvSpPr>
            <a:spLocks noGrp="1"/>
          </p:cNvSpPr>
          <p:nvPr>
            <p:ph idx="1"/>
          </p:nvPr>
        </p:nvSpPr>
        <p:spPr/>
        <p:txBody>
          <a:bodyPr/>
          <a:lstStyle/>
          <a:p>
            <a:r>
              <a:rPr lang="en-US" dirty="0"/>
              <a:t>Stoichiometric</a:t>
            </a:r>
          </a:p>
          <a:p>
            <a:pPr lvl="1"/>
            <a:r>
              <a:rPr lang="en-US" dirty="0"/>
              <a:t>When the exhaust is at stoichiometric (14.7:1 air-fuel ratio), the voltage of the Nernst cell is 450 mV (0.45 V).</a:t>
            </a:r>
          </a:p>
          <a:p>
            <a:pPr lvl="1"/>
            <a:r>
              <a:rPr lang="en-US" dirty="0"/>
              <a:t>The voltage between the diffusion chamber and the air reference chamber changes from 0.45 V. This voltage is:</a:t>
            </a:r>
          </a:p>
          <a:p>
            <a:pPr lvl="2"/>
            <a:r>
              <a:rPr lang="en-US" dirty="0"/>
              <a:t>Higher if the exhaust is rich</a:t>
            </a:r>
          </a:p>
          <a:p>
            <a:pPr lvl="2"/>
            <a:r>
              <a:rPr lang="en-US" dirty="0"/>
              <a:t>Lower if the exhaust is lean</a:t>
            </a:r>
          </a:p>
          <a:p>
            <a:pPr lvl="1"/>
            <a:r>
              <a:rPr lang="en-US" dirty="0"/>
              <a:t>The reference voltage remains constant, but varies by vehicle.</a:t>
            </a:r>
          </a:p>
        </p:txBody>
      </p:sp>
    </p:spTree>
    <p:extLst>
      <p:ext uri="{BB962C8B-B14F-4D97-AF65-F5344CB8AC3E}">
        <p14:creationId xmlns:p14="http://schemas.microsoft.com/office/powerpoint/2010/main" val="2057590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78.15 The reference electrodes are shared by the Nernst cell and the pump cell. </a:t>
            </a:r>
            <a:endParaRPr lang="en-US" dirty="0">
              <a:latin typeface="+mj-lt"/>
            </a:endParaRPr>
          </a:p>
        </p:txBody>
      </p:sp>
      <p:pic>
        <p:nvPicPr>
          <p:cNvPr id="3" name="Picture 2" descr="The figure shows a dual-cell planar design made of two cells, a conventional planar O2S or the Nernst cell and another layer of zirconia layer with two electrodes, called the pump cell. The conventional cell is on the bottom and a second layer of zirconia of the pump cell is at the top. There’s a diffusion chamber between the two cells and the cells share a common ground, called the reference. The diffusion chamber is exposed to the exhaust gases. PCM terminals 3 and 4, ground and 5 V are connected to a calibration resistor. A heater coil placed below the Nernst cell has one terminal connected to PCM terminal 2 and other terminal is connected to the positive terminal of heater relay. The PCM terminal 2 has a PWM heater control. PCM terminal 6 is connected to the inner electrode of Nernst cell. The reference is connected to the common reference for pump cell and Nernst cell at PCM terminal 8. Exhaust electrode of pump cell is connected to PCM terminal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9537" y="1955199"/>
            <a:ext cx="8144926" cy="4106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289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78.16 When the exhaust is rich, the PCM applies a negative current into the pump cell.</a:t>
            </a:r>
            <a:endParaRPr lang="en-US" dirty="0">
              <a:latin typeface="+mj-lt"/>
            </a:endParaRPr>
          </a:p>
        </p:txBody>
      </p:sp>
      <p:pic>
        <p:nvPicPr>
          <p:cNvPr id="3" name="Picture 2" descr="The figure shows a dual cell sensor with a PCM connected to it. A heater coil connected to heater positive and negative terminals is stacked at the bottom of the cell. A Nernst cell is connected to a voltmeter in a PCM. The Nernst cell electrode is connected to input terminal 5 of PCM and the common reference electrode is connected to the terminal 4 of PCM. The voltmeter is connected to an ammeter in the PCM through a circuitry made of electrical components. The ammeter connects to the pump cell electrode through terminal 2 of PCM.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2933" y="1780038"/>
            <a:ext cx="8138134" cy="4395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410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OXYGEN SENSORS (1 OF 3)</a:t>
            </a:r>
          </a:p>
        </p:txBody>
      </p:sp>
      <p:sp>
        <p:nvSpPr>
          <p:cNvPr id="25603" name="Content Placeholder 2"/>
          <p:cNvSpPr>
            <a:spLocks noGrp="1"/>
          </p:cNvSpPr>
          <p:nvPr>
            <p:ph idx="1"/>
          </p:nvPr>
        </p:nvSpPr>
        <p:spPr>
          <a:xfrm>
            <a:off x="457200" y="1600200"/>
            <a:ext cx="8077200" cy="4525963"/>
          </a:xfrm>
        </p:spPr>
        <p:txBody>
          <a:bodyPr/>
          <a:lstStyle/>
          <a:p>
            <a:r>
              <a:rPr lang="en-US" dirty="0"/>
              <a:t>Purpose and Function</a:t>
            </a:r>
          </a:p>
          <a:p>
            <a:pPr lvl="1"/>
            <a:r>
              <a:rPr lang="en-US" dirty="0"/>
              <a:t>Automotive computer systems use an oxygen sensor in the exhaust system to measure the oxygen content of the exhaust.</a:t>
            </a:r>
          </a:p>
          <a:p>
            <a:r>
              <a:rPr lang="en-US" dirty="0"/>
              <a:t>Narrow Band</a:t>
            </a:r>
          </a:p>
          <a:p>
            <a:pPr lvl="1"/>
            <a:r>
              <a:rPr lang="en-US" dirty="0"/>
              <a:t>A conventional zirconia oxygen sensor (O2S) is only able to detect if the exhaust is richer or leaner than 14.7:1.</a:t>
            </a:r>
          </a:p>
          <a:p>
            <a:pPr lvl="1"/>
            <a:endParaRPr lang="en-US" dirty="0">
              <a:solidFill>
                <a:srgbClr val="0000FF"/>
              </a:solidFill>
            </a:endParaRPr>
          </a:p>
          <a:p>
            <a:pPr lvl="1"/>
            <a:endParaRPr lang="en-US" dirty="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78.17 When the exhaust is lean, the PCM applies a positive current into the pump cell. </a:t>
            </a:r>
            <a:endParaRPr lang="en-US" dirty="0">
              <a:latin typeface="+mj-lt"/>
            </a:endParaRPr>
          </a:p>
        </p:txBody>
      </p:sp>
      <p:pic>
        <p:nvPicPr>
          <p:cNvPr id="3" name="Picture 2" descr="The figure shows a dual cell sensor with a PCM connected to it. A heater coil connected to heater positive and negative terminals is stacked at the bottom of the cell. A Nernst cell is connected to a voltmeter in a PCM. The Nernst cell electrode is connected to input terminal 5 of PCM and the common reference electrode is connected to the terminal 4 of PCM. The voltmeter is connected to an ammeter in the PCM through a circuitry made of electrical components. The ammeter connects to the pump cell electrode through terminal 2 of PC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2933" y="1776074"/>
            <a:ext cx="8138134" cy="4402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588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DUAL-CELL DIAGNOSIS</a:t>
            </a:r>
          </a:p>
        </p:txBody>
      </p:sp>
      <p:sp>
        <p:nvSpPr>
          <p:cNvPr id="3" name="Content Placeholder 2"/>
          <p:cNvSpPr>
            <a:spLocks noGrp="1"/>
          </p:cNvSpPr>
          <p:nvPr>
            <p:ph idx="1"/>
          </p:nvPr>
        </p:nvSpPr>
        <p:spPr/>
        <p:txBody>
          <a:bodyPr/>
          <a:lstStyle/>
          <a:p>
            <a:r>
              <a:rPr lang="en-US" dirty="0"/>
              <a:t>Scan Tool Diagnosis</a:t>
            </a:r>
          </a:p>
          <a:p>
            <a:pPr lvl="1"/>
            <a:r>
              <a:rPr lang="en-US" dirty="0"/>
              <a:t>Most service information specifies that a scan tool be used to check the wide-band oxygen sensor, because the PCM performs tests of the unit and can identify faults.</a:t>
            </a:r>
          </a:p>
          <a:p>
            <a:r>
              <a:rPr lang="en-US" dirty="0"/>
              <a:t>Digital Meter Testing</a:t>
            </a:r>
          </a:p>
          <a:p>
            <a:pPr lvl="1"/>
            <a:r>
              <a:rPr lang="en-US" dirty="0"/>
              <a:t>Check service information and determine the circuit and connector terminal identification.</a:t>
            </a:r>
          </a:p>
          <a:p>
            <a:pPr lvl="1"/>
            <a:r>
              <a:rPr lang="en-US" dirty="0"/>
              <a:t>Measure the calibration resistor for opens and shorts.</a:t>
            </a:r>
          </a:p>
        </p:txBody>
      </p:sp>
    </p:spTree>
    <p:extLst>
      <p:ext uri="{BB962C8B-B14F-4D97-AF65-F5344CB8AC3E}">
        <p14:creationId xmlns:p14="http://schemas.microsoft.com/office/powerpoint/2010/main" val="1425199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78.18 Testing a dual-cell, wide-band oxygen sensor can be done using a voltmeter or a scope. The meter reading is attached to the Nernst cell and should read stoichiometric (450 mV) at all times. The scope is showing activity to the pump cell with commands from the PCM to keep the Nernst cell at 14.7:1 air-fuel ratio.</a:t>
            </a:r>
          </a:p>
        </p:txBody>
      </p:sp>
      <p:pic>
        <p:nvPicPr>
          <p:cNvPr id="3" name="Picture 2" descr="The figure shows the sensors connected to the PCM. The Nernst cell is connected to the sensor 1 input and the ground reference of the PCM. To the same PCM terminals, a voltmeter is also connected. The pump cell is connected to the sensor 2 input and the ground reference. To the same terminals, a scope is also connected. The voltmeter display reads 0.450V and the scope display shows a waveform."/>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26669" y="2057400"/>
            <a:ext cx="2952524" cy="395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984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dirty="0"/>
              <a:t>Animation: Wide Band Oxygen Sensor Tests</a:t>
            </a:r>
            <a:br>
              <a:rPr lang="en-US" dirty="0"/>
            </a:br>
            <a:r>
              <a:rPr lang="en-US" sz="1350" dirty="0">
                <a:solidFill>
                  <a:prstClr val="white"/>
                </a:solidFill>
              </a:rPr>
              <a:t>(The animation will automatically start in a few seconds)</a:t>
            </a:r>
            <a:endParaRPr lang="en-US" dirty="0"/>
          </a:p>
        </p:txBody>
      </p:sp>
      <p:pic>
        <p:nvPicPr>
          <p:cNvPr id="5" name="wide_band_o2_sensor">
            <a:hlinkClick r:id="" action="ppaction://media"/>
            <a:extLst>
              <a:ext uri="{FF2B5EF4-FFF2-40B4-BE49-F238E27FC236}">
                <a16:creationId xmlns:a16="http://schemas.microsoft.com/office/drawing/2014/main" id="{94CE2444-EF1C-42AB-B42A-DDB575D35333}"/>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159906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83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SINGLE-CELL WIDE-BAND OXYGEN SENSORS</a:t>
            </a:r>
          </a:p>
        </p:txBody>
      </p:sp>
      <p:sp>
        <p:nvSpPr>
          <p:cNvPr id="3" name="Content Placeholder 2"/>
          <p:cNvSpPr>
            <a:spLocks noGrp="1"/>
          </p:cNvSpPr>
          <p:nvPr>
            <p:ph idx="1"/>
          </p:nvPr>
        </p:nvSpPr>
        <p:spPr/>
        <p:txBody>
          <a:bodyPr/>
          <a:lstStyle/>
          <a:p>
            <a:r>
              <a:rPr lang="en-US" sz="2400" dirty="0"/>
              <a:t>Construction</a:t>
            </a:r>
          </a:p>
          <a:p>
            <a:pPr lvl="1"/>
            <a:r>
              <a:rPr lang="en-US" sz="2000" dirty="0"/>
              <a:t>A typical single-cell wide-band oxygen sensor looks similar to a conventional four-wire zirconia oxygen sensor, and is referred to as an air-fuel sensor.</a:t>
            </a:r>
          </a:p>
          <a:p>
            <a:r>
              <a:rPr lang="en-US" sz="2400" dirty="0"/>
              <a:t>Milliammeter Testing</a:t>
            </a:r>
          </a:p>
          <a:p>
            <a:pPr lvl="1"/>
            <a:r>
              <a:rPr lang="en-US" sz="2000" dirty="0"/>
              <a:t>Zero (0 mA) represents lambda or stoichiometric air-fuel ratio of 14.7:1</a:t>
            </a:r>
          </a:p>
          <a:p>
            <a:pPr lvl="1"/>
            <a:r>
              <a:rPr lang="en-US" sz="2000" dirty="0"/>
              <a:t>+10 mA indicates a lean condition</a:t>
            </a:r>
          </a:p>
          <a:p>
            <a:pPr lvl="1"/>
            <a:r>
              <a:rPr lang="en-US" sz="2000" dirty="0"/>
              <a:t>–10 mA indicates a rich condition</a:t>
            </a:r>
          </a:p>
          <a:p>
            <a:r>
              <a:rPr lang="en-US" sz="2400" dirty="0"/>
              <a:t>Scan Tool Testing</a:t>
            </a:r>
          </a:p>
          <a:p>
            <a:pPr lvl="1"/>
            <a:r>
              <a:rPr lang="en-US" sz="2000" dirty="0"/>
              <a:t>The scan tool displays the voltage, but varies by vehicle.</a:t>
            </a:r>
          </a:p>
        </p:txBody>
      </p:sp>
    </p:spTree>
    <p:extLst>
      <p:ext uri="{BB962C8B-B14F-4D97-AF65-F5344CB8AC3E}">
        <p14:creationId xmlns:p14="http://schemas.microsoft.com/office/powerpoint/2010/main" val="578566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78.19 A single-cell, wide-band oxygen sensor has four wires with two for the heater and two for the sensor itself. The voltage applied to the sensor is 0.4 V (3.3−2.9 = 0.4) across the two leads of the sensor.</a:t>
            </a:r>
          </a:p>
        </p:txBody>
      </p:sp>
      <p:pic>
        <p:nvPicPr>
          <p:cNvPr id="3" name="Picture 2" descr="A diagram shows a single-cell, wide-band finger design oxygen sensor. Two wires for heater are placed along the body of the sensor and two sensor wires are connected to the ECM."/>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07827" y="2443339"/>
            <a:ext cx="4128346" cy="377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819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78.20 A scan tool can display various voltages, but often shows 3.3 V because the PCM is controlling the sensor through applying a low current to the sensor to achieve balance. </a:t>
            </a:r>
          </a:p>
        </p:txBody>
      </p:sp>
      <p:pic>
        <p:nvPicPr>
          <p:cNvPr id="3" name="Picture 2" descr="A figure shows a graph on a scan tool display. The graph is plotted for voltage across air-fuel ratio and a 3.3 voltage for 14.7 to 1 air-fuel ratio is marked ou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96269" y="2595968"/>
            <a:ext cx="4951462" cy="3690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123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WIDE-BAND OXYGEN SENSOR PATTERN FAILURES</a:t>
            </a:r>
          </a:p>
        </p:txBody>
      </p:sp>
      <p:sp>
        <p:nvSpPr>
          <p:cNvPr id="3" name="Content Placeholder 2"/>
          <p:cNvSpPr>
            <a:spLocks noGrp="1"/>
          </p:cNvSpPr>
          <p:nvPr>
            <p:ph idx="1"/>
          </p:nvPr>
        </p:nvSpPr>
        <p:spPr/>
        <p:txBody>
          <a:bodyPr/>
          <a:lstStyle/>
          <a:p>
            <a:r>
              <a:rPr lang="en-US" dirty="0"/>
              <a:t>Most of the failures cause a DTC to set, usually causing the malfunction indicator (check engine) lamp to light.</a:t>
            </a:r>
          </a:p>
          <a:p>
            <a:r>
              <a:rPr lang="en-US" dirty="0"/>
              <a:t>However, one type of failure may not set a DTC, such as when the following occurs.</a:t>
            </a:r>
          </a:p>
          <a:p>
            <a:pPr lvl="1"/>
            <a:r>
              <a:rPr lang="en-US" dirty="0"/>
              <a:t>Voltage from the heater circuit bleeds into the Nernst cell.</a:t>
            </a:r>
          </a:p>
          <a:p>
            <a:pPr lvl="1"/>
            <a:r>
              <a:rPr lang="en-US" dirty="0"/>
              <a:t>This voltage causes the engine to operate extremely lean and may or may not set a DTC.</a:t>
            </a:r>
          </a:p>
          <a:p>
            <a:endParaRPr lang="en-US" dirty="0"/>
          </a:p>
        </p:txBody>
      </p:sp>
    </p:spTree>
    <p:extLst>
      <p:ext uri="{BB962C8B-B14F-4D97-AF65-F5344CB8AC3E}">
        <p14:creationId xmlns:p14="http://schemas.microsoft.com/office/powerpoint/2010/main" val="26527807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3: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solidFill>
                  <a:srgbClr val="000000"/>
                </a:solidFill>
              </a:rPr>
              <a:t>How are diagnostics performed on a wide-band dual-cell oxygen sensor?</a:t>
            </a:r>
          </a:p>
        </p:txBody>
      </p:sp>
    </p:spTree>
    <p:extLst>
      <p:ext uri="{BB962C8B-B14F-4D97-AF65-F5344CB8AC3E}">
        <p14:creationId xmlns:p14="http://schemas.microsoft.com/office/powerpoint/2010/main" val="206312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a:solidFill>
                  <a:srgbClr val="000000"/>
                </a:solidFill>
              </a:rPr>
              <a:t>Diagnostics are performed with a scan tool or a multimeter.</a:t>
            </a:r>
          </a:p>
        </p:txBody>
      </p:sp>
    </p:spTree>
    <p:extLst>
      <p:ext uri="{BB962C8B-B14F-4D97-AF65-F5344CB8AC3E}">
        <p14:creationId xmlns:p14="http://schemas.microsoft.com/office/powerpoint/2010/main" val="1978629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OXYGEN SENSORS (2 OF 3)</a:t>
            </a:r>
          </a:p>
        </p:txBody>
      </p:sp>
      <p:sp>
        <p:nvSpPr>
          <p:cNvPr id="3" name="Content Placeholder 2"/>
          <p:cNvSpPr>
            <a:spLocks noGrp="1"/>
          </p:cNvSpPr>
          <p:nvPr>
            <p:ph idx="1"/>
          </p:nvPr>
        </p:nvSpPr>
        <p:spPr/>
        <p:txBody>
          <a:bodyPr/>
          <a:lstStyle/>
          <a:p>
            <a:r>
              <a:rPr lang="en-US" dirty="0"/>
              <a:t>Construction</a:t>
            </a:r>
          </a:p>
          <a:p>
            <a:pPr lvl="1"/>
            <a:r>
              <a:rPr lang="en-US" dirty="0"/>
              <a:t>A typical zirconia oxygen sensor has the sensing element in the shape of a thimble; therefore, it is often referred to as one of the following: Thimble design, cup design, or finger design.</a:t>
            </a:r>
          </a:p>
          <a:p>
            <a:r>
              <a:rPr lang="en-US" dirty="0"/>
              <a:t>Operation</a:t>
            </a:r>
          </a:p>
          <a:p>
            <a:pPr lvl="1"/>
            <a:r>
              <a:rPr lang="en-US" dirty="0"/>
              <a:t>When the concentration of oxygen on the exhaust side of the thimble is low, a high voltage (0.60 to 1.0 V) is generated between the electrodes. As the oxygen concentration on the exhaust side increases, the voltage generated drops low (0.0 to 0.3 V).</a:t>
            </a:r>
          </a:p>
          <a:p>
            <a:endParaRPr lang="en-US" dirty="0"/>
          </a:p>
        </p:txBody>
      </p:sp>
    </p:spTree>
    <p:extLst>
      <p:ext uri="{BB962C8B-B14F-4D97-AF65-F5344CB8AC3E}">
        <p14:creationId xmlns:p14="http://schemas.microsoft.com/office/powerpoint/2010/main" val="1408754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5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p:txBody>
          <a:bodyPr/>
          <a:lstStyle/>
          <a:p>
            <a:pPr fontAlgn="base"/>
            <a:r>
              <a:rPr lang="en-US" sz="1800" dirty="0">
                <a:hlinkClick r:id="rId2"/>
              </a:rPr>
              <a:t>Oxygen sensors (time 0:39)</a:t>
            </a:r>
            <a:endParaRPr lang="en-US" sz="1800" dirty="0"/>
          </a:p>
          <a:p>
            <a:pPr fontAlgn="base"/>
            <a:r>
              <a:rPr lang="en-US" sz="1800" dirty="0">
                <a:hlinkClick r:id="rId3"/>
              </a:rPr>
              <a:t>O2 sensor testing (time 6:56)</a:t>
            </a:r>
            <a:endParaRPr lang="en-US" sz="1800" dirty="0"/>
          </a:p>
          <a:p>
            <a:pPr fontAlgn="base"/>
            <a:r>
              <a:rPr lang="en-US" sz="1800" dirty="0">
                <a:hlinkClick r:id="rId4"/>
              </a:rPr>
              <a:t>Oxygen sensor BMW Mini (time 4:16)</a:t>
            </a:r>
            <a:endParaRPr lang="en-US" sz="1800" dirty="0"/>
          </a:p>
          <a:p>
            <a:pPr fontAlgn="base"/>
            <a:r>
              <a:rPr lang="en-US" sz="1800" dirty="0">
                <a:hlinkClick r:id="rId5"/>
              </a:rPr>
              <a:t>Front oxygen sensor removal (time 4:20)</a:t>
            </a:r>
            <a:endParaRPr lang="en-US" sz="1800" dirty="0"/>
          </a:p>
          <a:p>
            <a:pPr fontAlgn="base"/>
            <a:r>
              <a:rPr lang="en-US" sz="1800" dirty="0">
                <a:hlinkClick r:id="rId6"/>
              </a:rPr>
              <a:t>Oxygen sensor bench test (time 5:35)</a:t>
            </a:r>
            <a:endParaRPr lang="en-US" sz="1800" dirty="0"/>
          </a:p>
          <a:p>
            <a:pPr fontAlgn="base"/>
            <a:r>
              <a:rPr lang="en-US" sz="1800" dirty="0">
                <a:hlinkClick r:id="rId7"/>
              </a:rPr>
              <a:t>O2 sensor test (time 10:26)</a:t>
            </a:r>
            <a:endParaRPr lang="en-US" sz="1800" dirty="0"/>
          </a:p>
          <a:p>
            <a:pPr fontAlgn="base"/>
            <a:r>
              <a:rPr lang="en-US" sz="1800" dirty="0">
                <a:hlinkClick r:id="rId8"/>
              </a:rPr>
              <a:t>Oxygen sensor testing (time 3:35)</a:t>
            </a:r>
            <a:endParaRPr lang="en-US" sz="1800" dirty="0"/>
          </a:p>
          <a:p>
            <a:pPr fontAlgn="base"/>
            <a:r>
              <a:rPr lang="en-US" sz="1800" dirty="0">
                <a:hlinkClick r:id="rId9"/>
              </a:rPr>
              <a:t>GM oxygen sensor (time 1:43)</a:t>
            </a:r>
            <a:endParaRPr lang="en-US" sz="1800" dirty="0"/>
          </a:p>
          <a:p>
            <a:pPr fontAlgn="base"/>
            <a:r>
              <a:rPr lang="en-US" sz="1800" dirty="0">
                <a:hlinkClick r:id="rId10"/>
              </a:rPr>
              <a:t>Oxygen sensor testing (time 5:55)</a:t>
            </a:r>
            <a:endParaRPr lang="en-US" sz="1800" dirty="0"/>
          </a:p>
          <a:p>
            <a:pPr fontAlgn="base"/>
            <a:r>
              <a:rPr lang="en-US" sz="1800" dirty="0">
                <a:hlinkClick r:id="rId11"/>
              </a:rPr>
              <a:t>Bias voltage testing (time 12:06)</a:t>
            </a:r>
            <a:endParaRPr lang="en-US" sz="1800" dirty="0"/>
          </a:p>
        </p:txBody>
      </p:sp>
    </p:spTree>
    <p:extLst>
      <p:ext uri="{BB962C8B-B14F-4D97-AF65-F5344CB8AC3E}">
        <p14:creationId xmlns:p14="http://schemas.microsoft.com/office/powerpoint/2010/main" val="4204523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5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p:txBody>
          <a:bodyPr/>
          <a:lstStyle/>
          <a:p>
            <a:pPr fontAlgn="base"/>
            <a:r>
              <a:rPr lang="en-US" sz="1800" dirty="0">
                <a:hlinkClick r:id="rId2"/>
              </a:rPr>
              <a:t>AFR sensor current pump signal circuit (time 1:52)</a:t>
            </a:r>
            <a:endParaRPr lang="en-US" sz="1800" dirty="0"/>
          </a:p>
          <a:p>
            <a:pPr fontAlgn="base"/>
            <a:r>
              <a:rPr lang="en-US" sz="1800" dirty="0">
                <a:hlinkClick r:id="rId3"/>
              </a:rPr>
              <a:t>AFR sensor signal circuit (time 3:02)</a:t>
            </a:r>
            <a:endParaRPr lang="en-US" sz="1800" dirty="0"/>
          </a:p>
          <a:p>
            <a:pPr fontAlgn="base"/>
            <a:r>
              <a:rPr lang="en-US" sz="1800" dirty="0">
                <a:hlinkClick r:id="rId4"/>
              </a:rPr>
              <a:t>AFR sensor ground circuit (time 1:26)</a:t>
            </a:r>
            <a:endParaRPr lang="en-US" sz="1800" dirty="0"/>
          </a:p>
          <a:p>
            <a:pPr fontAlgn="base"/>
            <a:r>
              <a:rPr lang="en-US" sz="1800" dirty="0">
                <a:hlinkClick r:id="rId5"/>
              </a:rPr>
              <a:t>AFR sensor out put signal circuit (time 2:07)</a:t>
            </a:r>
            <a:endParaRPr lang="en-US" sz="1800" dirty="0"/>
          </a:p>
          <a:p>
            <a:pPr fontAlgn="base"/>
            <a:r>
              <a:rPr lang="en-US" sz="1800" dirty="0">
                <a:hlinkClick r:id="rId6"/>
              </a:rPr>
              <a:t>O2 sensor heater circuit (time 1:34)</a:t>
            </a:r>
            <a:endParaRPr lang="en-US" sz="1800" dirty="0"/>
          </a:p>
          <a:p>
            <a:pPr fontAlgn="base"/>
            <a:r>
              <a:rPr lang="en-US" sz="1800" dirty="0">
                <a:hlinkClick r:id="rId7"/>
              </a:rPr>
              <a:t>O2 sensor signal circuit (time 1:14)</a:t>
            </a:r>
            <a:endParaRPr lang="en-US" sz="1800" dirty="0"/>
          </a:p>
          <a:p>
            <a:pPr fontAlgn="base"/>
            <a:r>
              <a:rPr lang="en-US" sz="1800" dirty="0">
                <a:hlinkClick r:id="rId8"/>
              </a:rPr>
              <a:t>Oxygen and ECM circuits (time 1:27)</a:t>
            </a:r>
            <a:endParaRPr lang="en-US" sz="1800" dirty="0"/>
          </a:p>
          <a:p>
            <a:pPr fontAlgn="base"/>
            <a:r>
              <a:rPr lang="en-US" sz="1800" dirty="0">
                <a:hlinkClick r:id="rId9"/>
              </a:rPr>
              <a:t>Oxygen sensor (time 6:42)</a:t>
            </a:r>
            <a:endParaRPr lang="en-US" sz="1800" dirty="0"/>
          </a:p>
          <a:p>
            <a:pPr fontAlgn="base"/>
            <a:r>
              <a:rPr lang="en-US" sz="1800" dirty="0">
                <a:hlinkClick r:id="rId10"/>
              </a:rPr>
              <a:t>Oxygen sensors (time 3:23)</a:t>
            </a:r>
            <a:endParaRPr lang="en-US" sz="1800" dirty="0"/>
          </a:p>
          <a:p>
            <a:pPr fontAlgn="base"/>
            <a:r>
              <a:rPr lang="en-US" sz="1800" dirty="0">
                <a:hlinkClick r:id="rId11"/>
              </a:rPr>
              <a:t>Oxygen sensor troubleshooting part 1 (time 7:59)</a:t>
            </a:r>
            <a:endParaRPr lang="en-US" sz="1800" dirty="0"/>
          </a:p>
        </p:txBody>
      </p:sp>
    </p:spTree>
    <p:extLst>
      <p:ext uri="{BB962C8B-B14F-4D97-AF65-F5344CB8AC3E}">
        <p14:creationId xmlns:p14="http://schemas.microsoft.com/office/powerpoint/2010/main" val="3516934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5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p:txBody>
          <a:bodyPr/>
          <a:lstStyle/>
          <a:p>
            <a:pPr fontAlgn="base"/>
            <a:r>
              <a:rPr lang="en-US" sz="1800" dirty="0">
                <a:hlinkClick r:id="rId2"/>
              </a:rPr>
              <a:t>O2 sensor diagnostics (time 3:10)</a:t>
            </a:r>
            <a:endParaRPr lang="en-US" sz="1800" dirty="0"/>
          </a:p>
          <a:p>
            <a:pPr fontAlgn="base"/>
            <a:r>
              <a:rPr lang="en-US" sz="1800" dirty="0">
                <a:hlinkClick r:id="rId3"/>
              </a:rPr>
              <a:t>Oxygen sensors and wiring diagrams (time 2:52)</a:t>
            </a:r>
            <a:endParaRPr lang="en-US" sz="1800" dirty="0"/>
          </a:p>
          <a:p>
            <a:pPr fontAlgn="base"/>
            <a:r>
              <a:rPr lang="en-US" sz="1800" dirty="0">
                <a:hlinkClick r:id="rId4"/>
              </a:rPr>
              <a:t>Oxygen sensor (time 4:50)</a:t>
            </a:r>
            <a:endParaRPr lang="en-US" sz="1800" dirty="0"/>
          </a:p>
          <a:p>
            <a:pPr fontAlgn="base"/>
            <a:r>
              <a:rPr lang="en-US" sz="1800" dirty="0">
                <a:hlinkClick r:id="rId5"/>
              </a:rPr>
              <a:t>Sensor types (time 7:20)</a:t>
            </a:r>
            <a:endParaRPr lang="en-US" sz="1800" dirty="0"/>
          </a:p>
          <a:p>
            <a:pPr fontAlgn="base"/>
            <a:r>
              <a:rPr lang="en-US" sz="1800" dirty="0">
                <a:hlinkClick r:id="rId6"/>
              </a:rPr>
              <a:t>Wide band air fuel sensor (time 2:48)</a:t>
            </a:r>
            <a:endParaRPr lang="en-US" sz="1800" dirty="0"/>
          </a:p>
          <a:p>
            <a:pPr fontAlgn="base"/>
            <a:r>
              <a:rPr lang="en-US" sz="1800" dirty="0">
                <a:hlinkClick r:id="rId7"/>
              </a:rPr>
              <a:t>Wide band oxygen sensor circuit (time 1:45)</a:t>
            </a:r>
            <a:endParaRPr lang="en-US" sz="1800" dirty="0"/>
          </a:p>
        </p:txBody>
      </p:sp>
    </p:spTree>
    <p:extLst>
      <p:ext uri="{BB962C8B-B14F-4D97-AF65-F5344CB8AC3E}">
        <p14:creationId xmlns:p14="http://schemas.microsoft.com/office/powerpoint/2010/main" val="33431117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OXYGEN SENSORS (3 OF 3)</a:t>
            </a:r>
          </a:p>
        </p:txBody>
      </p:sp>
      <p:sp>
        <p:nvSpPr>
          <p:cNvPr id="3" name="Content Placeholder 2"/>
          <p:cNvSpPr>
            <a:spLocks noGrp="1"/>
          </p:cNvSpPr>
          <p:nvPr>
            <p:ph idx="1"/>
          </p:nvPr>
        </p:nvSpPr>
        <p:spPr/>
        <p:txBody>
          <a:bodyPr/>
          <a:lstStyle/>
          <a:p>
            <a:r>
              <a:rPr lang="en-US" sz="2400" dirty="0"/>
              <a:t>There are several different designs of oxygen sensors, including:</a:t>
            </a:r>
          </a:p>
          <a:p>
            <a:pPr lvl="1"/>
            <a:r>
              <a:rPr lang="en-US" sz="2000" dirty="0"/>
              <a:t>One-wire oxygen sensor</a:t>
            </a:r>
          </a:p>
          <a:p>
            <a:pPr lvl="1"/>
            <a:r>
              <a:rPr lang="en-US" sz="2000" dirty="0"/>
              <a:t>Two-wire oxygen sensor</a:t>
            </a:r>
          </a:p>
          <a:p>
            <a:pPr lvl="1"/>
            <a:r>
              <a:rPr lang="en-US" sz="2000" dirty="0"/>
              <a:t>Three-wire oxygen sensor</a:t>
            </a:r>
          </a:p>
          <a:p>
            <a:pPr lvl="1"/>
            <a:r>
              <a:rPr lang="en-US" sz="2000" dirty="0"/>
              <a:t>Four-wire oxygen sensor</a:t>
            </a:r>
          </a:p>
          <a:p>
            <a:r>
              <a:rPr lang="en-US" sz="2400" dirty="0"/>
              <a:t>Heater Circuits</a:t>
            </a:r>
          </a:p>
          <a:p>
            <a:pPr lvl="1"/>
            <a:r>
              <a:rPr lang="en-US" sz="2000" dirty="0"/>
              <a:t>Conventional O2 sensors requires 0.8 to 2.0 amperes at about 600°F (315°C).</a:t>
            </a:r>
          </a:p>
          <a:p>
            <a:pPr lvl="1"/>
            <a:r>
              <a:rPr lang="en-US" sz="2000" dirty="0"/>
              <a:t>Wide-band O2 sensors require 8 to 10 amperes at 1200° to 1400°F (650°-760° C).</a:t>
            </a:r>
          </a:p>
        </p:txBody>
      </p:sp>
    </p:spTree>
    <p:extLst>
      <p:ext uri="{BB962C8B-B14F-4D97-AF65-F5344CB8AC3E}">
        <p14:creationId xmlns:p14="http://schemas.microsoft.com/office/powerpoint/2010/main" val="3526771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78.1 Many oxygen sensors are located in the exhaust manifold near its outlet so that the sensor can detect the air-fuel mixture in the exhaust stream for all cylinders that feed into the manifold.</a:t>
            </a:r>
          </a:p>
        </p:txBody>
      </p:sp>
      <p:pic>
        <p:nvPicPr>
          <p:cNvPr id="5" name="Picture 4" descr="A photo shows an oxygen sensor mounted on the exhaust manifold. The sensor resembles a rod with hol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2294" y="2133600"/>
            <a:ext cx="4919411" cy="369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78.2 (a) When the exhaust is lean, the output of a zirconia oxygen sensor is below 450 mV.</a:t>
            </a:r>
          </a:p>
        </p:txBody>
      </p:sp>
      <p:pic>
        <p:nvPicPr>
          <p:cNvPr id="6" name="Picture 2" descr="The figure shows the red test lead attached to the tip of the sensor and the black test lead connected to ground. Exhaust flowing through the sensor is tipped to be lean and with high oxygen content. The O subscript 2 voltage shown on the multi-meter is 0.2 V."/>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15356" y="1665535"/>
            <a:ext cx="3113289" cy="4625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dirty="0"/>
              <a:t>Animation: O2 Sensor, Voltage Check</a:t>
            </a:r>
            <a:br>
              <a:rPr lang="en-US" dirty="0"/>
            </a:br>
            <a:r>
              <a:rPr lang="en-US" sz="1350" dirty="0">
                <a:solidFill>
                  <a:prstClr val="white"/>
                </a:solidFill>
              </a:rPr>
              <a:t>(The animation will automatically start in a few seconds)</a:t>
            </a:r>
            <a:endParaRPr lang="en-US" dirty="0"/>
          </a:p>
        </p:txBody>
      </p:sp>
      <p:pic>
        <p:nvPicPr>
          <p:cNvPr id="5" name="O2_Sensor_Voltage_Checks">
            <a:hlinkClick r:id="" action="ppaction://media"/>
            <a:extLst>
              <a:ext uri="{FF2B5EF4-FFF2-40B4-BE49-F238E27FC236}">
                <a16:creationId xmlns:a16="http://schemas.microsoft.com/office/drawing/2014/main" id="{AC959AF8-1D1E-4331-A0F0-E1BA783BD349}"/>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447800"/>
            <a:ext cx="8045450" cy="4678363"/>
          </a:xfrm>
        </p:spPr>
      </p:pic>
    </p:spTree>
    <p:extLst>
      <p:ext uri="{BB962C8B-B14F-4D97-AF65-F5344CB8AC3E}">
        <p14:creationId xmlns:p14="http://schemas.microsoft.com/office/powerpoint/2010/main" val="133895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75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667</TotalTime>
  <Words>2207</Words>
  <Application>Microsoft Office PowerPoint</Application>
  <PresentationFormat>On-screen Show (4:3)</PresentationFormat>
  <Paragraphs>173</Paragraphs>
  <Slides>53</Slides>
  <Notes>0</Notes>
  <HiddenSlides>0</HiddenSlides>
  <MMClips>3</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53</vt:i4>
      </vt:variant>
    </vt:vector>
  </HeadingPairs>
  <TitlesOfParts>
    <vt:vector size="64" baseType="lpstr">
      <vt:lpstr>Arial</vt:lpstr>
      <vt:lpstr>Calibri</vt:lpstr>
      <vt:lpstr>Times New Roman</vt:lpstr>
      <vt:lpstr>Verdana</vt:lpstr>
      <vt:lpstr>Wingdings</vt: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OXYGEN SENSORS (1 OF 3)</vt:lpstr>
      <vt:lpstr>OXYGEN SENSORS (2 OF 3)</vt:lpstr>
      <vt:lpstr>OXYGEN SENSORS (3 OF 3)</vt:lpstr>
      <vt:lpstr>Figure 78.1 Many oxygen sensors are located in the exhaust manifold near its outlet so that the sensor can detect the air-fuel mixture in the exhaust stream for all cylinders that feed into the manifold.</vt:lpstr>
      <vt:lpstr>Figure 78.2 (a) When the exhaust is lean, the output of a zirconia oxygen sensor is below 450 mV.</vt:lpstr>
      <vt:lpstr>Animation: O2 Sensor, Voltage Check (The animation will automatically start in a few seconds)</vt:lpstr>
      <vt:lpstr>Figure 78.2 (b) When the exhaust is rich, the output of a zirconia oxygen sensor is above 450 mV.</vt:lpstr>
      <vt:lpstr>Figure 78.3 Most conventional zirconia oxygen sensors and some wide-band oxygen sensors use the cup (finger) type of design.</vt:lpstr>
      <vt:lpstr>Figure 78.4 A typical heated zirconia oxygen sensor, showing the sensor signal circuit that uses the outer (exhaust) electrode as the negative and the ambient air side electrode as the positive.</vt:lpstr>
      <vt:lpstr>Figure 78.5 The oxygen sensor provides a quick response at the stoichiometric air-fuel ratio of 14.7:1.</vt:lpstr>
      <vt:lpstr>QUESTION 1: ?</vt:lpstr>
      <vt:lpstr>ANSWER 1:</vt:lpstr>
      <vt:lpstr>TITANIA OXYGEN SENSOR</vt:lpstr>
      <vt:lpstr>FREQUENTLY ASKED QUESTION</vt:lpstr>
      <vt:lpstr>Figure 78.6 Number and label designations for oxygen sensors. Bank 1 is the bank where cylinder 1 is located. </vt:lpstr>
      <vt:lpstr>PCM USES OF THE OXYGEN SENSOR</vt:lpstr>
      <vt:lpstr>OXYGEN SENSOR DIAGNOSIS (1 OF 2)</vt:lpstr>
      <vt:lpstr>OXYGEN SENSOR DIAGNOSIS (2 OF 2)</vt:lpstr>
      <vt:lpstr>Figure 78.7 The OBD-II catalytic converter monitor compares the signals of the upstream and downstream oxygen sensor to determine converter efficiency. </vt:lpstr>
      <vt:lpstr>Figure 78.8 Testing an oxygen sensor using a DMM set on DC volts. With the engine operating in closed loop, the oxygen voltage should read over 800 mV and lower than 200 mV and be constantly fluctuating.</vt:lpstr>
      <vt:lpstr>Animation: Testing an O2 Sensor (The animation will automatically start in a few seconds)</vt:lpstr>
      <vt:lpstr>Figure 78.9 Using a digital multimeter to test an oxygen sensor using the MIN/MAX record function of the meter. </vt:lpstr>
      <vt:lpstr>Figure 78.10 Connecting a handheld digital storage oscilloscope to an oxygen sensor signal wire. Check the instructions for the scope as some require the use of a filter to be installed in the test lead to reduce electromagnetic interference that can affect the oxygen sensor waveform.</vt:lpstr>
      <vt:lpstr>Figure 78.11 The waveform of a good oxygen sensor as displayed on a digital storage oscilloscope (DSO). Note that the maximum reading is above 800 mV and the minimum reading is less than 200 mV.</vt:lpstr>
      <vt:lpstr>QUESTION 2: ?</vt:lpstr>
      <vt:lpstr>ANSWER 2:</vt:lpstr>
      <vt:lpstr>POST CATALYTIC CONVERTER OXYGEN SENSOR TESTING</vt:lpstr>
      <vt:lpstr>Figure 78.12 The post catalytic converter oxygen sensor should display very little activity if the catalytic converter is efficient. </vt:lpstr>
      <vt:lpstr>WIDE-BAND OXYGEN SENSORS (1 OF 2)</vt:lpstr>
      <vt:lpstr>WIDE-BAND OXYGEN SENSORS (2 OF 2)</vt:lpstr>
      <vt:lpstr>Figure 78.13 A conventional zirconia oxygen sensor can only reset to exhaust mixtures that are richer or leaner than14.7:1 (lambda 1.00).</vt:lpstr>
      <vt:lpstr>Figure 78.14 A planar design zirconia oxygen sensor places all of the elements together, which allows the sensor to reach operating temperature quickly. </vt:lpstr>
      <vt:lpstr>DUAL-CELL PLANAR WIDE-BAND SENSOR OPERATION (1 OF 2)</vt:lpstr>
      <vt:lpstr>DUAL-CELL PLANAR WIDE-BAND SENSOR OPERATION (2 OF 2)</vt:lpstr>
      <vt:lpstr>Figure 78.15 The reference electrodes are shared by the Nernst cell and the pump cell. </vt:lpstr>
      <vt:lpstr>Figure 78.16 When the exhaust is rich, the PCM applies a negative current into the pump cell.</vt:lpstr>
      <vt:lpstr>Figure 78.17 When the exhaust is lean, the PCM applies a positive current into the pump cell. </vt:lpstr>
      <vt:lpstr>DUAL-CELL DIAGNOSIS</vt:lpstr>
      <vt:lpstr>Figure 78.18 Testing a dual-cell, wide-band oxygen sensor can be done using a voltmeter or a scope. The meter reading is attached to the Nernst cell and should read stoichiometric (450 mV) at all times. The scope is showing activity to the pump cell with commands from the PCM to keep the Nernst cell at 14.7:1 air-fuel ratio.</vt:lpstr>
      <vt:lpstr>Animation: Wide Band Oxygen Sensor Tests (The animation will automatically start in a few seconds)</vt:lpstr>
      <vt:lpstr>SINGLE-CELL WIDE-BAND OXYGEN SENSORS</vt:lpstr>
      <vt:lpstr>Figure 78.19 A single-cell, wide-band oxygen sensor has four wires with two for the heater and two for the sensor itself. The voltage applied to the sensor is 0.4 V (3.3−2.9 = 0.4) across the two leads of the sensor.</vt:lpstr>
      <vt:lpstr>Figure 78.20 A scan tool can display various voltages, but often shows 3.3 V because the PCM is controlling the sensor through applying a low current to the sensor to achieve balance. </vt:lpstr>
      <vt:lpstr>WIDE-BAND OXYGEN SENSOR PATTERN FAILURES</vt:lpstr>
      <vt:lpstr>QUESTION 3: ?</vt:lpstr>
      <vt:lpstr>ANSWER 3:</vt:lpstr>
      <vt:lpstr>Video Links (Internet Access Required)</vt:lpstr>
      <vt:lpstr>Video Links (Internet Access Required)</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Chapter78</dc:title>
  <dc:creator>Curt &amp; Tammy</dc:creator>
  <cp:lastModifiedBy>Glen Plants</cp:lastModifiedBy>
  <cp:revision>59</cp:revision>
  <dcterms:created xsi:type="dcterms:W3CDTF">2018-09-25T19:30:15Z</dcterms:created>
  <dcterms:modified xsi:type="dcterms:W3CDTF">2020-06-30T11:58:48Z</dcterms:modified>
</cp:coreProperties>
</file>