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7" r:id="rId11"/>
    <p:sldId id="268" r:id="rId12"/>
    <p:sldId id="326" r:id="rId13"/>
    <p:sldId id="317" r:id="rId14"/>
    <p:sldId id="327" r:id="rId15"/>
    <p:sldId id="328" r:id="rId16"/>
    <p:sldId id="274" r:id="rId17"/>
    <p:sldId id="270" r:id="rId18"/>
    <p:sldId id="286" r:id="rId19"/>
    <p:sldId id="287" r:id="rId20"/>
    <p:sldId id="329" r:id="rId21"/>
    <p:sldId id="330" r:id="rId22"/>
    <p:sldId id="318" r:id="rId23"/>
    <p:sldId id="299" r:id="rId24"/>
    <p:sldId id="300" r:id="rId25"/>
    <p:sldId id="386" r:id="rId26"/>
    <p:sldId id="387" r:id="rId27"/>
    <p:sldId id="388" r:id="rId28"/>
    <p:sldId id="3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Xkyfjo7spFc" TargetMode="External"/><Relationship Id="rId3" Type="http://schemas.openxmlformats.org/officeDocument/2006/relationships/hyperlink" Target="https://www.youtube.com/watch?v=cE8EqpmePik" TargetMode="External"/><Relationship Id="rId7" Type="http://schemas.openxmlformats.org/officeDocument/2006/relationships/hyperlink" Target="https://www.youtube.com/watch?v=CXuO5OmKPyY" TargetMode="External"/><Relationship Id="rId2" Type="http://schemas.openxmlformats.org/officeDocument/2006/relationships/hyperlink" Target="https://www.youtube.com/watch?v=HjtY4lb6WP8" TargetMode="External"/><Relationship Id="rId1" Type="http://schemas.openxmlformats.org/officeDocument/2006/relationships/slideLayout" Target="../slideLayouts/slideLayout49.xml"/><Relationship Id="rId6" Type="http://schemas.openxmlformats.org/officeDocument/2006/relationships/hyperlink" Target="https://www.youtube.com/watch?v=h5KAHv47viw" TargetMode="External"/><Relationship Id="rId11" Type="http://schemas.openxmlformats.org/officeDocument/2006/relationships/hyperlink" Target="https://www.youtube.com/watch?v=lOTHFuxEjQo" TargetMode="External"/><Relationship Id="rId5" Type="http://schemas.openxmlformats.org/officeDocument/2006/relationships/hyperlink" Target="https://www.youtube.com/watch?v=Hmt_LNJ9GkI" TargetMode="External"/><Relationship Id="rId10" Type="http://schemas.openxmlformats.org/officeDocument/2006/relationships/hyperlink" Target="https://www.youtube.com/watch?v=KPXI1SSlkKo" TargetMode="External"/><Relationship Id="rId4" Type="http://schemas.openxmlformats.org/officeDocument/2006/relationships/hyperlink" Target="https://www.youtube.com/watch?v=D9-Ug9c9Xl4" TargetMode="External"/><Relationship Id="rId9" Type="http://schemas.openxmlformats.org/officeDocument/2006/relationships/hyperlink" Target="https://www.youtube.com/watch?v=JulcFtjirq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1kos72ISDt0" TargetMode="External"/><Relationship Id="rId3" Type="http://schemas.openxmlformats.org/officeDocument/2006/relationships/hyperlink" Target="https://www.youtube.com/watch?v=-PtukegpZ1w" TargetMode="External"/><Relationship Id="rId7" Type="http://schemas.openxmlformats.org/officeDocument/2006/relationships/hyperlink" Target="https://www.youtube.com/watch?v=bAdSKnVAXHQ" TargetMode="External"/><Relationship Id="rId2" Type="http://schemas.openxmlformats.org/officeDocument/2006/relationships/hyperlink" Target="https://www.youtube.com/watch?v=3wYgpq339r8" TargetMode="External"/><Relationship Id="rId1" Type="http://schemas.openxmlformats.org/officeDocument/2006/relationships/slideLayout" Target="../slideLayouts/slideLayout49.xml"/><Relationship Id="rId6" Type="http://schemas.openxmlformats.org/officeDocument/2006/relationships/hyperlink" Target="https://www.youtube.com/watch?v=3LEMfgiAH0c" TargetMode="External"/><Relationship Id="rId11" Type="http://schemas.openxmlformats.org/officeDocument/2006/relationships/hyperlink" Target="https://www.youtube.com/watch?v=2Gf1S6jGs98" TargetMode="External"/><Relationship Id="rId5" Type="http://schemas.openxmlformats.org/officeDocument/2006/relationships/hyperlink" Target="https://www.youtube.com/watch?v=agHj6tgNl8Y" TargetMode="External"/><Relationship Id="rId10" Type="http://schemas.openxmlformats.org/officeDocument/2006/relationships/hyperlink" Target="https://www.youtube.com/watch?v=xQGSkWEC_u4" TargetMode="External"/><Relationship Id="rId4" Type="http://schemas.openxmlformats.org/officeDocument/2006/relationships/hyperlink" Target="https://www.youtube.com/watch?v=O5UBG1RtYpU" TargetMode="External"/><Relationship Id="rId9" Type="http://schemas.openxmlformats.org/officeDocument/2006/relationships/hyperlink" Target="https://www.youtube.com/watch?v=bvuhFGTZs6I"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z40ajpBMWVI" TargetMode="Externa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77</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Mass Air Flow Sensors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PCM USES FOR AIRFLOW SENSORS</a:t>
            </a:r>
          </a:p>
        </p:txBody>
      </p:sp>
      <p:sp>
        <p:nvSpPr>
          <p:cNvPr id="3" name="Content Placeholder 2"/>
          <p:cNvSpPr>
            <a:spLocks noGrp="1"/>
          </p:cNvSpPr>
          <p:nvPr>
            <p:ph idx="1"/>
          </p:nvPr>
        </p:nvSpPr>
        <p:spPr/>
        <p:txBody>
          <a:bodyPr/>
          <a:lstStyle/>
          <a:p>
            <a:r>
              <a:rPr lang="en-US" dirty="0"/>
              <a:t>The PCM uses the information from the airflow sensor for the following purposes:</a:t>
            </a:r>
          </a:p>
          <a:p>
            <a:pPr lvl="1"/>
            <a:r>
              <a:rPr lang="en-US" dirty="0"/>
              <a:t>Airflow sensors are used mostly to determine the amount of fuel needed and base pulse-width numbers.</a:t>
            </a:r>
          </a:p>
          <a:p>
            <a:pPr lvl="1"/>
            <a:r>
              <a:rPr lang="en-US" dirty="0"/>
              <a:t>Airflow sensors back up the TP sensor in the event of a loss of signal or an inaccurate throttle position sensor signal.</a:t>
            </a:r>
          </a:p>
        </p:txBody>
      </p:sp>
    </p:spTree>
    <p:extLst>
      <p:ext uri="{BB962C8B-B14F-4D97-AF65-F5344CB8AC3E}">
        <p14:creationId xmlns:p14="http://schemas.microsoft.com/office/powerpoint/2010/main" val="295998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MASS AIR FLOW SENSORS</a:t>
            </a:r>
          </a:p>
        </p:txBody>
      </p:sp>
      <p:sp>
        <p:nvSpPr>
          <p:cNvPr id="3" name="Content Placeholder 2"/>
          <p:cNvSpPr>
            <a:spLocks noGrp="1"/>
          </p:cNvSpPr>
          <p:nvPr>
            <p:ph idx="1"/>
          </p:nvPr>
        </p:nvSpPr>
        <p:spPr/>
        <p:txBody>
          <a:bodyPr/>
          <a:lstStyle/>
          <a:p>
            <a:r>
              <a:rPr lang="en-US" dirty="0"/>
              <a:t>Visual Inspection</a:t>
            </a:r>
          </a:p>
          <a:p>
            <a:r>
              <a:rPr lang="en-US" dirty="0"/>
              <a:t>MAF Sensor Output Test</a:t>
            </a:r>
          </a:p>
          <a:p>
            <a:r>
              <a:rPr lang="en-US" dirty="0"/>
              <a:t>Tap Test</a:t>
            </a:r>
          </a:p>
          <a:p>
            <a:r>
              <a:rPr lang="en-US" dirty="0"/>
              <a:t>Digital Meter Test of a MAF Sensor</a:t>
            </a:r>
          </a:p>
          <a:p>
            <a:endParaRPr lang="en-US" dirty="0"/>
          </a:p>
        </p:txBody>
      </p:sp>
    </p:spTree>
    <p:extLst>
      <p:ext uri="{BB962C8B-B14F-4D97-AF65-F5344CB8AC3E}">
        <p14:creationId xmlns:p14="http://schemas.microsoft.com/office/powerpoint/2010/main" val="3053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80" y="1676400"/>
            <a:ext cx="59531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dirty="0">
                <a:latin typeface="+mj-lt"/>
              </a:rPr>
              <a:t>Figure 77.4 Carefully check the hose between the MAF sensor and the throttle plate for cracks or splits that could create extra (false) air into the engine that is not measured by the MAF sensor.</a:t>
            </a:r>
          </a:p>
        </p:txBody>
      </p:sp>
      <p:pic>
        <p:nvPicPr>
          <p:cNvPr id="4" name="Picture 2" descr="A figure shows a snorkel tube connected to the engine intake unit. A detailed view of the snorkel tube shows cracks form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7448" y="2590800"/>
            <a:ext cx="73091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four ways to test a MAF sensor?</a:t>
            </a:r>
          </a:p>
        </p:txBody>
      </p:sp>
    </p:spTree>
    <p:extLst>
      <p:ext uri="{BB962C8B-B14F-4D97-AF65-F5344CB8AC3E}">
        <p14:creationId xmlns:p14="http://schemas.microsoft.com/office/powerpoint/2010/main" val="237430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Visual inspection, MAF sensor output test, tap test, and a digital meter.</a:t>
            </a:r>
          </a:p>
        </p:txBody>
      </p:sp>
    </p:spTree>
    <p:extLst>
      <p:ext uri="{BB962C8B-B14F-4D97-AF65-F5344CB8AC3E}">
        <p14:creationId xmlns:p14="http://schemas.microsoft.com/office/powerpoint/2010/main" val="250846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MAF SENSOR CONTAMINATION</a:t>
            </a:r>
          </a:p>
        </p:txBody>
      </p:sp>
      <p:sp>
        <p:nvSpPr>
          <p:cNvPr id="3" name="Content Placeholder 2"/>
          <p:cNvSpPr>
            <a:spLocks noGrp="1"/>
          </p:cNvSpPr>
          <p:nvPr>
            <p:ph idx="1"/>
          </p:nvPr>
        </p:nvSpPr>
        <p:spPr/>
        <p:txBody>
          <a:bodyPr/>
          <a:lstStyle/>
          <a:p>
            <a:r>
              <a:rPr lang="en-US" dirty="0"/>
              <a:t>Dirt, oil, silicon, or even spider webs can coat the sensing wire.</a:t>
            </a:r>
          </a:p>
          <a:p>
            <a:r>
              <a:rPr lang="en-US" dirty="0"/>
              <a:t>It tends to insulate the sensing wire at low airflow rates.</a:t>
            </a:r>
          </a:p>
          <a:p>
            <a:r>
              <a:rPr lang="en-US" dirty="0"/>
              <a:t>Creates an incorrect estimate of air entering the engine.</a:t>
            </a:r>
          </a:p>
        </p:txBody>
      </p:sp>
    </p:spTree>
    <p:extLst>
      <p:ext uri="{BB962C8B-B14F-4D97-AF65-F5344CB8AC3E}">
        <p14:creationId xmlns:p14="http://schemas.microsoft.com/office/powerpoint/2010/main" val="97055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MAF SENSOR SCOPE TESTING</a:t>
            </a:r>
          </a:p>
        </p:txBody>
      </p:sp>
      <p:sp>
        <p:nvSpPr>
          <p:cNvPr id="3" name="Content Placeholder 2"/>
          <p:cNvSpPr>
            <a:spLocks noGrp="1"/>
          </p:cNvSpPr>
          <p:nvPr>
            <p:ph idx="1"/>
          </p:nvPr>
        </p:nvSpPr>
        <p:spPr/>
        <p:txBody>
          <a:bodyPr/>
          <a:lstStyle/>
          <a:p>
            <a:r>
              <a:rPr lang="en-US" dirty="0"/>
              <a:t>A digital storage oscilloscope (DSO) can be used to monitor the operation of a MAF sensor.</a:t>
            </a:r>
          </a:p>
          <a:p>
            <a:r>
              <a:rPr lang="en-US" dirty="0"/>
              <a:t>Connect the test leads to the signal wire and the sensor ground and, following the scope instructions.</a:t>
            </a:r>
          </a:p>
          <a:p>
            <a:r>
              <a:rPr lang="en-US" dirty="0"/>
              <a:t>Look for a consistent pattern that changes in frequency as the engine speed is increased.</a:t>
            </a:r>
          </a:p>
        </p:txBody>
      </p:sp>
    </p:spTree>
    <p:extLst>
      <p:ext uri="{BB962C8B-B14F-4D97-AF65-F5344CB8AC3E}">
        <p14:creationId xmlns:p14="http://schemas.microsoft.com/office/powerpoint/2010/main" val="4101664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77.5 A scope display showing a normal Chevrolet Equinox MAF sensor at idle speed. the frequency is 2,600 Hertz (2.6kHz).</a:t>
            </a:r>
            <a:endParaRPr lang="en-US" dirty="0">
              <a:latin typeface="+mj-lt"/>
            </a:endParaRPr>
          </a:p>
        </p:txBody>
      </p:sp>
      <p:pic>
        <p:nvPicPr>
          <p:cNvPr id="6" name="Picture 2" descr="The graph has two axes with voltage on the vertical axis and time across the horizontal axis. The curve range between minus 4.938 millisecond to 5.017 millisecond, and oscillates between 0 and 5-volt DC. The graph resembles cycles of rectangular waves with a curved top e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38231"/>
            <a:ext cx="6096000" cy="46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will be the result of a contaminated MAF sensor?</a:t>
            </a:r>
          </a:p>
        </p:txBody>
      </p:sp>
    </p:spTree>
    <p:extLst>
      <p:ext uri="{BB962C8B-B14F-4D97-AF65-F5344CB8AC3E}">
        <p14:creationId xmlns:p14="http://schemas.microsoft.com/office/powerpoint/2010/main" val="20631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77.1</a:t>
            </a:r>
            <a:r>
              <a:rPr lang="en-US" dirty="0"/>
              <a:t> Discuss how MAF sensors work and describe the types of MAF sensors.</a:t>
            </a:r>
          </a:p>
          <a:p>
            <a:pPr marL="0" indent="0">
              <a:buNone/>
            </a:pPr>
            <a:r>
              <a:rPr lang="en-US" b="1" dirty="0">
                <a:solidFill>
                  <a:srgbClr val="005A70"/>
                </a:solidFill>
              </a:rPr>
              <a:t>77.2 </a:t>
            </a:r>
            <a:r>
              <a:rPr lang="en-US" dirty="0"/>
              <a:t>Discuss the PCM uses for the MAF sensor.</a:t>
            </a:r>
          </a:p>
          <a:p>
            <a:pPr marL="0" indent="0">
              <a:buNone/>
            </a:pPr>
            <a:r>
              <a:rPr lang="en-US" b="1" dirty="0">
                <a:solidFill>
                  <a:srgbClr val="005A70"/>
                </a:solidFill>
              </a:rPr>
              <a:t>77.3 </a:t>
            </a:r>
            <a:r>
              <a:rPr lang="en-US" dirty="0"/>
              <a:t>List the methods that can be used to test MAF sensors.</a:t>
            </a:r>
          </a:p>
          <a:p>
            <a:pPr marL="0" indent="0">
              <a:buNone/>
            </a:pPr>
            <a:r>
              <a:rPr lang="en-US" b="1" dirty="0">
                <a:solidFill>
                  <a:schemeClr val="accent2"/>
                </a:solidFill>
              </a:rPr>
              <a:t>77.4</a:t>
            </a:r>
            <a:r>
              <a:rPr lang="en-US" dirty="0"/>
              <a:t> This chapter will help prepare for Engine Repair (A8) ASE certification test content area “E” (Computerized Engine Controls Diagnosis and Repair).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An incorrect estimate of the air entering the engine.</a:t>
            </a:r>
          </a:p>
        </p:txBody>
      </p:sp>
    </p:spTree>
    <p:extLst>
      <p:ext uri="{BB962C8B-B14F-4D97-AF65-F5344CB8AC3E}">
        <p14:creationId xmlns:p14="http://schemas.microsoft.com/office/powerpoint/2010/main" val="197862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MAF cleaning (time 2:26)</a:t>
            </a:r>
            <a:endParaRPr lang="en-US" sz="1800" dirty="0"/>
          </a:p>
          <a:p>
            <a:pPr fontAlgn="base"/>
            <a:r>
              <a:rPr lang="en-US" sz="1800" dirty="0">
                <a:hlinkClick r:id="rId3"/>
              </a:rPr>
              <a:t>MAF testing part 1 (time 9:00)</a:t>
            </a:r>
            <a:endParaRPr lang="en-US" sz="1800" dirty="0"/>
          </a:p>
          <a:p>
            <a:pPr fontAlgn="base"/>
            <a:r>
              <a:rPr lang="en-US" sz="1800" dirty="0">
                <a:hlinkClick r:id="rId4"/>
              </a:rPr>
              <a:t>MAF testing part 2 (time 10:59)</a:t>
            </a:r>
            <a:endParaRPr lang="en-US" sz="1800" dirty="0"/>
          </a:p>
          <a:p>
            <a:pPr fontAlgn="base"/>
            <a:r>
              <a:rPr lang="en-US" sz="1800" dirty="0">
                <a:hlinkClick r:id="rId5"/>
              </a:rPr>
              <a:t>Dirty MAF sensor (time 14:51)</a:t>
            </a:r>
            <a:endParaRPr lang="en-US" sz="1800" dirty="0"/>
          </a:p>
          <a:p>
            <a:pPr fontAlgn="base"/>
            <a:r>
              <a:rPr lang="en-US" sz="1800" dirty="0">
                <a:hlinkClick r:id="rId6"/>
              </a:rPr>
              <a:t>MAF testing (time 15:04)</a:t>
            </a:r>
            <a:endParaRPr lang="en-US" sz="1800" dirty="0"/>
          </a:p>
          <a:p>
            <a:pPr fontAlgn="base"/>
            <a:r>
              <a:rPr lang="en-US" sz="1800" dirty="0">
                <a:hlinkClick r:id="rId7"/>
              </a:rPr>
              <a:t>MAF sensor (time 8:05)</a:t>
            </a:r>
            <a:endParaRPr lang="en-US" sz="1800" dirty="0"/>
          </a:p>
          <a:p>
            <a:pPr fontAlgn="base"/>
            <a:r>
              <a:rPr lang="en-US" sz="1800" dirty="0">
                <a:hlinkClick r:id="rId8"/>
              </a:rPr>
              <a:t>Vane air sensor (time 3:51)</a:t>
            </a:r>
            <a:endParaRPr lang="en-US" sz="1800" dirty="0"/>
          </a:p>
          <a:p>
            <a:pPr fontAlgn="base"/>
            <a:r>
              <a:rPr lang="en-US" sz="1800" dirty="0">
                <a:hlinkClick r:id="rId9"/>
              </a:rPr>
              <a:t>Ford MAF sensor testing (time 5:36)</a:t>
            </a:r>
            <a:endParaRPr lang="en-US" sz="1800" dirty="0"/>
          </a:p>
          <a:p>
            <a:pPr fontAlgn="base"/>
            <a:r>
              <a:rPr lang="en-US" sz="1800" dirty="0">
                <a:hlinkClick r:id="rId10"/>
              </a:rPr>
              <a:t>Ford MAF sensor cleaning (time 3:37)</a:t>
            </a:r>
            <a:endParaRPr lang="en-US" sz="1800" dirty="0"/>
          </a:p>
          <a:p>
            <a:pPr fontAlgn="base"/>
            <a:r>
              <a:rPr lang="en-US" sz="1800" dirty="0">
                <a:hlinkClick r:id="rId11"/>
              </a:rPr>
              <a:t>MAF sensor karman vortex signal circuit (time 2:15)</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381000" y="1600200"/>
            <a:ext cx="8229600" cy="4525963"/>
          </a:xfrm>
        </p:spPr>
        <p:txBody>
          <a:bodyPr/>
          <a:lstStyle/>
          <a:p>
            <a:pPr fontAlgn="base"/>
            <a:r>
              <a:rPr lang="en-US" sz="1800" dirty="0">
                <a:hlinkClick r:id="rId2"/>
              </a:rPr>
              <a:t>MAF IAT sensor signal circuit (time 1:47)</a:t>
            </a:r>
            <a:endParaRPr lang="en-US" sz="1800" dirty="0"/>
          </a:p>
          <a:p>
            <a:pPr fontAlgn="base"/>
            <a:r>
              <a:rPr lang="en-US" sz="1800" dirty="0">
                <a:hlinkClick r:id="rId3"/>
              </a:rPr>
              <a:t>MAF hot film circuit (time 2:23)</a:t>
            </a:r>
            <a:endParaRPr lang="en-US" sz="1800" dirty="0"/>
          </a:p>
          <a:p>
            <a:pPr fontAlgn="base"/>
            <a:r>
              <a:rPr lang="en-US" sz="1800" dirty="0">
                <a:hlinkClick r:id="rId4"/>
              </a:rPr>
              <a:t>MAF and ECM circuit (time 1:32)</a:t>
            </a:r>
            <a:endParaRPr lang="en-US" sz="1800" dirty="0"/>
          </a:p>
          <a:p>
            <a:pPr fontAlgn="base"/>
            <a:r>
              <a:rPr lang="en-US" sz="1800" dirty="0">
                <a:hlinkClick r:id="rId5"/>
              </a:rPr>
              <a:t>MAF sensor (time 1:34)</a:t>
            </a:r>
            <a:endParaRPr lang="en-US" sz="1800" dirty="0"/>
          </a:p>
          <a:p>
            <a:pPr fontAlgn="base"/>
            <a:r>
              <a:rPr lang="en-US" sz="1800" dirty="0">
                <a:hlinkClick r:id="rId6"/>
              </a:rPr>
              <a:t>MAF testing (time 1:29)</a:t>
            </a:r>
            <a:endParaRPr lang="en-US" sz="1800" dirty="0"/>
          </a:p>
          <a:p>
            <a:pPr fontAlgn="base"/>
            <a:r>
              <a:rPr lang="en-US" sz="1800" dirty="0">
                <a:hlinkClick r:id="rId7"/>
              </a:rPr>
              <a:t>Digital MAF sensor diagnosis and repair (time 3:08)</a:t>
            </a:r>
            <a:endParaRPr lang="en-US" sz="1800" dirty="0"/>
          </a:p>
          <a:p>
            <a:pPr fontAlgn="base"/>
            <a:r>
              <a:rPr lang="en-US" sz="1800" dirty="0">
                <a:hlinkClick r:id="rId8"/>
              </a:rPr>
              <a:t>Mass air flow sensor (time 0:37)</a:t>
            </a:r>
            <a:endParaRPr lang="en-US" sz="1800" dirty="0"/>
          </a:p>
          <a:p>
            <a:pPr fontAlgn="base"/>
            <a:r>
              <a:rPr lang="en-US" sz="1800" dirty="0">
                <a:hlinkClick r:id="rId9"/>
              </a:rPr>
              <a:t>Vane air meter (time 6:14)</a:t>
            </a:r>
            <a:endParaRPr lang="en-US" sz="1800" dirty="0"/>
          </a:p>
          <a:p>
            <a:pPr fontAlgn="base"/>
            <a:r>
              <a:rPr lang="en-US" sz="1800" dirty="0">
                <a:hlinkClick r:id="rId10"/>
              </a:rPr>
              <a:t>Cleaning a MAF sensor (time 2:57)</a:t>
            </a:r>
            <a:endParaRPr lang="en-US" sz="1800" dirty="0"/>
          </a:p>
          <a:p>
            <a:pPr fontAlgn="base"/>
            <a:r>
              <a:rPr lang="en-US" sz="1800" dirty="0">
                <a:hlinkClick r:id="rId11"/>
              </a:rPr>
              <a:t>MAF sensor testing (time 1:27)</a:t>
            </a:r>
            <a:endParaRPr lang="en-US" sz="1800" dirty="0"/>
          </a:p>
        </p:txBody>
      </p:sp>
    </p:spTree>
    <p:extLst>
      <p:ext uri="{BB962C8B-B14F-4D97-AF65-F5344CB8AC3E}">
        <p14:creationId xmlns:p14="http://schemas.microsoft.com/office/powerpoint/2010/main" val="82276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381000" y="1600200"/>
            <a:ext cx="8229600" cy="4525963"/>
          </a:xfrm>
        </p:spPr>
        <p:txBody>
          <a:bodyPr/>
          <a:lstStyle/>
          <a:p>
            <a:pPr fontAlgn="base"/>
            <a:r>
              <a:rPr lang="en-US" sz="1800" dirty="0">
                <a:hlinkClick r:id="rId2"/>
              </a:rPr>
              <a:t>MAF sensor and wiring diagram (time 4:24)</a:t>
            </a:r>
            <a:endParaRPr lang="en-US" sz="1800" dirty="0"/>
          </a:p>
        </p:txBody>
      </p:sp>
    </p:spTree>
    <p:extLst>
      <p:ext uri="{BB962C8B-B14F-4D97-AF65-F5344CB8AC3E}">
        <p14:creationId xmlns:p14="http://schemas.microsoft.com/office/powerpoint/2010/main" val="334128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MASS AIR FLOW SENSOR TYPES</a:t>
            </a:r>
          </a:p>
        </p:txBody>
      </p:sp>
      <p:sp>
        <p:nvSpPr>
          <p:cNvPr id="25603"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The purpose and function of mass air flow sensors is to measure the amount of air entering the engine.</a:t>
            </a:r>
          </a:p>
          <a:p>
            <a:r>
              <a:rPr lang="en-US" dirty="0"/>
              <a:t>Hot Film Sensor</a:t>
            </a:r>
          </a:p>
          <a:p>
            <a:pPr lvl="1"/>
            <a:r>
              <a:rPr lang="en-US" dirty="0"/>
              <a:t>Uses a temperature sensing resistor (thermistor) to measure the temperature of the incoming air.</a:t>
            </a:r>
          </a:p>
          <a:p>
            <a:r>
              <a:rPr lang="en-US" dirty="0"/>
              <a:t>Hot Wire Sensor</a:t>
            </a:r>
          </a:p>
          <a:p>
            <a:pPr lvl="1"/>
            <a:r>
              <a:rPr lang="en-US" dirty="0"/>
              <a:t>Uses a hot wire to sense the mass airflow.</a:t>
            </a:r>
          </a:p>
          <a:p>
            <a:pPr lvl="1"/>
            <a:endParaRPr lang="en-US" dirty="0"/>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77.1 This five-wire mass air flow sensor consists of a metal foil sensing unit, an intake air temperature (IAT) sensor, and the electronic module.</a:t>
            </a:r>
          </a:p>
        </p:txBody>
      </p:sp>
      <p:pic>
        <p:nvPicPr>
          <p:cNvPr id="5" name="Picture 2" descr="A diagram shows air flowing across a duct with a screen at the entrance. A mass air flow (MAF) sensor is connected at the middle of the duct with a hot wire sensing unit. The sensor module also has an intake air temperature sensor (I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8948" y="1981200"/>
            <a:ext cx="5366103" cy="40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77.2 The sensing wire in a typical hot wire mass air flow sensor.</a:t>
            </a:r>
          </a:p>
        </p:txBody>
      </p:sp>
      <p:pic>
        <p:nvPicPr>
          <p:cNvPr id="6" name="Picture 2" descr="A photo shows the sensing wire of a hot wire mass air flow sens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95425" y="1629952"/>
            <a:ext cx="6153150" cy="46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are the two most common types of mass air flow sensors?</a:t>
            </a:r>
          </a:p>
        </p:txBody>
      </p:sp>
    </p:spTree>
    <p:extLst>
      <p:ext uri="{BB962C8B-B14F-4D97-AF65-F5344CB8AC3E}">
        <p14:creationId xmlns:p14="http://schemas.microsoft.com/office/powerpoint/2010/main" val="305682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solidFill>
                  <a:srgbClr val="000000"/>
                </a:solidFill>
              </a:rPr>
              <a:t>Hot wire and hot film.</a:t>
            </a:r>
          </a:p>
        </p:txBody>
      </p:sp>
    </p:spTree>
    <p:extLst>
      <p:ext uri="{BB962C8B-B14F-4D97-AF65-F5344CB8AC3E}">
        <p14:creationId xmlns:p14="http://schemas.microsoft.com/office/powerpoint/2010/main" val="258282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KARMAN VORTEX SENSORS</a:t>
            </a:r>
          </a:p>
        </p:txBody>
      </p:sp>
      <p:sp>
        <p:nvSpPr>
          <p:cNvPr id="3" name="Content Placeholder 2"/>
          <p:cNvSpPr>
            <a:spLocks noGrp="1"/>
          </p:cNvSpPr>
          <p:nvPr>
            <p:ph idx="1"/>
          </p:nvPr>
        </p:nvSpPr>
        <p:spPr/>
        <p:txBody>
          <a:bodyPr/>
          <a:lstStyle/>
          <a:p>
            <a:r>
              <a:rPr lang="en-US" dirty="0"/>
              <a:t>There are two basic designs of Karman Vortex air flow sensors.</a:t>
            </a:r>
          </a:p>
          <a:p>
            <a:pPr lvl="1"/>
            <a:r>
              <a:rPr lang="en-US" dirty="0"/>
              <a:t>Ultrasonic. This type of sensor uses ultrasonic waves to detect the vortexes that are produced.</a:t>
            </a:r>
          </a:p>
          <a:p>
            <a:pPr lvl="1"/>
            <a:r>
              <a:rPr lang="en-US" dirty="0"/>
              <a:t>Pressure-type. Chrysler uses a pressure-type Karman Vortex sensor that uses a pressure sensor to detect the vortexes.</a:t>
            </a:r>
          </a:p>
        </p:txBody>
      </p:sp>
    </p:spTree>
    <p:extLst>
      <p:ext uri="{BB962C8B-B14F-4D97-AF65-F5344CB8AC3E}">
        <p14:creationId xmlns:p14="http://schemas.microsoft.com/office/powerpoint/2010/main" val="8992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77.3 A Karman Vortex air flow sensor uses a triangle-shaped rod to create vortexes as the air flows through the sensor. The electronics in the sensor itself converts these vortexes to a digital square wave signal.</a:t>
            </a:r>
          </a:p>
        </p:txBody>
      </p:sp>
      <p:pic>
        <p:nvPicPr>
          <p:cNvPr id="4" name="Picture 2" descr="The diagram shows a duct through which air flows.&#10;• There’s also a bypass duct below the main duct. The duct is connected to the throttle body at the exit.&#10;• The main duct has an airflow regulator at the entrance and a vortex generating rod inside the duct. The vortex generating rod is triangular in shape. Behind the rod, there are vortex stabilizer plates.&#10;• An ultrasonic receiver and transmitter unit are fitted outside, on the duct’s periphery, positioned after the vortex generating rod and the stabilizer plates where vortices are generated.&#10;• The ultrasonic waves transmitted by the transmitter detect vortices in its path and the receiver receives its signals in the form of distorted waves. These distorted waves are then amplified into rectangular pulses and are fed to the control un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675" y="2057400"/>
            <a:ext cx="7486650" cy="391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414</TotalTime>
  <Words>806</Words>
  <Application>Microsoft Office PowerPoint</Application>
  <PresentationFormat>On-screen Show (4:3)</PresentationFormat>
  <Paragraphs>82</Paragraphs>
  <Slides>24</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Arial</vt:lpstr>
      <vt:lpstr>Arial (Headings)</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MASS AIR FLOW SENSOR TYPES</vt:lpstr>
      <vt:lpstr>Figure 77.1 This five-wire mass air flow sensor consists of a metal foil sensing unit, an intake air temperature (IAT) sensor, and the electronic module.</vt:lpstr>
      <vt:lpstr>Figure 77.2 The sensing wire in a typical hot wire mass air flow sensor.</vt:lpstr>
      <vt:lpstr>QUESTION 1: ?</vt:lpstr>
      <vt:lpstr>ANSWER 1:</vt:lpstr>
      <vt:lpstr>KARMAN VORTEX SENSORS</vt:lpstr>
      <vt:lpstr>Figure 77.3 A Karman Vortex air flow sensor uses a triangle-shaped rod to create vortexes as the air flows through the sensor. The electronics in the sensor itself converts these vortexes to a digital square wave signal.</vt:lpstr>
      <vt:lpstr>PCM USES FOR AIRFLOW SENSORS</vt:lpstr>
      <vt:lpstr>TESTING MASS AIR FLOW SENSORS</vt:lpstr>
      <vt:lpstr>FREQUENTLY ASKED QUESTION</vt:lpstr>
      <vt:lpstr>Figure 77.4 Carefully check the hose between the MAF sensor and the throttle plate for cracks or splits that could create extra (false) air into the engine that is not measured by the MAF sensor.</vt:lpstr>
      <vt:lpstr>QUESTION 2: ?</vt:lpstr>
      <vt:lpstr>ANSWER 2:</vt:lpstr>
      <vt:lpstr>MAF SENSOR CONTAMINATION</vt:lpstr>
      <vt:lpstr>MAF SENSOR SCOPE TESTING</vt:lpstr>
      <vt:lpstr>Figure 77.5 A scope display showing a normal Chevrolet Equinox MAF sensor at idle speed. the frequency is 2,600 Hertz (2.6kHz).</vt:lpstr>
      <vt:lpstr>QUESTION 3: ?</vt:lpstr>
      <vt:lpstr>ANSWER 3:</vt:lpstr>
      <vt:lpstr>Video Links (Internet Access Required)</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77</dc:title>
  <dc:creator>Curt &amp; Tammy</dc:creator>
  <cp:lastModifiedBy>Glen Plants</cp:lastModifiedBy>
  <cp:revision>51</cp:revision>
  <dcterms:created xsi:type="dcterms:W3CDTF">2018-09-25T19:30:15Z</dcterms:created>
  <dcterms:modified xsi:type="dcterms:W3CDTF">2020-06-30T11:26:14Z</dcterms:modified>
</cp:coreProperties>
</file>