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15" r:id="rId9"/>
    <p:sldId id="316" r:id="rId10"/>
    <p:sldId id="393" r:id="rId11"/>
    <p:sldId id="394" r:id="rId12"/>
    <p:sldId id="267" r:id="rId13"/>
    <p:sldId id="268" r:id="rId14"/>
    <p:sldId id="327" r:id="rId15"/>
    <p:sldId id="328" r:id="rId16"/>
    <p:sldId id="329" r:id="rId17"/>
    <p:sldId id="317" r:id="rId18"/>
    <p:sldId id="270" r:id="rId19"/>
    <p:sldId id="272" r:id="rId20"/>
    <p:sldId id="318" r:id="rId21"/>
    <p:sldId id="395" r:id="rId22"/>
    <p:sldId id="326" r:id="rId23"/>
    <p:sldId id="396" r:id="rId24"/>
    <p:sldId id="286" r:id="rId25"/>
    <p:sldId id="287" r:id="rId26"/>
    <p:sldId id="330" r:id="rId27"/>
    <p:sldId id="263" r:id="rId28"/>
    <p:sldId id="386" r:id="rId29"/>
    <p:sldId id="397" r:id="rId30"/>
    <p:sldId id="32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4718" autoAdjust="0"/>
  </p:normalViewPr>
  <p:slideViewPr>
    <p:cSldViewPr>
      <p:cViewPr varScale="1">
        <p:scale>
          <a:sx n="108" d="100"/>
          <a:sy n="108" d="100"/>
        </p:scale>
        <p:origin x="2094"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22696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8" Type="http://schemas.openxmlformats.org/officeDocument/2006/relationships/hyperlink" Target="https://www.youtube.com/watch?v=ETVLkW93YaE" TargetMode="External"/><Relationship Id="rId3" Type="http://schemas.openxmlformats.org/officeDocument/2006/relationships/hyperlink" Target="https://www.youtube.com/watch?v=cxjPfQgW5ks" TargetMode="External"/><Relationship Id="rId7" Type="http://schemas.openxmlformats.org/officeDocument/2006/relationships/hyperlink" Target="https://www.youtube.com/watch?v=0rjs5EctsPU" TargetMode="External"/><Relationship Id="rId2" Type="http://schemas.openxmlformats.org/officeDocument/2006/relationships/hyperlink" Target="https://www.youtube.com/watch?v=IbB6V3K03G0" TargetMode="External"/><Relationship Id="rId1" Type="http://schemas.openxmlformats.org/officeDocument/2006/relationships/slideLayout" Target="../slideLayouts/slideLayout27.xml"/><Relationship Id="rId6" Type="http://schemas.openxmlformats.org/officeDocument/2006/relationships/hyperlink" Target="https://www.youtube.com/watch?v=H0V8b3YUnqU" TargetMode="External"/><Relationship Id="rId11" Type="http://schemas.openxmlformats.org/officeDocument/2006/relationships/hyperlink" Target="https://www.youtube.com/watch?v=3LQLtxhALMA" TargetMode="External"/><Relationship Id="rId5" Type="http://schemas.openxmlformats.org/officeDocument/2006/relationships/hyperlink" Target="https://www.youtube.com/watch?v=h17kYyFrExE" TargetMode="External"/><Relationship Id="rId10" Type="http://schemas.openxmlformats.org/officeDocument/2006/relationships/hyperlink" Target="https://www.youtube.com/watch?v=IUR11dJ3PA8" TargetMode="External"/><Relationship Id="rId4" Type="http://schemas.openxmlformats.org/officeDocument/2006/relationships/hyperlink" Target="https://www.youtube.com/watch?v=Ww9qVLFHbA8" TargetMode="External"/><Relationship Id="rId9" Type="http://schemas.openxmlformats.org/officeDocument/2006/relationships/hyperlink" Target="https://www.youtube.com/watch?v=vyxNLrCMk3I"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Xj6EsYPno8E" TargetMode="External"/><Relationship Id="rId2" Type="http://schemas.openxmlformats.org/officeDocument/2006/relationships/hyperlink" Target="https://www.youtube.com/watch?v=ytbwkDxrI6Y" TargetMode="External"/><Relationship Id="rId1" Type="http://schemas.openxmlformats.org/officeDocument/2006/relationships/slideLayout" Target="../slideLayouts/slideLayout27.xml"/><Relationship Id="rId6" Type="http://schemas.openxmlformats.org/officeDocument/2006/relationships/hyperlink" Target="https://www.youtube.com/watch?v=Ibuvo4Zz4rw" TargetMode="External"/><Relationship Id="rId5" Type="http://schemas.openxmlformats.org/officeDocument/2006/relationships/hyperlink" Target="https://www.youtube.com/watch?v=ImF6spr4hWQ" TargetMode="External"/><Relationship Id="rId4" Type="http://schemas.openxmlformats.org/officeDocument/2006/relationships/hyperlink" Target="https://www.youtube.com/watch?v=6eoH4aE1mKw"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Sixth Edition</a:t>
            </a:r>
          </a:p>
        </p:txBody>
      </p:sp>
      <p:sp>
        <p:nvSpPr>
          <p:cNvPr id="4" name="Text Placeholder 3"/>
          <p:cNvSpPr>
            <a:spLocks noGrp="1"/>
          </p:cNvSpPr>
          <p:nvPr>
            <p:ph type="body" sz="quarter" idx="14"/>
          </p:nvPr>
        </p:nvSpPr>
        <p:spPr/>
        <p:txBody>
          <a:bodyPr/>
          <a:lstStyle/>
          <a:p>
            <a:r>
              <a:rPr lang="en-US" dirty="0"/>
              <a:t>Chapter 75</a:t>
            </a:r>
          </a:p>
        </p:txBody>
      </p:sp>
      <p:sp>
        <p:nvSpPr>
          <p:cNvPr id="5" name="Text Placeholder 4"/>
          <p:cNvSpPr>
            <a:spLocks noGrp="1"/>
          </p:cNvSpPr>
          <p:nvPr>
            <p:ph type="body" sz="quarter" idx="15"/>
          </p:nvPr>
        </p:nvSpPr>
        <p:spPr/>
        <p:txBody>
          <a:bodyPr/>
          <a:lstStyle/>
          <a:p>
            <a:r>
              <a:rPr lang="en-US" sz="3200" b="1" dirty="0">
                <a:solidFill>
                  <a:srgbClr val="005A70"/>
                </a:solidFill>
                <a:latin typeface="Arial" panose="020B0604020202020204" pitchFamily="34" charset="0"/>
                <a:cs typeface="Arial" panose="020B0604020202020204" pitchFamily="34" charset="0"/>
              </a:rPr>
              <a:t>Throttle Position (TP) Sensors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TP SENSOR COMPUTER INPUT FUNCTIONS</a:t>
            </a:r>
          </a:p>
        </p:txBody>
      </p:sp>
      <p:sp>
        <p:nvSpPr>
          <p:cNvPr id="3" name="Content Placeholder 2"/>
          <p:cNvSpPr>
            <a:spLocks noGrp="1"/>
          </p:cNvSpPr>
          <p:nvPr>
            <p:ph idx="1"/>
          </p:nvPr>
        </p:nvSpPr>
        <p:spPr/>
        <p:txBody>
          <a:bodyPr/>
          <a:lstStyle/>
          <a:p>
            <a:r>
              <a:rPr lang="en-US" dirty="0"/>
              <a:t>The computer senses any change in throttle position and changes the fuel mixture and ignition timing.</a:t>
            </a:r>
          </a:p>
          <a:p>
            <a:r>
              <a:rPr lang="en-US" dirty="0"/>
              <a:t>The throttle position sensor signals the PCM to pulse additional fuel from the injectors when the throttle is depressed.</a:t>
            </a:r>
          </a:p>
          <a:p>
            <a:endParaRPr lang="en-US" dirty="0"/>
          </a:p>
        </p:txBody>
      </p:sp>
    </p:spTree>
    <p:extLst>
      <p:ext uri="{BB962C8B-B14F-4D97-AF65-F5344CB8AC3E}">
        <p14:creationId xmlns:p14="http://schemas.microsoft.com/office/powerpoint/2010/main" val="2576490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PCM USES FOR THE TP SENSOR</a:t>
            </a:r>
          </a:p>
        </p:txBody>
      </p:sp>
      <p:sp>
        <p:nvSpPr>
          <p:cNvPr id="3" name="Content Placeholder 2"/>
          <p:cNvSpPr>
            <a:spLocks noGrp="1"/>
          </p:cNvSpPr>
          <p:nvPr>
            <p:ph idx="1"/>
          </p:nvPr>
        </p:nvSpPr>
        <p:spPr/>
        <p:txBody>
          <a:bodyPr/>
          <a:lstStyle/>
          <a:p>
            <a:r>
              <a:rPr lang="en-US" dirty="0"/>
              <a:t>The TP sensor is used by the PCM for the following reasons.</a:t>
            </a:r>
          </a:p>
          <a:p>
            <a:pPr lvl="1"/>
            <a:r>
              <a:rPr lang="en-US" dirty="0"/>
              <a:t>Clear Flood Mode</a:t>
            </a:r>
          </a:p>
          <a:p>
            <a:pPr lvl="1"/>
            <a:r>
              <a:rPr lang="en-US" dirty="0"/>
              <a:t>Torque Converter Clutch Engagement and Release</a:t>
            </a:r>
          </a:p>
          <a:p>
            <a:pPr lvl="1"/>
            <a:r>
              <a:rPr lang="en-US" dirty="0"/>
              <a:t>Rationality Testing for MAP and MAF Sensors</a:t>
            </a:r>
          </a:p>
          <a:p>
            <a:pPr lvl="1"/>
            <a:r>
              <a:rPr lang="en-US" dirty="0"/>
              <a:t>Automatic Transmission Shift Points</a:t>
            </a:r>
          </a:p>
          <a:p>
            <a:pPr lvl="1"/>
            <a:r>
              <a:rPr lang="en-US" dirty="0"/>
              <a:t>Target Idle Speed (Idle Control Strategy)</a:t>
            </a:r>
          </a:p>
          <a:p>
            <a:pPr lvl="1"/>
            <a:r>
              <a:rPr lang="en-US" dirty="0"/>
              <a:t>Air-Conditioning Compressor Operation</a:t>
            </a:r>
          </a:p>
          <a:p>
            <a:pPr lvl="1"/>
            <a:r>
              <a:rPr lang="en-US" dirty="0"/>
              <a:t>Backs Up Other Sensors</a:t>
            </a:r>
          </a:p>
        </p:txBody>
      </p:sp>
    </p:spTree>
    <p:extLst>
      <p:ext uri="{BB962C8B-B14F-4D97-AF65-F5344CB8AC3E}">
        <p14:creationId xmlns:p14="http://schemas.microsoft.com/office/powerpoint/2010/main" val="2708835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TESTING THE THROTTLE POSITION SENSOR</a:t>
            </a:r>
          </a:p>
        </p:txBody>
      </p:sp>
      <p:sp>
        <p:nvSpPr>
          <p:cNvPr id="3" name="Content Placeholder 2"/>
          <p:cNvSpPr>
            <a:spLocks noGrp="1"/>
          </p:cNvSpPr>
          <p:nvPr>
            <p:ph idx="1"/>
          </p:nvPr>
        </p:nvSpPr>
        <p:spPr/>
        <p:txBody>
          <a:bodyPr/>
          <a:lstStyle/>
          <a:p>
            <a:r>
              <a:rPr lang="en-US" dirty="0"/>
              <a:t>A TP sensor can be tested using one or more of the following tools:</a:t>
            </a:r>
          </a:p>
          <a:p>
            <a:pPr lvl="1"/>
            <a:r>
              <a:rPr lang="en-US" dirty="0"/>
              <a:t>A digital voltmeter with three test leads connected in series.</a:t>
            </a:r>
          </a:p>
          <a:p>
            <a:pPr lvl="1"/>
            <a:r>
              <a:rPr lang="en-US" dirty="0"/>
              <a:t>A scan tool or a specific tool recommended by the vehicle manufacturer.</a:t>
            </a:r>
          </a:p>
          <a:p>
            <a:pPr lvl="1"/>
            <a:r>
              <a:rPr lang="en-US" dirty="0"/>
              <a:t>An oscilloscope.</a:t>
            </a:r>
          </a:p>
        </p:txBody>
      </p:sp>
    </p:spTree>
    <p:extLst>
      <p:ext uri="{BB962C8B-B14F-4D97-AF65-F5344CB8AC3E}">
        <p14:creationId xmlns:p14="http://schemas.microsoft.com/office/powerpoint/2010/main" val="2948513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75.3 A meter lead connected to a T-pin that was gently pushed along the signal wire of the TP sensor until the point of the pin touched the metal terminal inside the plastic connector.</a:t>
            </a:r>
          </a:p>
        </p:txBody>
      </p:sp>
      <p:pic>
        <p:nvPicPr>
          <p:cNvPr id="4" name="Picture 2" descr="A photo shows a meter lead connected to a T-pin that was gently pushed along the signal wire of the TP sensor until the point of the pin touched the metal terminal inside the plastic connec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0240" y="2133600"/>
            <a:ext cx="530352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US" sz="2000" dirty="0">
                <a:latin typeface="+mj-lt"/>
              </a:rPr>
              <a:t>Figure 75.4 A typical waveform of a TP sensor signal as recorded on a DSO when the accelerator pedal was depressed with the ignition switch on (engine off). Clean transitions and the lack of any glitches in this waveform indicate a good sensor.</a:t>
            </a:r>
          </a:p>
        </p:txBody>
      </p:sp>
      <p:pic>
        <p:nvPicPr>
          <p:cNvPr id="4" name="Picture 2" descr="Clean transitions and the lack of any glitches in this waveform indicate a good sensor. The wave starts a constant value then smoothly increases then plateaus before falling to initial valu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98064" y="2209800"/>
            <a:ext cx="354787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latin typeface="+mj-lt"/>
              </a:rPr>
              <a:t>Tech Tip</a:t>
            </a:r>
            <a:r>
              <a:rPr lang="en-US" sz="3400" dirty="0">
                <a:latin typeface="+mj-lt"/>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600200"/>
            <a:ext cx="601980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75.5 Checking the 5-volt reference from the computer being applied to the TP sensor with the ignition switch on (engine off).</a:t>
            </a:r>
            <a:endParaRPr lang="en-US" dirty="0">
              <a:latin typeface="+mj-lt"/>
            </a:endParaRPr>
          </a:p>
        </p:txBody>
      </p:sp>
      <p:pic>
        <p:nvPicPr>
          <p:cNvPr id="6" name="Picture 2" descr="A photo shows a multi meter with 5.02 V read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26080" y="2133600"/>
            <a:ext cx="329183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dirty="0"/>
              <a:t>Animation: </a:t>
            </a:r>
            <a:br>
              <a:rPr lang="en-US" dirty="0"/>
            </a:br>
            <a:r>
              <a:rPr lang="en-US" dirty="0"/>
              <a:t>TP Sensor Volt Check, Reference</a:t>
            </a:r>
            <a:br>
              <a:rPr lang="en-US" dirty="0"/>
            </a:br>
            <a:r>
              <a:rPr lang="en-US" sz="1350" dirty="0">
                <a:solidFill>
                  <a:prstClr val="white"/>
                </a:solidFill>
              </a:rPr>
              <a:t>(The animation will automatically start in a few seconds)</a:t>
            </a:r>
            <a:endParaRPr lang="en-US" dirty="0"/>
          </a:p>
        </p:txBody>
      </p:sp>
      <p:pic>
        <p:nvPicPr>
          <p:cNvPr id="5" name="throttle_position_volt_check_ref_signal_ch73">
            <a:hlinkClick r:id="" action="ppaction://media"/>
            <a:extLst>
              <a:ext uri="{FF2B5EF4-FFF2-40B4-BE49-F238E27FC236}">
                <a16:creationId xmlns:a16="http://schemas.microsoft.com/office/drawing/2014/main" id="{403D4738-F3E3-4FEB-BB6F-1CBBB5DA21CB}"/>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193401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3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75.6 Checking the voltage drop between the TP sensor ground and a good engine ground with the ignition on (engine off). A reading of greater than 0.2 volt (200 mV) represents a bad computer ground.</a:t>
            </a:r>
          </a:p>
        </p:txBody>
      </p:sp>
      <p:pic>
        <p:nvPicPr>
          <p:cNvPr id="3" name="Picture 2" descr="A photo shows a multi meter connected to TP sensor ground and engine ground, showing a reading of 0 V."/>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89670" y="2514600"/>
            <a:ext cx="4764660" cy="3289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63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dirty="0"/>
              <a:t>Animation: TP Sensor, Ground Check</a:t>
            </a:r>
            <a:br>
              <a:rPr lang="en-US" dirty="0"/>
            </a:br>
            <a:r>
              <a:rPr lang="en-US" sz="1350" dirty="0">
                <a:solidFill>
                  <a:prstClr val="white"/>
                </a:solidFill>
              </a:rPr>
              <a:t>(The animation will automatically start in a few seconds)</a:t>
            </a:r>
            <a:endParaRPr lang="en-US" dirty="0"/>
          </a:p>
        </p:txBody>
      </p:sp>
      <p:pic>
        <p:nvPicPr>
          <p:cNvPr id="5" name="tp_sensor_ground_check_ch73">
            <a:hlinkClick r:id="" action="ppaction://media"/>
            <a:extLst>
              <a:ext uri="{FF2B5EF4-FFF2-40B4-BE49-F238E27FC236}">
                <a16:creationId xmlns:a16="http://schemas.microsoft.com/office/drawing/2014/main" id="{6E98B79B-1587-4B07-B3C4-A7FC96264F2F}"/>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145994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29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a:t>
            </a:r>
          </a:p>
        </p:txBody>
      </p:sp>
      <p:sp>
        <p:nvSpPr>
          <p:cNvPr id="23555" name="Content Placeholder 2"/>
          <p:cNvSpPr>
            <a:spLocks noGrp="1"/>
          </p:cNvSpPr>
          <p:nvPr>
            <p:ph idx="1"/>
          </p:nvPr>
        </p:nvSpPr>
        <p:spPr/>
        <p:txBody>
          <a:bodyPr/>
          <a:lstStyle/>
          <a:p>
            <a:pPr marL="0" indent="0">
              <a:buNone/>
            </a:pPr>
            <a:r>
              <a:rPr lang="en-US" b="1" dirty="0">
                <a:solidFill>
                  <a:srgbClr val="005A70"/>
                </a:solidFill>
              </a:rPr>
              <a:t>75.1</a:t>
            </a:r>
            <a:r>
              <a:rPr lang="en-US" dirty="0"/>
              <a:t> Discuss how throttle position sensors work.</a:t>
            </a:r>
          </a:p>
          <a:p>
            <a:pPr marL="0" indent="0">
              <a:buNone/>
            </a:pPr>
            <a:r>
              <a:rPr lang="en-US" b="1" dirty="0">
                <a:solidFill>
                  <a:srgbClr val="005A70"/>
                </a:solidFill>
              </a:rPr>
              <a:t>75.2. </a:t>
            </a:r>
            <a:r>
              <a:rPr lang="en-US" dirty="0"/>
              <a:t>Discuss the PCM uses for the TP sensor.</a:t>
            </a:r>
          </a:p>
          <a:p>
            <a:pPr marL="0" indent="0">
              <a:buNone/>
            </a:pPr>
            <a:r>
              <a:rPr lang="en-US" b="1" dirty="0">
                <a:solidFill>
                  <a:srgbClr val="005A70"/>
                </a:solidFill>
              </a:rPr>
              <a:t>75.3. </a:t>
            </a:r>
            <a:r>
              <a:rPr lang="en-US" dirty="0"/>
              <a:t>Describe how to test the TP sensor using a digital multimeter and a scan tool.</a:t>
            </a:r>
          </a:p>
          <a:p>
            <a:pPr marL="0" indent="0">
              <a:buNone/>
            </a:pPr>
            <a:r>
              <a:rPr lang="en-US" b="1" dirty="0">
                <a:solidFill>
                  <a:schemeClr val="accent2"/>
                </a:solidFill>
              </a:rPr>
              <a:t>75.4</a:t>
            </a:r>
            <a:r>
              <a:rPr lang="en-US" dirty="0"/>
              <a:t> This chapter will help prepare for Engine Repair (A8) ASE certification test content area “E” (Computerized Engine Controls Diagnosis and Repair).</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2: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solidFill>
                  <a:srgbClr val="000000"/>
                </a:solidFill>
              </a:rPr>
              <a:t>What are three ways to test a TP sensor?</a:t>
            </a:r>
          </a:p>
        </p:txBody>
      </p:sp>
    </p:spTree>
    <p:extLst>
      <p:ext uri="{BB962C8B-B14F-4D97-AF65-F5344CB8AC3E}">
        <p14:creationId xmlns:p14="http://schemas.microsoft.com/office/powerpoint/2010/main" val="2374300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a:solidFill>
                  <a:srgbClr val="000000"/>
                </a:solidFill>
              </a:rPr>
              <a:t>A multimeter, a scan tool, and an oscilloscope.</a:t>
            </a:r>
          </a:p>
        </p:txBody>
      </p:sp>
    </p:spTree>
    <p:extLst>
      <p:ext uri="{BB962C8B-B14F-4D97-AF65-F5344CB8AC3E}">
        <p14:creationId xmlns:p14="http://schemas.microsoft.com/office/powerpoint/2010/main" val="2508462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TESTING A TP SENSOR USINGTHE MIN/MAX FUNCTION</a:t>
            </a:r>
          </a:p>
        </p:txBody>
      </p:sp>
      <p:sp>
        <p:nvSpPr>
          <p:cNvPr id="3" name="Content Placeholder 2"/>
          <p:cNvSpPr>
            <a:spLocks noGrp="1"/>
          </p:cNvSpPr>
          <p:nvPr>
            <p:ph idx="1"/>
          </p:nvPr>
        </p:nvSpPr>
        <p:spPr/>
        <p:txBody>
          <a:bodyPr/>
          <a:lstStyle/>
          <a:p>
            <a:r>
              <a:rPr lang="en-US" dirty="0"/>
              <a:t>Many digital multimeters are capable of recording voltage readings over time and then displaying the minimum, maximum, and average readings.</a:t>
            </a:r>
          </a:p>
          <a:p>
            <a:r>
              <a:rPr lang="en-US" dirty="0"/>
              <a:t>To perform a MIN/MAX test of the TP sensor, manually set the meter to read higher than 4 volts.</a:t>
            </a:r>
          </a:p>
          <a:p>
            <a:endParaRPr lang="en-US" dirty="0"/>
          </a:p>
        </p:txBody>
      </p:sp>
    </p:spTree>
    <p:extLst>
      <p:ext uri="{BB962C8B-B14F-4D97-AF65-F5344CB8AC3E}">
        <p14:creationId xmlns:p14="http://schemas.microsoft.com/office/powerpoint/2010/main" val="393672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TESTING THE TP SENSOR USING A SCAN TOOL</a:t>
            </a:r>
          </a:p>
        </p:txBody>
      </p:sp>
      <p:sp>
        <p:nvSpPr>
          <p:cNvPr id="26627" name="Content Placeholder 2"/>
          <p:cNvSpPr>
            <a:spLocks noGrp="1"/>
          </p:cNvSpPr>
          <p:nvPr>
            <p:ph idx="1"/>
          </p:nvPr>
        </p:nvSpPr>
        <p:spPr>
          <a:xfrm>
            <a:off x="457200" y="1600200"/>
            <a:ext cx="8077200" cy="4525963"/>
          </a:xfrm>
        </p:spPr>
        <p:txBody>
          <a:bodyPr/>
          <a:lstStyle/>
          <a:p>
            <a:r>
              <a:rPr lang="en-US" dirty="0"/>
              <a:t>With the key on, engine off, the TP sensor voltage display should be about 0.5 volt.</a:t>
            </a:r>
          </a:p>
          <a:p>
            <a:r>
              <a:rPr lang="en-US" dirty="0"/>
              <a:t>Check the scan tool display for the percentage of throttle opening.</a:t>
            </a:r>
          </a:p>
          <a:p>
            <a:r>
              <a:rPr lang="en-US" dirty="0"/>
              <a:t>The idle air control (IAC) counts should increase as the throttle is opened and decrease as the throttle is closed.</a:t>
            </a:r>
          </a:p>
          <a:p>
            <a:r>
              <a:rPr lang="en-US" dirty="0"/>
              <a:t>Shut off and restart the engine. The percentage of throttle opening should return to 0%.</a:t>
            </a:r>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15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p:txBody>
          <a:bodyPr/>
          <a:lstStyle/>
          <a:p>
            <a:pPr fontAlgn="base"/>
            <a:r>
              <a:rPr lang="en-US" sz="1800" dirty="0">
                <a:hlinkClick r:id="rId2"/>
              </a:rPr>
              <a:t>Throttle position sensor (time 0:37)</a:t>
            </a:r>
            <a:endParaRPr lang="en-US" sz="1800" dirty="0"/>
          </a:p>
          <a:p>
            <a:pPr fontAlgn="base"/>
            <a:r>
              <a:rPr lang="en-US" sz="1800" dirty="0">
                <a:hlinkClick r:id="rId3"/>
              </a:rPr>
              <a:t>TPS sensor (time 4:52)</a:t>
            </a:r>
            <a:endParaRPr lang="en-US" sz="1800" dirty="0"/>
          </a:p>
          <a:p>
            <a:pPr fontAlgn="base"/>
            <a:r>
              <a:rPr lang="en-US" sz="1800" dirty="0">
                <a:hlinkClick r:id="rId4"/>
              </a:rPr>
              <a:t>P0121 TPS (time 6:23)</a:t>
            </a:r>
            <a:endParaRPr lang="en-US" sz="1800" dirty="0"/>
          </a:p>
          <a:p>
            <a:pPr fontAlgn="base"/>
            <a:r>
              <a:rPr lang="en-US" sz="1800" dirty="0">
                <a:hlinkClick r:id="rId5"/>
              </a:rPr>
              <a:t>TPS testing (time 2:22)</a:t>
            </a:r>
            <a:endParaRPr lang="en-US" sz="1800" dirty="0"/>
          </a:p>
          <a:p>
            <a:pPr fontAlgn="base"/>
            <a:r>
              <a:rPr lang="en-US" sz="1800" dirty="0">
                <a:hlinkClick r:id="rId6"/>
              </a:rPr>
              <a:t>TPS adjustment part 1 (time 4:34)</a:t>
            </a:r>
            <a:endParaRPr lang="en-US" sz="1800" dirty="0"/>
          </a:p>
          <a:p>
            <a:pPr fontAlgn="base"/>
            <a:r>
              <a:rPr lang="en-US" sz="1800" dirty="0">
                <a:hlinkClick r:id="rId7"/>
              </a:rPr>
              <a:t>TPS adjustment part 2 (time 9:04)</a:t>
            </a:r>
            <a:endParaRPr lang="en-US" sz="1800" dirty="0"/>
          </a:p>
          <a:p>
            <a:pPr fontAlgn="base"/>
            <a:r>
              <a:rPr lang="en-US" sz="1800" dirty="0">
                <a:hlinkClick r:id="rId8"/>
              </a:rPr>
              <a:t>TPS adjustment (time 3:47)</a:t>
            </a:r>
            <a:endParaRPr lang="en-US" sz="1800" dirty="0"/>
          </a:p>
          <a:p>
            <a:pPr fontAlgn="base"/>
            <a:r>
              <a:rPr lang="en-US" sz="1800" dirty="0">
                <a:hlinkClick r:id="rId9"/>
              </a:rPr>
              <a:t>TPS (time 1:33)</a:t>
            </a:r>
            <a:endParaRPr lang="en-US" sz="1800" dirty="0"/>
          </a:p>
          <a:p>
            <a:pPr fontAlgn="base"/>
            <a:r>
              <a:rPr lang="en-US" sz="1800" dirty="0">
                <a:hlinkClick r:id="rId10"/>
              </a:rPr>
              <a:t>TPS signal circuit (time 1:07)</a:t>
            </a:r>
            <a:endParaRPr lang="en-US" sz="1800" dirty="0"/>
          </a:p>
          <a:p>
            <a:pPr fontAlgn="base"/>
            <a:r>
              <a:rPr lang="en-US" sz="1800" dirty="0">
                <a:hlinkClick r:id="rId11"/>
              </a:rPr>
              <a:t>TPS reference voltage circuit (time 1:09)</a:t>
            </a:r>
            <a:endParaRPr lang="en-US" sz="1800" dirty="0"/>
          </a:p>
        </p:txBody>
      </p:sp>
    </p:spTree>
    <p:extLst>
      <p:ext uri="{BB962C8B-B14F-4D97-AF65-F5344CB8AC3E}">
        <p14:creationId xmlns:p14="http://schemas.microsoft.com/office/powerpoint/2010/main" val="4204523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15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p:txBody>
          <a:bodyPr/>
          <a:lstStyle/>
          <a:p>
            <a:pPr fontAlgn="base"/>
            <a:r>
              <a:rPr lang="en-US" sz="1800" dirty="0">
                <a:hlinkClick r:id="rId2"/>
              </a:rPr>
              <a:t>TPS and ECU circuits (time 1:34)</a:t>
            </a:r>
            <a:endParaRPr lang="en-US" sz="1800" dirty="0"/>
          </a:p>
          <a:p>
            <a:pPr fontAlgn="base"/>
            <a:r>
              <a:rPr lang="en-US" sz="1800" dirty="0">
                <a:hlinkClick r:id="rId3"/>
              </a:rPr>
              <a:t>TPS sensor (time 1:48)</a:t>
            </a:r>
            <a:endParaRPr lang="en-US" sz="1800" dirty="0"/>
          </a:p>
          <a:p>
            <a:pPr fontAlgn="base"/>
            <a:r>
              <a:rPr lang="en-US" sz="1800" dirty="0">
                <a:hlinkClick r:id="rId4"/>
              </a:rPr>
              <a:t>Testing TPS (time 2:34)</a:t>
            </a:r>
            <a:endParaRPr lang="en-US" sz="1800" dirty="0"/>
          </a:p>
          <a:p>
            <a:pPr fontAlgn="base"/>
            <a:r>
              <a:rPr lang="en-US" sz="1800" dirty="0">
                <a:hlinkClick r:id="rId5"/>
              </a:rPr>
              <a:t>TPS diagnostics (time 6:26)</a:t>
            </a:r>
            <a:endParaRPr lang="en-US" sz="1800" dirty="0"/>
          </a:p>
          <a:p>
            <a:pPr fontAlgn="base"/>
            <a:r>
              <a:rPr lang="en-US" sz="1800" dirty="0">
                <a:hlinkClick r:id="rId6"/>
              </a:rPr>
              <a:t>5 volt reference voltage (time 1:48)</a:t>
            </a:r>
            <a:endParaRPr lang="en-US" sz="1800" dirty="0"/>
          </a:p>
        </p:txBody>
      </p:sp>
    </p:spTree>
    <p:extLst>
      <p:ext uri="{BB962C8B-B14F-4D97-AF65-F5344CB8AC3E}">
        <p14:creationId xmlns:p14="http://schemas.microsoft.com/office/powerpoint/2010/main" val="4166410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THROTTLE POSITION SENSOR CONSTRUCTION</a:t>
            </a:r>
          </a:p>
        </p:txBody>
      </p:sp>
      <p:sp>
        <p:nvSpPr>
          <p:cNvPr id="25603" name="Content Placeholder 2"/>
          <p:cNvSpPr>
            <a:spLocks noGrp="1"/>
          </p:cNvSpPr>
          <p:nvPr>
            <p:ph idx="1"/>
          </p:nvPr>
        </p:nvSpPr>
        <p:spPr>
          <a:xfrm>
            <a:off x="457200" y="1600200"/>
            <a:ext cx="8077200" cy="4525963"/>
          </a:xfrm>
        </p:spPr>
        <p:txBody>
          <a:bodyPr/>
          <a:lstStyle/>
          <a:p>
            <a:r>
              <a:rPr lang="en-US" dirty="0"/>
              <a:t>Potentiometers</a:t>
            </a:r>
          </a:p>
          <a:p>
            <a:pPr lvl="1"/>
            <a:r>
              <a:rPr lang="en-US" dirty="0"/>
              <a:t>A potentiometer is a variable-resistance sensor with three terminals.</a:t>
            </a:r>
          </a:p>
          <a:p>
            <a:r>
              <a:rPr lang="en-US" dirty="0"/>
              <a:t>A typical sensor has three wires:</a:t>
            </a:r>
          </a:p>
          <a:p>
            <a:pPr lvl="1"/>
            <a:r>
              <a:rPr lang="en-US" dirty="0"/>
              <a:t>A 5-volt reference feed wire from the computer</a:t>
            </a:r>
          </a:p>
          <a:p>
            <a:pPr lvl="1"/>
            <a:r>
              <a:rPr lang="en-US" dirty="0"/>
              <a:t>Signal return (a ground wire back to the computer)</a:t>
            </a:r>
          </a:p>
          <a:p>
            <a:pPr lvl="1"/>
            <a:r>
              <a:rPr lang="en-US" dirty="0"/>
              <a:t>A voltage signal wire back to the computer; as the throttle is opened, the voltage to the computer changes</a:t>
            </a:r>
          </a:p>
          <a:p>
            <a:pPr lvl="1"/>
            <a:endParaRPr lang="en-US" dirty="0">
              <a:solidFill>
                <a:srgbClr val="0000FF"/>
              </a:solidFill>
            </a:endParaRPr>
          </a:p>
          <a:p>
            <a:pPr lvl="1"/>
            <a:endParaRPr lang="en-US" dirty="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75.1 A typical TP sensor mounted on the throttle plate of this port-injected engine.</a:t>
            </a:r>
          </a:p>
        </p:txBody>
      </p:sp>
      <p:pic>
        <p:nvPicPr>
          <p:cNvPr id="5" name="Picture 2" descr="A photo shows throttle position sensor placed in alignment with a butterfly valve in throttle bod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35736" y="2203512"/>
            <a:ext cx="727252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75.2 The signal voltage from a throttle position increases as the throttle is opened because the wiper arm is closer to the 5-volt reference. At idle, the resistance of the sensor winding effectively reduces the signal voltage output to the computer.</a:t>
            </a:r>
          </a:p>
        </p:txBody>
      </p:sp>
      <p:pic>
        <p:nvPicPr>
          <p:cNvPr id="6" name="Picture 2" descr="An illustration shows working of a TP sensor. TP sensor is like a 3 pin potentiometer with output signal connected to movable arm. At idle the signal is near 0 V and at wide open throttle the signal is near reference volta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25814" y="2057400"/>
            <a:ext cx="4492371" cy="383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dirty="0"/>
              <a:t>Animation: Potentiometer</a:t>
            </a:r>
            <a:br>
              <a:rPr lang="en-US" dirty="0"/>
            </a:br>
            <a:r>
              <a:rPr lang="en-US" sz="1350" dirty="0">
                <a:solidFill>
                  <a:prstClr val="white"/>
                </a:solidFill>
              </a:rPr>
              <a:t>(The animation will automatically start in a few seconds)</a:t>
            </a:r>
            <a:endParaRPr lang="en-US" dirty="0"/>
          </a:p>
        </p:txBody>
      </p:sp>
      <p:pic>
        <p:nvPicPr>
          <p:cNvPr id="5" name="Potentiometer_A6_Chapter_39_and_A8-Chapter_73">
            <a:hlinkClick r:id="" action="ppaction://media"/>
            <a:extLst>
              <a:ext uri="{FF2B5EF4-FFF2-40B4-BE49-F238E27FC236}">
                <a16:creationId xmlns:a16="http://schemas.microsoft.com/office/drawing/2014/main" id="{1C05BB50-54BE-4AA0-A753-28FE8107255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230524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75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dirty="0"/>
              <a:t>Animation: Throttle Position (TP) Sensor</a:t>
            </a:r>
            <a:br>
              <a:rPr lang="en-US" dirty="0"/>
            </a:br>
            <a:r>
              <a:rPr lang="en-US" sz="1350" dirty="0">
                <a:solidFill>
                  <a:prstClr val="white"/>
                </a:solidFill>
              </a:rPr>
              <a:t>(The animation will automatically start in a few seconds)</a:t>
            </a:r>
            <a:endParaRPr lang="en-US" dirty="0"/>
          </a:p>
        </p:txBody>
      </p:sp>
      <p:pic>
        <p:nvPicPr>
          <p:cNvPr id="5" name="throttle_position_sensor_ch73">
            <a:hlinkClick r:id="" action="ppaction://media"/>
            <a:extLst>
              <a:ext uri="{FF2B5EF4-FFF2-40B4-BE49-F238E27FC236}">
                <a16:creationId xmlns:a16="http://schemas.microsoft.com/office/drawing/2014/main" id="{83FEB50C-C3C3-40C0-9992-069B299D2BE3}"/>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317169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89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QUESTION 1: </a:t>
            </a:r>
            <a:r>
              <a:rPr lang="en-US" sz="4000" dirty="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t>What is the purpose of each of the three wires on a typical TP sensor?</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a:solidFill>
                  <a:srgbClr val="000000"/>
                </a:solidFill>
              </a:rPr>
              <a:t>5 volt feed, ground (signal return), and signal voltage.</a:t>
            </a:r>
          </a:p>
        </p:txBody>
      </p:sp>
    </p:spTree>
    <p:extLst>
      <p:ext uri="{BB962C8B-B14F-4D97-AF65-F5344CB8AC3E}">
        <p14:creationId xmlns:p14="http://schemas.microsoft.com/office/powerpoint/2010/main" val="2582820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387</TotalTime>
  <Words>904</Words>
  <Application>Microsoft Office PowerPoint</Application>
  <PresentationFormat>On-screen Show (4:3)</PresentationFormat>
  <Paragraphs>79</Paragraphs>
  <Slides>26</Slides>
  <Notes>0</Notes>
  <HiddenSlides>0</HiddenSlides>
  <MMClips>4</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26</vt:i4>
      </vt:variant>
    </vt:vector>
  </HeadingPairs>
  <TitlesOfParts>
    <vt:vector size="36" baseType="lpstr">
      <vt:lpstr>Arial</vt:lpstr>
      <vt:lpstr>Calibri</vt:lpstr>
      <vt:lpstr>Times New Roman</vt:lpstr>
      <vt:lpstr>Verdana</vt:lpstr>
      <vt:lpstr>Wingdings</vt:lpstr>
      <vt:lpstr>Office Theme</vt:lpstr>
      <vt:lpstr>508 Lecture</vt:lpstr>
      <vt:lpstr>2_508 Lecture</vt:lpstr>
      <vt:lpstr>3_508 Lecture</vt:lpstr>
      <vt:lpstr>4_508 Lecture</vt:lpstr>
      <vt:lpstr>Automotive Technology Principles, Diagnosis, and Service</vt:lpstr>
      <vt:lpstr>LEARNING OBJECTIVES </vt:lpstr>
      <vt:lpstr>THROTTLE POSITION SENSOR CONSTRUCTION</vt:lpstr>
      <vt:lpstr>Figure 75.1 A typical TP sensor mounted on the throttle plate of this port-injected engine.</vt:lpstr>
      <vt:lpstr>Figure 75.2 The signal voltage from a throttle position increases as the throttle is opened because the wiper arm is closer to the 5-volt reference. At idle, the resistance of the sensor winding effectively reduces the signal voltage output to the computer.</vt:lpstr>
      <vt:lpstr>Animation: Potentiometer (The animation will automatically start in a few seconds)</vt:lpstr>
      <vt:lpstr>Animation: Throttle Position (TP) Sensor (The animation will automatically start in a few seconds)</vt:lpstr>
      <vt:lpstr>QUESTION 1: ?</vt:lpstr>
      <vt:lpstr>ANSWER 1:</vt:lpstr>
      <vt:lpstr>TP SENSOR COMPUTER INPUT FUNCTIONS</vt:lpstr>
      <vt:lpstr>PCM USES FOR THE TP SENSOR</vt:lpstr>
      <vt:lpstr>TESTING THE THROTTLE POSITION SENSOR</vt:lpstr>
      <vt:lpstr>Figure 75.3 A meter lead connected to a T-pin that was gently pushed along the signal wire of the TP sensor until the point of the pin touched the metal terminal inside the plastic connector.</vt:lpstr>
      <vt:lpstr>Figure 75.4 A typical waveform of a TP sensor signal as recorded on a DSO when the accelerator pedal was depressed with the ignition switch on (engine off). Clean transitions and the lack of any glitches in this waveform indicate a good sensor.</vt:lpstr>
      <vt:lpstr>Tech Tip </vt:lpstr>
      <vt:lpstr>Figure 75.5 Checking the 5-volt reference from the computer being applied to the TP sensor with the ignition switch on (engine off).</vt:lpstr>
      <vt:lpstr>Animation:  TP Sensor Volt Check, Reference (The animation will automatically start in a few seconds)</vt:lpstr>
      <vt:lpstr>Figure 75.6 Checking the voltage drop between the TP sensor ground and a good engine ground with the ignition on (engine off). A reading of greater than 0.2 volt (200 mV) represents a bad computer ground.</vt:lpstr>
      <vt:lpstr>Animation: TP Sensor, Ground Check (The animation will automatically start in a few seconds)</vt:lpstr>
      <vt:lpstr>QUESTION 2: ?</vt:lpstr>
      <vt:lpstr>ANSWER 2:</vt:lpstr>
      <vt:lpstr>TESTING A TP SENSOR USINGTHE MIN/MAX FUNCTION</vt:lpstr>
      <vt:lpstr>TESTING THE TP SENSOR USING A SCAN TOOL</vt:lpstr>
      <vt:lpstr>Video Links (Internet Access Required)</vt:lpstr>
      <vt:lpstr>Video Links (Internet Access Required)</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75</dc:title>
  <dc:creator>Curt &amp; Tammy</dc:creator>
  <cp:lastModifiedBy>Glen Plants</cp:lastModifiedBy>
  <cp:revision>50</cp:revision>
  <dcterms:created xsi:type="dcterms:W3CDTF">2018-09-25T19:30:15Z</dcterms:created>
  <dcterms:modified xsi:type="dcterms:W3CDTF">2020-06-29T17:52:31Z</dcterms:modified>
</cp:coreProperties>
</file>