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85" r:id="rId3"/>
    <p:sldMasterId id="2147483697" r:id="rId4"/>
    <p:sldMasterId id="2147483709" r:id="rId5"/>
  </p:sldMasterIdLst>
  <p:sldIdLst>
    <p:sldId id="257" r:id="rId6"/>
    <p:sldId id="259" r:id="rId7"/>
    <p:sldId id="262" r:id="rId8"/>
    <p:sldId id="315" r:id="rId9"/>
    <p:sldId id="333" r:id="rId10"/>
    <p:sldId id="334" r:id="rId11"/>
    <p:sldId id="316" r:id="rId12"/>
    <p:sldId id="267" r:id="rId13"/>
    <p:sldId id="268" r:id="rId14"/>
    <p:sldId id="335" r:id="rId15"/>
    <p:sldId id="336" r:id="rId16"/>
    <p:sldId id="317" r:id="rId17"/>
    <p:sldId id="270" r:id="rId18"/>
    <p:sldId id="318" r:id="rId19"/>
    <p:sldId id="326" r:id="rId20"/>
    <p:sldId id="319" r:id="rId21"/>
    <p:sldId id="286" r:id="rId22"/>
    <p:sldId id="287" r:id="rId23"/>
    <p:sldId id="337" r:id="rId24"/>
    <p:sldId id="320" r:id="rId25"/>
    <p:sldId id="321" r:id="rId26"/>
    <p:sldId id="338" r:id="rId27"/>
    <p:sldId id="322" r:id="rId28"/>
    <p:sldId id="339" r:id="rId29"/>
    <p:sldId id="340" r:id="rId30"/>
    <p:sldId id="327" r:id="rId31"/>
    <p:sldId id="328" r:id="rId32"/>
    <p:sldId id="329" r:id="rId33"/>
    <p:sldId id="330" r:id="rId34"/>
    <p:sldId id="341" r:id="rId35"/>
    <p:sldId id="332" r:id="rId36"/>
    <p:sldId id="342" r:id="rId37"/>
    <p:sldId id="343" r:id="rId38"/>
    <p:sldId id="331" r:id="rId39"/>
    <p:sldId id="344" r:id="rId40"/>
    <p:sldId id="299" r:id="rId41"/>
    <p:sldId id="300" r:id="rId42"/>
    <p:sldId id="386" r:id="rId43"/>
    <p:sldId id="325"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8" d="100"/>
          <a:sy n="108" d="100"/>
        </p:scale>
        <p:origin x="2094"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spTree>
    <p:extLst>
      <p:ext uri="{BB962C8B-B14F-4D97-AF65-F5344CB8AC3E}">
        <p14:creationId xmlns:p14="http://schemas.microsoft.com/office/powerpoint/2010/main" val="226966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6/29/2020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6/29/2020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6/29/2020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6/29/2020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6/29/2020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6/29/2020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6/29/2020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6/29/2020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3.emf"/><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6/29/2020</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8.xml.rels><?xml version="1.0" encoding="UTF-8" standalone="yes"?>
<Relationships xmlns="http://schemas.openxmlformats.org/package/2006/relationships"><Relationship Id="rId3" Type="http://schemas.openxmlformats.org/officeDocument/2006/relationships/hyperlink" Target="https://www.youtube.com/watch?v=67Tyu_1ixkc" TargetMode="External"/><Relationship Id="rId2" Type="http://schemas.openxmlformats.org/officeDocument/2006/relationships/hyperlink" Target="https://www.youtube.com/watch?v=DZevxyzbGjc" TargetMode="External"/><Relationship Id="rId1" Type="http://schemas.openxmlformats.org/officeDocument/2006/relationships/slideLayout" Target="../slideLayouts/slideLayout49.xml"/><Relationship Id="rId4" Type="http://schemas.openxmlformats.org/officeDocument/2006/relationships/hyperlink" Target="https://www.youtube.com/watch?v=thtm7H1V2VQ"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a:latin typeface="Arial" panose="020B0604020202020204" pitchFamily="34" charset="0"/>
                <a:cs typeface="Arial" panose="020B0604020202020204" pitchFamily="34" charset="0"/>
              </a:rPr>
              <a:t>Sixth Edition</a:t>
            </a:r>
          </a:p>
        </p:txBody>
      </p:sp>
      <p:sp>
        <p:nvSpPr>
          <p:cNvPr id="4" name="Text Placeholder 3"/>
          <p:cNvSpPr>
            <a:spLocks noGrp="1"/>
          </p:cNvSpPr>
          <p:nvPr>
            <p:ph type="body" sz="quarter" idx="14"/>
          </p:nvPr>
        </p:nvSpPr>
        <p:spPr/>
        <p:txBody>
          <a:bodyPr/>
          <a:lstStyle/>
          <a:p>
            <a:r>
              <a:rPr lang="en-US" dirty="0"/>
              <a:t>Chapter 69</a:t>
            </a:r>
          </a:p>
        </p:txBody>
      </p:sp>
      <p:sp>
        <p:nvSpPr>
          <p:cNvPr id="5" name="Text Placeholder 4"/>
          <p:cNvSpPr>
            <a:spLocks noGrp="1"/>
          </p:cNvSpPr>
          <p:nvPr>
            <p:ph type="body" sz="quarter" idx="15"/>
          </p:nvPr>
        </p:nvSpPr>
        <p:spPr/>
        <p:txBody>
          <a:bodyPr/>
          <a:lstStyle/>
          <a:p>
            <a:r>
              <a:rPr lang="en-US" sz="3200" b="1" dirty="0">
                <a:solidFill>
                  <a:srgbClr val="005A70"/>
                </a:solidFill>
                <a:latin typeface="Arial" panose="020B0604020202020204" pitchFamily="34" charset="0"/>
                <a:cs typeface="Arial" panose="020B0604020202020204" pitchFamily="34" charset="0"/>
              </a:rPr>
              <a:t>Alternative Fuels</a:t>
            </a: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ALTERNATIVE-FUEL VEHICLES (1 OF 2)</a:t>
            </a:r>
          </a:p>
        </p:txBody>
      </p:sp>
      <p:sp>
        <p:nvSpPr>
          <p:cNvPr id="3" name="Content Placeholder 2"/>
          <p:cNvSpPr>
            <a:spLocks noGrp="1"/>
          </p:cNvSpPr>
          <p:nvPr>
            <p:ph idx="1"/>
          </p:nvPr>
        </p:nvSpPr>
        <p:spPr/>
        <p:txBody>
          <a:bodyPr/>
          <a:lstStyle/>
          <a:p>
            <a:r>
              <a:rPr lang="en-US" dirty="0"/>
              <a:t>Vehicles equipped with this capability are commonly referred to as alternative-fuel vehicles (AFVs), Flex Fuels, and flexible fuel vehicles (FFVs).</a:t>
            </a:r>
          </a:p>
          <a:p>
            <a:r>
              <a:rPr lang="en-US" dirty="0"/>
              <a:t>E85 Fuel System Requirements</a:t>
            </a:r>
          </a:p>
          <a:p>
            <a:pPr lvl="1"/>
            <a:r>
              <a:rPr lang="en-US" dirty="0"/>
              <a:t>Fuel compensation sensor that measures both the percentage of ethanol blend and the temperature of the fuel.</a:t>
            </a:r>
          </a:p>
          <a:p>
            <a:pPr lvl="1"/>
            <a:r>
              <a:rPr lang="en-US" dirty="0"/>
              <a:t>Sensor-less flex-fuel systems rely on feedback from the oxygen sensor to detect lean condition.</a:t>
            </a:r>
          </a:p>
        </p:txBody>
      </p:sp>
    </p:spTree>
    <p:extLst>
      <p:ext uri="{BB962C8B-B14F-4D97-AF65-F5344CB8AC3E}">
        <p14:creationId xmlns:p14="http://schemas.microsoft.com/office/powerpoint/2010/main" val="1071163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ALTERNATIVE-FUEL VEHICLES (2 OF 2)</a:t>
            </a:r>
          </a:p>
        </p:txBody>
      </p:sp>
      <p:sp>
        <p:nvSpPr>
          <p:cNvPr id="3" name="Content Placeholder 2"/>
          <p:cNvSpPr>
            <a:spLocks noGrp="1"/>
          </p:cNvSpPr>
          <p:nvPr>
            <p:ph idx="1"/>
          </p:nvPr>
        </p:nvSpPr>
        <p:spPr/>
        <p:txBody>
          <a:bodyPr/>
          <a:lstStyle/>
          <a:p>
            <a:r>
              <a:rPr lang="en-US" dirty="0"/>
              <a:t>Flex-Fuel Vehicle Identification</a:t>
            </a:r>
          </a:p>
          <a:p>
            <a:pPr lvl="1"/>
            <a:r>
              <a:rPr lang="en-US" dirty="0"/>
              <a:t>Emblems on the side, front, and/or rear of the vehicle</a:t>
            </a:r>
          </a:p>
          <a:p>
            <a:pPr lvl="1"/>
            <a:r>
              <a:rPr lang="en-US" dirty="0"/>
              <a:t>Yellow fuel cap showing E85/gasoline</a:t>
            </a:r>
          </a:p>
          <a:p>
            <a:pPr lvl="1"/>
            <a:r>
              <a:rPr lang="en-US" dirty="0"/>
              <a:t>Vehicle emission control information (VECI) label under the hood</a:t>
            </a:r>
          </a:p>
          <a:p>
            <a:pPr lvl="1"/>
            <a:r>
              <a:rPr lang="en-US" dirty="0"/>
              <a:t>Vehicle identification number (VIN)</a:t>
            </a:r>
          </a:p>
        </p:txBody>
      </p:sp>
    </p:spTree>
    <p:extLst>
      <p:ext uri="{BB962C8B-B14F-4D97-AF65-F5344CB8AC3E}">
        <p14:creationId xmlns:p14="http://schemas.microsoft.com/office/powerpoint/2010/main" val="2120817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69.3 The location of the variable fuel sensor can vary, depending on the make and model of vehicle, but it is always in the fuel line between the fuel tank and the fuel injectors</a:t>
            </a:r>
          </a:p>
        </p:txBody>
      </p:sp>
      <p:pic>
        <p:nvPicPr>
          <p:cNvPr id="4" name="Picture 3" descr="A figure shows a variable fluid sensor mounted near the brake fluid reservoir on a vehic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2888" y="2133621"/>
            <a:ext cx="4078224" cy="3657600"/>
          </a:xfrm>
          <a:prstGeom prst="rect">
            <a:avLst/>
          </a:prstGeom>
        </p:spPr>
      </p:pic>
    </p:spTree>
    <p:extLst>
      <p:ext uri="{BB962C8B-B14F-4D97-AF65-F5344CB8AC3E}">
        <p14:creationId xmlns:p14="http://schemas.microsoft.com/office/powerpoint/2010/main" val="191482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29600" cy="855452"/>
          </a:xfrm>
        </p:spPr>
        <p:txBody>
          <a:bodyPr/>
          <a:lstStyle/>
          <a:p>
            <a:r>
              <a:rPr lang="en-US" sz="2800" dirty="0">
                <a:latin typeface="+mj-lt"/>
              </a:rPr>
              <a:t>Figure 69.4 A cutaway view of a typical variable fuel sensor</a:t>
            </a:r>
          </a:p>
        </p:txBody>
      </p:sp>
      <p:pic>
        <p:nvPicPr>
          <p:cNvPr id="4" name="Picture 3" descr="The figure shows the following details:&#10;• The fuel sensor consists of inlet and outlet ports. Fuel passes through the inlet port and out of the outer port through a tube that consists of inner tube (positive plate) and outer tube (negative plate).&#10;• A circuit board is installed below the tube&#10;• Electrical harness and connector connect to the upper housing of the sensor.&#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7920" y="1744139"/>
            <a:ext cx="4328160" cy="3657600"/>
          </a:xfrm>
          <a:prstGeom prst="rect">
            <a:avLst/>
          </a:prstGeom>
        </p:spPr>
      </p:pic>
    </p:spTree>
    <p:extLst>
      <p:ext uri="{BB962C8B-B14F-4D97-AF65-F5344CB8AC3E}">
        <p14:creationId xmlns:p14="http://schemas.microsoft.com/office/powerpoint/2010/main" val="4099527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a:latin typeface="+mj-lt"/>
              </a:rPr>
              <a:t>Figure 69.5 A warning sticker on an E85 pump warning to only use this fuel in vehicles designated as flexible fuel vehicles (FFV)</a:t>
            </a:r>
            <a:endParaRPr lang="en-US" dirty="0">
              <a:latin typeface="+mj-lt"/>
            </a:endParaRPr>
          </a:p>
        </p:txBody>
      </p:sp>
      <p:pic>
        <p:nvPicPr>
          <p:cNvPr id="6" name="Picture 5" descr="A photo shows a warning sticker that reads: Stop! Not Gasoline! E85 for use in Flexible fuel vehicles (FFVs) only. Please consult your vehicle owner’s manual or store clerk if you need assistan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8672" y="2269093"/>
            <a:ext cx="4486656" cy="3657600"/>
          </a:xfrm>
          <a:prstGeom prst="rect">
            <a:avLst/>
          </a:prstGeom>
        </p:spPr>
      </p:pic>
    </p:spTree>
    <p:extLst>
      <p:ext uri="{BB962C8B-B14F-4D97-AF65-F5344CB8AC3E}">
        <p14:creationId xmlns:p14="http://schemas.microsoft.com/office/powerpoint/2010/main" val="3992026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69.6 A flex-fuel vehicle often has a yellow gas cap, which is labeled “E85/gasoline”</a:t>
            </a:r>
            <a:endParaRPr lang="en-US" dirty="0">
              <a:latin typeface="+mj-lt"/>
            </a:endParaRPr>
          </a:p>
        </p:txBody>
      </p:sp>
      <p:pic>
        <p:nvPicPr>
          <p:cNvPr id="3" name="Picture 2" descr="A figure shows a gas cap of a vehicle labeled E85 or Gasolin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6648" y="2082819"/>
            <a:ext cx="4870704" cy="3657600"/>
          </a:xfrm>
          <a:prstGeom prst="rect">
            <a:avLst/>
          </a:prstGeom>
        </p:spPr>
      </p:pic>
    </p:spTree>
    <p:extLst>
      <p:ext uri="{BB962C8B-B14F-4D97-AF65-F5344CB8AC3E}">
        <p14:creationId xmlns:p14="http://schemas.microsoft.com/office/powerpoint/2010/main" val="4150938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a:latin typeface="+mj-lt"/>
              </a:rPr>
              <a:t>Figure 69.7 A vehicle emission control information (VECI) sticker on a flexible fuel vehicle</a:t>
            </a:r>
          </a:p>
        </p:txBody>
      </p:sp>
      <p:pic>
        <p:nvPicPr>
          <p:cNvPr id="6" name="Picture 5" descr="A photo shows a vehicle emission control information sticker on a Ford flex-fuel vehicl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8552" y="2032017"/>
            <a:ext cx="6406896" cy="3657600"/>
          </a:xfrm>
          <a:prstGeom prst="rect">
            <a:avLst/>
          </a:prstGeom>
        </p:spPr>
      </p:pic>
    </p:spTree>
    <p:extLst>
      <p:ext uri="{BB962C8B-B14F-4D97-AF65-F5344CB8AC3E}">
        <p14:creationId xmlns:p14="http://schemas.microsoft.com/office/powerpoint/2010/main" val="3658522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latin typeface="+mj-lt"/>
              </a:rPr>
              <a:t>QUESTION 2: </a:t>
            </a:r>
            <a:r>
              <a:rPr lang="en-US" sz="3400" dirty="0">
                <a:solidFill>
                  <a:srgbClr val="F8F9D3"/>
                </a:solidFill>
                <a:latin typeface="+mj-lt"/>
              </a:rPr>
              <a:t>?</a:t>
            </a:r>
          </a:p>
        </p:txBody>
      </p:sp>
      <p:sp>
        <p:nvSpPr>
          <p:cNvPr id="3" name="Rectangle 2"/>
          <p:cNvSpPr/>
          <p:nvPr/>
        </p:nvSpPr>
        <p:spPr>
          <a:xfrm>
            <a:off x="341870" y="1905000"/>
            <a:ext cx="8534400" cy="1323439"/>
          </a:xfrm>
          <a:prstGeom prst="rect">
            <a:avLst/>
          </a:prstGeom>
        </p:spPr>
        <p:txBody>
          <a:bodyPr wrap="square">
            <a:spAutoFit/>
          </a:bodyPr>
          <a:lstStyle/>
          <a:p>
            <a:r>
              <a:rPr lang="en-US" sz="4000" dirty="0">
                <a:solidFill>
                  <a:srgbClr val="000000"/>
                </a:solidFill>
              </a:rPr>
              <a:t>How is a flexible fuel vehicle identified?</a:t>
            </a:r>
          </a:p>
        </p:txBody>
      </p:sp>
    </p:spTree>
    <p:extLst>
      <p:ext uri="{BB962C8B-B14F-4D97-AF65-F5344CB8AC3E}">
        <p14:creationId xmlns:p14="http://schemas.microsoft.com/office/powerpoint/2010/main" val="23743003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latin typeface="+mj-lt"/>
              </a:rPr>
              <a:t>ANSWER 2:</a:t>
            </a:r>
            <a:endParaRPr lang="en-US" sz="3400" dirty="0">
              <a:solidFill>
                <a:srgbClr val="F8F9D3"/>
              </a:solidFill>
              <a:latin typeface="+mj-lt"/>
            </a:endParaRPr>
          </a:p>
        </p:txBody>
      </p:sp>
      <p:sp>
        <p:nvSpPr>
          <p:cNvPr id="6" name="Rectangle 5"/>
          <p:cNvSpPr/>
          <p:nvPr/>
        </p:nvSpPr>
        <p:spPr>
          <a:xfrm>
            <a:off x="168876" y="1975554"/>
            <a:ext cx="8534400" cy="2554545"/>
          </a:xfrm>
          <a:prstGeom prst="rect">
            <a:avLst/>
          </a:prstGeom>
        </p:spPr>
        <p:txBody>
          <a:bodyPr wrap="square">
            <a:spAutoFit/>
          </a:bodyPr>
          <a:lstStyle/>
          <a:p>
            <a:r>
              <a:rPr lang="en-US" sz="4000" dirty="0">
                <a:solidFill>
                  <a:srgbClr val="000000"/>
                </a:solidFill>
              </a:rPr>
              <a:t>The vehicle can be identified by the fuel cap, the VIN number, the emissions sticker, or the badging on the sides.</a:t>
            </a:r>
          </a:p>
        </p:txBody>
      </p:sp>
    </p:spTree>
    <p:extLst>
      <p:ext uri="{BB962C8B-B14F-4D97-AF65-F5344CB8AC3E}">
        <p14:creationId xmlns:p14="http://schemas.microsoft.com/office/powerpoint/2010/main" val="2508462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METHANOL</a:t>
            </a:r>
          </a:p>
        </p:txBody>
      </p:sp>
      <p:sp>
        <p:nvSpPr>
          <p:cNvPr id="3" name="Content Placeholder 2"/>
          <p:cNvSpPr>
            <a:spLocks noGrp="1"/>
          </p:cNvSpPr>
          <p:nvPr>
            <p:ph idx="1"/>
          </p:nvPr>
        </p:nvSpPr>
        <p:spPr/>
        <p:txBody>
          <a:bodyPr/>
          <a:lstStyle/>
          <a:p>
            <a:r>
              <a:rPr lang="en-US" dirty="0"/>
              <a:t>Methanol Terminology</a:t>
            </a:r>
          </a:p>
          <a:p>
            <a:pPr lvl="1"/>
            <a:r>
              <a:rPr lang="en-US" dirty="0"/>
              <a:t>Methanol, also known as methyl alcohol, wood alcohol, or methyl hydrate</a:t>
            </a:r>
            <a:r>
              <a:rPr lang="en-US" i="1" dirty="0"/>
              <a:t>, </a:t>
            </a:r>
            <a:r>
              <a:rPr lang="en-US" dirty="0"/>
              <a:t>is a chemical compound that includes one carbon atom, four hydrogen atoms, and one oxygen atom</a:t>
            </a:r>
          </a:p>
          <a:p>
            <a:r>
              <a:rPr lang="en-US" dirty="0"/>
              <a:t>Production of Methanol</a:t>
            </a:r>
          </a:p>
          <a:p>
            <a:pPr lvl="1"/>
            <a:r>
              <a:rPr lang="en-US" dirty="0"/>
              <a:t>The biggest source of methanol in the United States is coal. Using a simple reaction between coal and steam, a gas mixture called syn-gas (synthesis gas) is formed.</a:t>
            </a:r>
          </a:p>
          <a:p>
            <a:r>
              <a:rPr lang="en-US" dirty="0"/>
              <a:t>M85: 85% gasoline and 15% methanol</a:t>
            </a:r>
          </a:p>
        </p:txBody>
      </p:sp>
    </p:spTree>
    <p:extLst>
      <p:ext uri="{BB962C8B-B14F-4D97-AF65-F5344CB8AC3E}">
        <p14:creationId xmlns:p14="http://schemas.microsoft.com/office/powerpoint/2010/main" val="4183712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LEARNING OBJECTIVES </a:t>
            </a:r>
          </a:p>
        </p:txBody>
      </p:sp>
      <p:sp>
        <p:nvSpPr>
          <p:cNvPr id="23555" name="Content Placeholder 2"/>
          <p:cNvSpPr>
            <a:spLocks noGrp="1"/>
          </p:cNvSpPr>
          <p:nvPr>
            <p:ph idx="1"/>
          </p:nvPr>
        </p:nvSpPr>
        <p:spPr/>
        <p:txBody>
          <a:bodyPr/>
          <a:lstStyle/>
          <a:p>
            <a:pPr marL="0" indent="0">
              <a:buNone/>
            </a:pPr>
            <a:r>
              <a:rPr lang="en-US" b="1" dirty="0">
                <a:solidFill>
                  <a:srgbClr val="005A70"/>
                </a:solidFill>
              </a:rPr>
              <a:t>69.1</a:t>
            </a:r>
            <a:r>
              <a:rPr lang="en-US" dirty="0"/>
              <a:t> Describe the sources of ethanol and compare E85 with gasoline.</a:t>
            </a:r>
          </a:p>
          <a:p>
            <a:pPr marL="0" indent="0">
              <a:buNone/>
            </a:pPr>
            <a:r>
              <a:rPr lang="en-US" b="1" dirty="0">
                <a:solidFill>
                  <a:srgbClr val="005A70"/>
                </a:solidFill>
              </a:rPr>
              <a:t>69.2 </a:t>
            </a:r>
            <a:r>
              <a:rPr lang="en-US" dirty="0"/>
              <a:t>Discuss how alternative fuels affect driveability.</a:t>
            </a:r>
          </a:p>
          <a:p>
            <a:pPr marL="0" indent="0">
              <a:buNone/>
            </a:pPr>
            <a:r>
              <a:rPr lang="en-US" b="1" dirty="0">
                <a:solidFill>
                  <a:srgbClr val="005A70"/>
                </a:solidFill>
              </a:rPr>
              <a:t>69.3 </a:t>
            </a:r>
            <a:r>
              <a:rPr lang="en-US" dirty="0"/>
              <a:t>Discuss methanol, propane, natural gas, and synthetic fuel options.</a:t>
            </a:r>
          </a:p>
          <a:p>
            <a:pPr marL="0" indent="0">
              <a:buNone/>
            </a:pPr>
            <a:r>
              <a:rPr lang="en-US" b="1" dirty="0">
                <a:solidFill>
                  <a:schemeClr val="accent2"/>
                </a:solidFill>
              </a:rPr>
              <a:t>69.4</a:t>
            </a:r>
            <a:r>
              <a:rPr lang="en-US" dirty="0"/>
              <a:t> Discuss safety precautions when working with alternative fuels.</a:t>
            </a:r>
          </a:p>
          <a:p>
            <a:pPr marL="0" indent="0">
              <a:buNone/>
            </a:pPr>
            <a:r>
              <a:rPr lang="en-US" sz="2200" dirty="0"/>
              <a:t>This chapter will help prepare for Engine Repair (A8) ASE certification test content area “A” (General Engine Diagnosis).</a:t>
            </a:r>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latin typeface="+mj-lt"/>
              </a:rPr>
              <a:t>Figure 69.8 The molecular structure of methanol showing the one carbon atom, four hydrogen atoms, and one oxygen atom</a:t>
            </a:r>
            <a:endParaRPr lang="en-US" dirty="0">
              <a:latin typeface="+mj-lt"/>
            </a:endParaRPr>
          </a:p>
        </p:txBody>
      </p:sp>
      <p:pic>
        <p:nvPicPr>
          <p:cNvPr id="4" name="Picture 3" descr="A figure shows one carbon atom, four hydrogen atoms, and one Oxygen atom bonded together.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1781" y="1998149"/>
            <a:ext cx="5632704" cy="3657600"/>
          </a:xfrm>
          <a:prstGeom prst="rect">
            <a:avLst/>
          </a:prstGeom>
        </p:spPr>
      </p:pic>
    </p:spTree>
    <p:extLst>
      <p:ext uri="{BB962C8B-B14F-4D97-AF65-F5344CB8AC3E}">
        <p14:creationId xmlns:p14="http://schemas.microsoft.com/office/powerpoint/2010/main" val="1097452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latin typeface="+mj-lt"/>
              </a:rPr>
              <a:t>Figure 69.9 Sign on methanol pump shows that methyl alcohol is a poison and can cause skin irritation and other personal injury. Methanol is used in industry as well as being a fuel</a:t>
            </a:r>
          </a:p>
        </p:txBody>
      </p:sp>
      <p:pic>
        <p:nvPicPr>
          <p:cNvPr id="4" name="Picture 3" descr="A photo shows a sign on a methanol pump that states the following: methanol causes danger, is poisonous, and is flammab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6648" y="2099753"/>
            <a:ext cx="4870704" cy="3657600"/>
          </a:xfrm>
          <a:prstGeom prst="rect">
            <a:avLst/>
          </a:prstGeom>
        </p:spPr>
      </p:pic>
    </p:spTree>
    <p:extLst>
      <p:ext uri="{BB962C8B-B14F-4D97-AF65-F5344CB8AC3E}">
        <p14:creationId xmlns:p14="http://schemas.microsoft.com/office/powerpoint/2010/main" val="185653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PROPANE</a:t>
            </a:r>
          </a:p>
        </p:txBody>
      </p:sp>
      <p:sp>
        <p:nvSpPr>
          <p:cNvPr id="3" name="Content Placeholder 2"/>
          <p:cNvSpPr>
            <a:spLocks noGrp="1"/>
          </p:cNvSpPr>
          <p:nvPr>
            <p:ph idx="1"/>
          </p:nvPr>
        </p:nvSpPr>
        <p:spPr/>
        <p:txBody>
          <a:bodyPr/>
          <a:lstStyle/>
          <a:p>
            <a:r>
              <a:rPr lang="en-US" dirty="0"/>
              <a:t>When sold as a fuel, it is also known as liquefied petroleum gas (LPG) or LP-gas</a:t>
            </a:r>
          </a:p>
          <a:p>
            <a:r>
              <a:rPr lang="en-US" dirty="0"/>
              <a:t>Advantages of Propane</a:t>
            </a:r>
          </a:p>
          <a:p>
            <a:pPr lvl="1"/>
            <a:r>
              <a:rPr lang="en-US" dirty="0"/>
              <a:t>Reduced emissions, low cost, improved cold start ability, and lower maintenance costs</a:t>
            </a:r>
          </a:p>
          <a:p>
            <a:r>
              <a:rPr lang="en-US" dirty="0"/>
              <a:t>Disadvantages of Propane</a:t>
            </a:r>
          </a:p>
          <a:p>
            <a:pPr lvl="1"/>
            <a:r>
              <a:rPr lang="en-US" dirty="0"/>
              <a:t>Required space for storage tanks, fewer BTUs per gallon than gasoline, higher initial costs, and limited refueling stations.</a:t>
            </a:r>
          </a:p>
        </p:txBody>
      </p:sp>
    </p:spTree>
    <p:extLst>
      <p:ext uri="{BB962C8B-B14F-4D97-AF65-F5344CB8AC3E}">
        <p14:creationId xmlns:p14="http://schemas.microsoft.com/office/powerpoint/2010/main" val="3430308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a:latin typeface="+mj-lt"/>
              </a:rPr>
              <a:t>Figure 69.10 Propane fuel storage tank in the trunk of a Ford taxi</a:t>
            </a:r>
          </a:p>
        </p:txBody>
      </p:sp>
      <p:pic>
        <p:nvPicPr>
          <p:cNvPr id="6" name="Picture 5" descr="A photo shows a propane fuel tank inside a Ford tax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6648" y="2133600"/>
            <a:ext cx="4870704" cy="3657600"/>
          </a:xfrm>
          <a:prstGeom prst="rect">
            <a:avLst/>
          </a:prstGeom>
        </p:spPr>
      </p:pic>
    </p:spTree>
    <p:extLst>
      <p:ext uri="{BB962C8B-B14F-4D97-AF65-F5344CB8AC3E}">
        <p14:creationId xmlns:p14="http://schemas.microsoft.com/office/powerpoint/2010/main" val="24947076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COMPRESSED NATURAL GAS (CNG) (1 OF 2)</a:t>
            </a:r>
          </a:p>
        </p:txBody>
      </p:sp>
      <p:sp>
        <p:nvSpPr>
          <p:cNvPr id="3" name="Content Placeholder 2"/>
          <p:cNvSpPr>
            <a:spLocks noGrp="1"/>
          </p:cNvSpPr>
          <p:nvPr>
            <p:ph idx="1"/>
          </p:nvPr>
        </p:nvSpPr>
        <p:spPr/>
        <p:txBody>
          <a:bodyPr/>
          <a:lstStyle/>
          <a:p>
            <a:r>
              <a:rPr lang="en-US" dirty="0"/>
              <a:t>CNG Vehicle Design</a:t>
            </a:r>
          </a:p>
          <a:p>
            <a:pPr lvl="1"/>
            <a:r>
              <a:rPr lang="en-US" dirty="0"/>
              <a:t>Vehicles using this fuel are often referred to as natural gas vehicles (NGVs).</a:t>
            </a:r>
          </a:p>
          <a:p>
            <a:pPr lvl="1"/>
            <a:r>
              <a:rPr lang="en-US" dirty="0"/>
              <a:t>Natural gas has to be compressed to about 3,000 PSI (20,000 kPa).</a:t>
            </a:r>
          </a:p>
          <a:p>
            <a:pPr lvl="1"/>
            <a:r>
              <a:rPr lang="en-US" dirty="0"/>
              <a:t>The weight and the cost of the storage container is a major factor when it comes to preparing a vehicle to run on CNG.</a:t>
            </a:r>
          </a:p>
          <a:p>
            <a:endParaRPr lang="en-US" dirty="0"/>
          </a:p>
        </p:txBody>
      </p:sp>
    </p:spTree>
    <p:extLst>
      <p:ext uri="{BB962C8B-B14F-4D97-AF65-F5344CB8AC3E}">
        <p14:creationId xmlns:p14="http://schemas.microsoft.com/office/powerpoint/2010/main" val="24516554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COMPRESSED NATURAL GAS (CNG) (2 OF 2)</a:t>
            </a:r>
          </a:p>
        </p:txBody>
      </p:sp>
      <p:sp>
        <p:nvSpPr>
          <p:cNvPr id="3" name="Content Placeholder 2"/>
          <p:cNvSpPr>
            <a:spLocks noGrp="1"/>
          </p:cNvSpPr>
          <p:nvPr>
            <p:ph idx="1"/>
          </p:nvPr>
        </p:nvSpPr>
        <p:spPr/>
        <p:txBody>
          <a:bodyPr/>
          <a:lstStyle/>
          <a:p>
            <a:r>
              <a:rPr lang="en-US" dirty="0"/>
              <a:t>CNG Composition</a:t>
            </a:r>
          </a:p>
          <a:p>
            <a:pPr lvl="1"/>
            <a:r>
              <a:rPr lang="en-US" dirty="0"/>
              <a:t>Compressed natural gas is made of methane, propane, ethane, n-butane, carbon dioxide, and nitrogen.</a:t>
            </a:r>
          </a:p>
          <a:p>
            <a:pPr lvl="1"/>
            <a:r>
              <a:rPr lang="en-US" dirty="0"/>
              <a:t>Once it is processed, it is at least 93% methane.</a:t>
            </a:r>
          </a:p>
          <a:p>
            <a:r>
              <a:rPr lang="en-US" dirty="0"/>
              <a:t>CNG Fuel Systems</a:t>
            </a:r>
          </a:p>
          <a:p>
            <a:pPr lvl="1"/>
            <a:r>
              <a:rPr lang="en-US" dirty="0"/>
              <a:t>The CNG tank has 3,600 PSI of pressure in the tank.</a:t>
            </a:r>
          </a:p>
          <a:p>
            <a:pPr lvl="1"/>
            <a:r>
              <a:rPr lang="en-US" dirty="0"/>
              <a:t>The high-pressure regulator reduces the high-pressure CNG to approximately 170 PSI.</a:t>
            </a:r>
          </a:p>
          <a:p>
            <a:pPr lvl="1"/>
            <a:r>
              <a:rPr lang="en-US" dirty="0"/>
              <a:t>A two-stage regulator that first reduces the pressure to approximately 4 to 6 PSI in the first stage and then to 4.5 to 7 inches of water in the second stage.</a:t>
            </a:r>
          </a:p>
        </p:txBody>
      </p:sp>
    </p:spTree>
    <p:extLst>
      <p:ext uri="{BB962C8B-B14F-4D97-AF65-F5344CB8AC3E}">
        <p14:creationId xmlns:p14="http://schemas.microsoft.com/office/powerpoint/2010/main" val="5043358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69.11 The blue sticker on the rear of this vehicle indicates that it is designed to use compressed natural gas</a:t>
            </a:r>
            <a:endParaRPr lang="en-US" dirty="0">
              <a:latin typeface="+mj-lt"/>
            </a:endParaRPr>
          </a:p>
        </p:txBody>
      </p:sp>
      <p:pic>
        <p:nvPicPr>
          <p:cNvPr id="3" name="Picture 2" descr="A photo shows a blue sticker on a vehicle indicates that it is designed to use CNG, compressed natural ga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5920" y="2040484"/>
            <a:ext cx="5852160" cy="3657600"/>
          </a:xfrm>
          <a:prstGeom prst="rect">
            <a:avLst/>
          </a:prstGeom>
        </p:spPr>
      </p:pic>
    </p:spTree>
    <p:extLst>
      <p:ext uri="{BB962C8B-B14F-4D97-AF65-F5344CB8AC3E}">
        <p14:creationId xmlns:p14="http://schemas.microsoft.com/office/powerpoint/2010/main" val="42531607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69.12 A CNG storage tank from a Honda Civic GX shown with the fixture used to support it while it is being removed or installed in the vehicle. </a:t>
            </a:r>
          </a:p>
        </p:txBody>
      </p:sp>
      <p:pic>
        <p:nvPicPr>
          <p:cNvPr id="3" name="Picture 2" descr="A photo shows a fuel storage tank mounted on a fixtur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6648" y="2133600"/>
            <a:ext cx="4870704" cy="3657600"/>
          </a:xfrm>
          <a:prstGeom prst="rect">
            <a:avLst/>
          </a:prstGeom>
        </p:spPr>
      </p:pic>
    </p:spTree>
    <p:extLst>
      <p:ext uri="{BB962C8B-B14F-4D97-AF65-F5344CB8AC3E}">
        <p14:creationId xmlns:p14="http://schemas.microsoft.com/office/powerpoint/2010/main" val="38953050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69.13 The fuel injectors used on this Honda Civic GX CNG engine are designed to flow gaseous fuel instead of liquid fuel and cannot be interchanged with any other type of injector</a:t>
            </a:r>
          </a:p>
        </p:txBody>
      </p:sp>
      <p:pic>
        <p:nvPicPr>
          <p:cNvPr id="3" name="Picture 2" descr="A photo shows non-interchangeable fuel injectors installed on a Honda Civic GX CNG engin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6648" y="2091286"/>
            <a:ext cx="4870704" cy="3657600"/>
          </a:xfrm>
          <a:prstGeom prst="rect">
            <a:avLst/>
          </a:prstGeom>
        </p:spPr>
      </p:pic>
    </p:spTree>
    <p:extLst>
      <p:ext uri="{BB962C8B-B14F-4D97-AF65-F5344CB8AC3E}">
        <p14:creationId xmlns:p14="http://schemas.microsoft.com/office/powerpoint/2010/main" val="8513929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69.14 This CNG pump is capable of supplying compressed natural gas at either 3,000 PSI or 3,600 PSI. The price per gallon is higher for the higher pressure</a:t>
            </a:r>
          </a:p>
        </p:txBody>
      </p:sp>
      <p:pic>
        <p:nvPicPr>
          <p:cNvPr id="3" name="Picture 2" descr="A photo shows a compressed natural gas pump.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6648" y="2048951"/>
            <a:ext cx="4870704" cy="3657600"/>
          </a:xfrm>
          <a:prstGeom prst="rect">
            <a:avLst/>
          </a:prstGeom>
        </p:spPr>
      </p:pic>
    </p:spTree>
    <p:extLst>
      <p:ext uri="{BB962C8B-B14F-4D97-AF65-F5344CB8AC3E}">
        <p14:creationId xmlns:p14="http://schemas.microsoft.com/office/powerpoint/2010/main" val="282484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ETHANOL</a:t>
            </a:r>
          </a:p>
        </p:txBody>
      </p:sp>
      <p:sp>
        <p:nvSpPr>
          <p:cNvPr id="25603" name="Content Placeholder 2"/>
          <p:cNvSpPr>
            <a:spLocks noGrp="1"/>
          </p:cNvSpPr>
          <p:nvPr>
            <p:ph idx="1"/>
          </p:nvPr>
        </p:nvSpPr>
        <p:spPr>
          <a:xfrm>
            <a:off x="457200" y="1600200"/>
            <a:ext cx="8077200" cy="4525963"/>
          </a:xfrm>
        </p:spPr>
        <p:txBody>
          <a:bodyPr/>
          <a:lstStyle/>
          <a:p>
            <a:r>
              <a:rPr lang="en-US" dirty="0"/>
              <a:t>Ethanol Terminology</a:t>
            </a:r>
          </a:p>
          <a:p>
            <a:pPr lvl="1"/>
            <a:r>
              <a:rPr lang="en-US" dirty="0"/>
              <a:t>Ethanol is also called ethyl alcohol or grain alcohol, because it is usually made from grain.</a:t>
            </a:r>
          </a:p>
          <a:p>
            <a:r>
              <a:rPr lang="en-US" dirty="0"/>
              <a:t>Ethanol Production</a:t>
            </a:r>
          </a:p>
          <a:p>
            <a:pPr lvl="1"/>
            <a:r>
              <a:rPr lang="en-US" dirty="0"/>
              <a:t>Conventional ethanol is derived from grains, such as corn, wheat, or soybeans.</a:t>
            </a:r>
          </a:p>
          <a:p>
            <a:pPr lvl="1"/>
            <a:r>
              <a:rPr lang="en-US" dirty="0"/>
              <a:t>Ethanol can be made by the dry mill process in which the starch portion of the corn is fermented into sugar and then distilled into alcohol.</a:t>
            </a:r>
          </a:p>
          <a:p>
            <a:pPr lvl="1"/>
            <a:endParaRPr lang="en-US" dirty="0"/>
          </a:p>
          <a:p>
            <a:pPr lvl="1"/>
            <a:endParaRPr lang="en-US" dirty="0">
              <a:solidFill>
                <a:srgbClr val="0000FF"/>
              </a:solidFill>
            </a:endParaRPr>
          </a:p>
          <a:p>
            <a:pPr lvl="1"/>
            <a:endParaRPr lang="en-US" dirty="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LIQUEFIED NATURAL GAS (LNG)</a:t>
            </a:r>
          </a:p>
        </p:txBody>
      </p:sp>
      <p:sp>
        <p:nvSpPr>
          <p:cNvPr id="3" name="Content Placeholder 2"/>
          <p:cNvSpPr>
            <a:spLocks noGrp="1"/>
          </p:cNvSpPr>
          <p:nvPr>
            <p:ph idx="1"/>
          </p:nvPr>
        </p:nvSpPr>
        <p:spPr/>
        <p:txBody>
          <a:bodyPr/>
          <a:lstStyle/>
          <a:p>
            <a:r>
              <a:rPr lang="en-US" dirty="0"/>
              <a:t>Natural gas can be turned into a liquid if cooled to below −260°F (−162°C).</a:t>
            </a:r>
          </a:p>
          <a:p>
            <a:r>
              <a:rPr lang="en-US" dirty="0"/>
              <a:t>The natural gas condenses into a liquid at normal atmospheric pressure and the volume is reduced by about 600 times.</a:t>
            </a:r>
          </a:p>
          <a:p>
            <a:r>
              <a:rPr lang="en-US" dirty="0"/>
              <a:t>Practical for use in short-haul trucks where they can be refueled from a central location.</a:t>
            </a:r>
          </a:p>
          <a:p>
            <a:endParaRPr lang="en-US" dirty="0"/>
          </a:p>
        </p:txBody>
      </p:sp>
    </p:spTree>
    <p:extLst>
      <p:ext uri="{BB962C8B-B14F-4D97-AF65-F5344CB8AC3E}">
        <p14:creationId xmlns:p14="http://schemas.microsoft.com/office/powerpoint/2010/main" val="29525275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Chart 69-1 </a:t>
            </a:r>
            <a:r>
              <a:rPr lang="en-US" b="0" dirty="0">
                <a:latin typeface="+mj-lt"/>
              </a:rPr>
              <a:t>The characteristics of alternative fuels compared to regular unleaded gasoline shows that all have advantages and disadvantages.</a:t>
            </a:r>
            <a:endParaRPr lang="en-US"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47694"/>
            <a:ext cx="8229600" cy="4877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39763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SYNTHETIC FUELS (1 OF 2)</a:t>
            </a:r>
          </a:p>
        </p:txBody>
      </p:sp>
      <p:sp>
        <p:nvSpPr>
          <p:cNvPr id="3" name="Content Placeholder 2"/>
          <p:cNvSpPr>
            <a:spLocks noGrp="1"/>
          </p:cNvSpPr>
          <p:nvPr>
            <p:ph idx="1"/>
          </p:nvPr>
        </p:nvSpPr>
        <p:spPr/>
        <p:txBody>
          <a:bodyPr/>
          <a:lstStyle/>
          <a:p>
            <a:r>
              <a:rPr lang="en-US" dirty="0"/>
              <a:t>Fischer-Tropsch</a:t>
            </a:r>
          </a:p>
          <a:p>
            <a:pPr lvl="1"/>
            <a:r>
              <a:rPr lang="en-US" dirty="0"/>
              <a:t>The Fischer-Tropsch method uses carbon monoxide and hydrogen (the same synthesis gas used to produce hydrogen fuel) to convert coal and other hydrocarbons to liquid fuels in a process similar to hydrogenation, another method for hydrocarbon conversion.</a:t>
            </a:r>
          </a:p>
          <a:p>
            <a:r>
              <a:rPr lang="en-US" dirty="0"/>
              <a:t>Coal To Liquid (CTL)</a:t>
            </a:r>
          </a:p>
          <a:p>
            <a:pPr lvl="1"/>
            <a:r>
              <a:rPr lang="en-US" dirty="0"/>
              <a:t>Two procedures can be used: Direct and Indirect</a:t>
            </a:r>
          </a:p>
          <a:p>
            <a:pPr lvl="1"/>
            <a:r>
              <a:rPr lang="en-US" dirty="0"/>
              <a:t>Very expensive and generates high CO</a:t>
            </a:r>
            <a:r>
              <a:rPr lang="en-US" sz="2000" dirty="0"/>
              <a:t>2</a:t>
            </a:r>
            <a:r>
              <a:rPr lang="en-US" dirty="0"/>
              <a:t> emissions.</a:t>
            </a:r>
          </a:p>
          <a:p>
            <a:pPr lvl="1"/>
            <a:r>
              <a:rPr lang="en-US" dirty="0"/>
              <a:t>Currently not in use in the United States.</a:t>
            </a:r>
          </a:p>
        </p:txBody>
      </p:sp>
    </p:spTree>
    <p:extLst>
      <p:ext uri="{BB962C8B-B14F-4D97-AF65-F5344CB8AC3E}">
        <p14:creationId xmlns:p14="http://schemas.microsoft.com/office/powerpoint/2010/main" val="32957428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SYNTHETIC FUELS (2 OF 2)</a:t>
            </a:r>
          </a:p>
        </p:txBody>
      </p:sp>
      <p:sp>
        <p:nvSpPr>
          <p:cNvPr id="3" name="Content Placeholder 2"/>
          <p:cNvSpPr>
            <a:spLocks noGrp="1"/>
          </p:cNvSpPr>
          <p:nvPr>
            <p:ph idx="1"/>
          </p:nvPr>
        </p:nvSpPr>
        <p:spPr/>
        <p:txBody>
          <a:bodyPr/>
          <a:lstStyle/>
          <a:p>
            <a:r>
              <a:rPr lang="en-US" dirty="0"/>
              <a:t>Methanol to Gasoline</a:t>
            </a:r>
          </a:p>
          <a:p>
            <a:pPr lvl="1"/>
            <a:r>
              <a:rPr lang="en-US" dirty="0"/>
              <a:t>A process for converting methanol (methyl alcohol) into gasoline in a process called methanol-to-gasoline (MTG).</a:t>
            </a:r>
          </a:p>
          <a:p>
            <a:r>
              <a:rPr lang="en-US" dirty="0"/>
              <a:t>Future of Synthetic Fuels</a:t>
            </a:r>
          </a:p>
          <a:p>
            <a:pPr lvl="1"/>
            <a:r>
              <a:rPr lang="en-US" dirty="0"/>
              <a:t>A very expensive process to produce synthetic fuels.</a:t>
            </a:r>
          </a:p>
          <a:p>
            <a:pPr lvl="1"/>
            <a:r>
              <a:rPr lang="en-US" dirty="0"/>
              <a:t>May become more common as costs of refining from crude oil increase.</a:t>
            </a:r>
          </a:p>
          <a:p>
            <a:pPr lvl="1"/>
            <a:endParaRPr lang="en-US" dirty="0"/>
          </a:p>
        </p:txBody>
      </p:sp>
    </p:spTree>
    <p:extLst>
      <p:ext uri="{BB962C8B-B14F-4D97-AF65-F5344CB8AC3E}">
        <p14:creationId xmlns:p14="http://schemas.microsoft.com/office/powerpoint/2010/main" val="26318347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69.15 A Fischer-Tropsch processing plant is able to produce a variety of fuels from coal</a:t>
            </a:r>
            <a:endParaRPr lang="en-US" dirty="0">
              <a:latin typeface="+mj-lt"/>
            </a:endParaRPr>
          </a:p>
        </p:txBody>
      </p:sp>
      <p:pic>
        <p:nvPicPr>
          <p:cNvPr id="3" name="Picture 2" descr="The figure shows the following:&#10;• Coal from the coal mines is collected and transported on a treadmill. Coal is then poured into the gasifier.&#10;• Gasifier passes the crude fuel into fisher-tropsch synthesis and is refined into diesel, liquid petroleum gas, and naphtha.&#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2163758"/>
            <a:ext cx="7620000" cy="3377184"/>
          </a:xfrm>
          <a:prstGeom prst="rect">
            <a:avLst/>
          </a:prstGeom>
        </p:spPr>
      </p:pic>
    </p:spTree>
    <p:extLst>
      <p:ext uri="{BB962C8B-B14F-4D97-AF65-F5344CB8AC3E}">
        <p14:creationId xmlns:p14="http://schemas.microsoft.com/office/powerpoint/2010/main" val="36785376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SAFETY PROCEDURES WHEN WORKING WITH ALTERNATIVE FUELS</a:t>
            </a:r>
          </a:p>
        </p:txBody>
      </p:sp>
      <p:sp>
        <p:nvSpPr>
          <p:cNvPr id="3" name="Content Placeholder 2"/>
          <p:cNvSpPr>
            <a:spLocks noGrp="1"/>
          </p:cNvSpPr>
          <p:nvPr>
            <p:ph idx="1"/>
          </p:nvPr>
        </p:nvSpPr>
        <p:spPr/>
        <p:txBody>
          <a:bodyPr/>
          <a:lstStyle/>
          <a:p>
            <a:r>
              <a:rPr lang="en-US" sz="2200" dirty="0"/>
              <a:t>Safety glasses and/or face shield</a:t>
            </a:r>
          </a:p>
          <a:p>
            <a:r>
              <a:rPr lang="en-US" sz="2200" dirty="0"/>
              <a:t>Protective gloves</a:t>
            </a:r>
          </a:p>
          <a:p>
            <a:r>
              <a:rPr lang="en-US" sz="2200" dirty="0"/>
              <a:t>Long-sleeved shirt and pants</a:t>
            </a:r>
          </a:p>
          <a:p>
            <a:r>
              <a:rPr lang="en-US" sz="2200" dirty="0"/>
              <a:t>If any fuel gets on the skin, the area should be washed immediately.</a:t>
            </a:r>
          </a:p>
          <a:p>
            <a:r>
              <a:rPr lang="en-US" sz="2200" dirty="0"/>
              <a:t>If fuel spills on clothing, change into clean clothing as soon as possible.</a:t>
            </a:r>
          </a:p>
          <a:p>
            <a:r>
              <a:rPr lang="en-US" sz="2200" dirty="0"/>
              <a:t>If fuel spills on a painted surface, flush the surface with water and air dry.</a:t>
            </a:r>
          </a:p>
          <a:p>
            <a:r>
              <a:rPr lang="en-US" sz="2200" dirty="0"/>
              <a:t>Always vent the exhaust to the outside.</a:t>
            </a:r>
          </a:p>
          <a:p>
            <a:endParaRPr lang="en-US" dirty="0"/>
          </a:p>
        </p:txBody>
      </p:sp>
    </p:spTree>
    <p:extLst>
      <p:ext uri="{BB962C8B-B14F-4D97-AF65-F5344CB8AC3E}">
        <p14:creationId xmlns:p14="http://schemas.microsoft.com/office/powerpoint/2010/main" val="1042044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latin typeface="+mj-lt"/>
              </a:rPr>
              <a:t>QUESTION 3: </a:t>
            </a:r>
            <a:r>
              <a:rPr lang="en-US" sz="3400" dirty="0">
                <a:solidFill>
                  <a:srgbClr val="F8F9D3"/>
                </a:solidFill>
                <a:latin typeface="+mj-lt"/>
              </a:rPr>
              <a:t>?</a:t>
            </a:r>
          </a:p>
        </p:txBody>
      </p:sp>
      <p:sp>
        <p:nvSpPr>
          <p:cNvPr id="3" name="Rectangle 2"/>
          <p:cNvSpPr/>
          <p:nvPr/>
        </p:nvSpPr>
        <p:spPr>
          <a:xfrm>
            <a:off x="341870" y="1905000"/>
            <a:ext cx="8534400" cy="1323439"/>
          </a:xfrm>
          <a:prstGeom prst="rect">
            <a:avLst/>
          </a:prstGeom>
        </p:spPr>
        <p:txBody>
          <a:bodyPr wrap="square">
            <a:spAutoFit/>
          </a:bodyPr>
          <a:lstStyle/>
          <a:p>
            <a:r>
              <a:rPr lang="en-US" sz="4000" dirty="0">
                <a:solidFill>
                  <a:srgbClr val="000000"/>
                </a:solidFill>
              </a:rPr>
              <a:t>What is the Fischer-Tropsch method?</a:t>
            </a:r>
          </a:p>
        </p:txBody>
      </p:sp>
    </p:spTree>
    <p:extLst>
      <p:ext uri="{BB962C8B-B14F-4D97-AF65-F5344CB8AC3E}">
        <p14:creationId xmlns:p14="http://schemas.microsoft.com/office/powerpoint/2010/main" val="2063128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latin typeface="+mj-lt"/>
              </a:rPr>
              <a:t>ANSWER 3:</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a:solidFill>
                  <a:srgbClr val="000000"/>
                </a:solidFill>
              </a:rPr>
              <a:t>A process of converting coal into liquid fuels. </a:t>
            </a:r>
          </a:p>
        </p:txBody>
      </p:sp>
    </p:spTree>
    <p:extLst>
      <p:ext uri="{BB962C8B-B14F-4D97-AF65-F5344CB8AC3E}">
        <p14:creationId xmlns:p14="http://schemas.microsoft.com/office/powerpoint/2010/main" val="19786299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AB9F4-8C3C-4E94-BA99-251784F0D060}"/>
              </a:ext>
            </a:extLst>
          </p:cNvPr>
          <p:cNvSpPr>
            <a:spLocks noGrp="1"/>
          </p:cNvSpPr>
          <p:nvPr>
            <p:ph type="title"/>
          </p:nvPr>
        </p:nvSpPr>
        <p:spPr/>
        <p:txBody>
          <a:bodyPr/>
          <a:lstStyle/>
          <a:p>
            <a:r>
              <a:rPr lang="en-US" dirty="0"/>
              <a:t>Video Links </a:t>
            </a:r>
            <a:r>
              <a:rPr lang="en-US" sz="1500" dirty="0"/>
              <a:t>(Internet Access Required)</a:t>
            </a:r>
          </a:p>
        </p:txBody>
      </p:sp>
      <p:sp>
        <p:nvSpPr>
          <p:cNvPr id="3" name="Content Placeholder 2">
            <a:extLst>
              <a:ext uri="{FF2B5EF4-FFF2-40B4-BE49-F238E27FC236}">
                <a16:creationId xmlns:a16="http://schemas.microsoft.com/office/drawing/2014/main" id="{6EB984CA-0CEB-42AE-A7B7-A84F09DD15EB}"/>
              </a:ext>
            </a:extLst>
          </p:cNvPr>
          <p:cNvSpPr>
            <a:spLocks noGrp="1"/>
          </p:cNvSpPr>
          <p:nvPr>
            <p:ph idx="1"/>
          </p:nvPr>
        </p:nvSpPr>
        <p:spPr/>
        <p:txBody>
          <a:bodyPr/>
          <a:lstStyle/>
          <a:p>
            <a:pPr fontAlgn="base"/>
            <a:r>
              <a:rPr lang="en-US" sz="1800" dirty="0">
                <a:hlinkClick r:id="rId2"/>
              </a:rPr>
              <a:t>Alternative fuel: water powered cars part 1 (time 10:25)</a:t>
            </a:r>
            <a:endParaRPr lang="en-US" sz="1800" dirty="0"/>
          </a:p>
          <a:p>
            <a:pPr fontAlgn="base"/>
            <a:r>
              <a:rPr lang="en-US" sz="1800" dirty="0">
                <a:hlinkClick r:id="rId3"/>
              </a:rPr>
              <a:t>Alternative fuel: water powered cars part 2 (time 3:42)</a:t>
            </a:r>
            <a:endParaRPr lang="en-US" sz="1800" dirty="0"/>
          </a:p>
          <a:p>
            <a:pPr fontAlgn="base"/>
            <a:r>
              <a:rPr lang="en-US" sz="1800" dirty="0">
                <a:hlinkClick r:id="rId4"/>
              </a:rPr>
              <a:t>Alternative fuel vehicles (time 2:55)</a:t>
            </a:r>
            <a:endParaRPr lang="en-US" sz="1800" dirty="0"/>
          </a:p>
        </p:txBody>
      </p:sp>
    </p:spTree>
    <p:extLst>
      <p:ext uri="{BB962C8B-B14F-4D97-AF65-F5344CB8AC3E}">
        <p14:creationId xmlns:p14="http://schemas.microsoft.com/office/powerpoint/2010/main" val="42045234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mj-lt"/>
              </a:rPr>
              <a:t>Figure 69.1 The ethanol molecule showing two carbon atoms, six hydrogen atoms, and one oxygen atom</a:t>
            </a:r>
          </a:p>
        </p:txBody>
      </p:sp>
      <p:pic>
        <p:nvPicPr>
          <p:cNvPr id="5" name="Picture 4" descr="A figure shows two carbon atom, six hydrogen atoms, and one oxygen ato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320" y="1828800"/>
            <a:ext cx="7071360" cy="3657600"/>
          </a:xfrm>
          <a:prstGeom prst="rect">
            <a:avLst/>
          </a:prstGeom>
        </p:spPr>
      </p:pic>
    </p:spTree>
    <p:extLst>
      <p:ext uri="{BB962C8B-B14F-4D97-AF65-F5344CB8AC3E}">
        <p14:creationId xmlns:p14="http://schemas.microsoft.com/office/powerpoint/2010/main" val="689051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CELLULOSE ETHANOL</a:t>
            </a:r>
          </a:p>
        </p:txBody>
      </p:sp>
      <p:sp>
        <p:nvSpPr>
          <p:cNvPr id="3" name="Content Placeholder 2"/>
          <p:cNvSpPr>
            <a:spLocks noGrp="1"/>
          </p:cNvSpPr>
          <p:nvPr>
            <p:ph idx="1"/>
          </p:nvPr>
        </p:nvSpPr>
        <p:spPr/>
        <p:txBody>
          <a:bodyPr/>
          <a:lstStyle/>
          <a:p>
            <a:r>
              <a:rPr lang="en-US" dirty="0"/>
              <a:t>Terminology</a:t>
            </a:r>
          </a:p>
          <a:p>
            <a:pPr lvl="1"/>
            <a:r>
              <a:rPr lang="en-US" dirty="0"/>
              <a:t>Cellulose ethanol can be produced from a wide variety of cellulose biomass feedstock, including:</a:t>
            </a:r>
          </a:p>
          <a:p>
            <a:pPr lvl="1"/>
            <a:r>
              <a:rPr lang="en-US" dirty="0"/>
              <a:t>Agricultural plant wastes (corn stalks, cereal straws)</a:t>
            </a:r>
          </a:p>
          <a:p>
            <a:pPr lvl="1"/>
            <a:r>
              <a:rPr lang="en-US" dirty="0"/>
              <a:t>Plant wastes from industrial processes (sawdust, paper pulp)</a:t>
            </a:r>
          </a:p>
          <a:p>
            <a:pPr lvl="1"/>
            <a:r>
              <a:rPr lang="en-US" dirty="0"/>
              <a:t>Energy crops grown specifically for fuel production</a:t>
            </a:r>
          </a:p>
          <a:p>
            <a:r>
              <a:rPr lang="en-US" dirty="0"/>
              <a:t>Refining Cellulose Biomass</a:t>
            </a:r>
          </a:p>
          <a:p>
            <a:pPr lvl="1"/>
            <a:r>
              <a:rPr lang="en-US" dirty="0"/>
              <a:t>Involves extracting fermentable sugars from the feedstock.</a:t>
            </a:r>
          </a:p>
        </p:txBody>
      </p:sp>
    </p:spTree>
    <p:extLst>
      <p:ext uri="{BB962C8B-B14F-4D97-AF65-F5344CB8AC3E}">
        <p14:creationId xmlns:p14="http://schemas.microsoft.com/office/powerpoint/2010/main" val="3127625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E85</a:t>
            </a:r>
          </a:p>
        </p:txBody>
      </p:sp>
      <p:sp>
        <p:nvSpPr>
          <p:cNvPr id="3" name="Content Placeholder 2"/>
          <p:cNvSpPr>
            <a:spLocks noGrp="1"/>
          </p:cNvSpPr>
          <p:nvPr>
            <p:ph idx="1"/>
          </p:nvPr>
        </p:nvSpPr>
        <p:spPr/>
        <p:txBody>
          <a:bodyPr/>
          <a:lstStyle/>
          <a:p>
            <a:r>
              <a:rPr lang="en-US" dirty="0"/>
              <a:t>What is E85?</a:t>
            </a:r>
          </a:p>
          <a:p>
            <a:pPr lvl="1"/>
            <a:r>
              <a:rPr lang="en-US" dirty="0"/>
              <a:t>E85 is composed of 85% ethanol and 15% gasoline.</a:t>
            </a:r>
          </a:p>
          <a:p>
            <a:pPr lvl="1"/>
            <a:r>
              <a:rPr lang="en-US" dirty="0"/>
              <a:t>E85 has an octane rating of about 100 to 105.</a:t>
            </a:r>
          </a:p>
          <a:p>
            <a:r>
              <a:rPr lang="en-US" dirty="0"/>
              <a:t>Heat Energy of E85</a:t>
            </a:r>
          </a:p>
          <a:p>
            <a:pPr lvl="1"/>
            <a:r>
              <a:rPr lang="en-US" dirty="0"/>
              <a:t>E85 has less heat energy than gasoline.</a:t>
            </a:r>
          </a:p>
          <a:p>
            <a:pPr lvl="1"/>
            <a:r>
              <a:rPr lang="it-IT" dirty="0"/>
              <a:t>Gasoline = 114,000 BTUs per gallon</a:t>
            </a:r>
          </a:p>
          <a:p>
            <a:pPr lvl="1"/>
            <a:r>
              <a:rPr lang="it-IT" dirty="0"/>
              <a:t>E85 = 87,000 BTUs per gallon</a:t>
            </a:r>
            <a:endParaRPr lang="en-US" dirty="0"/>
          </a:p>
        </p:txBody>
      </p:sp>
    </p:spTree>
    <p:extLst>
      <p:ext uri="{BB962C8B-B14F-4D97-AF65-F5344CB8AC3E}">
        <p14:creationId xmlns:p14="http://schemas.microsoft.com/office/powerpoint/2010/main" val="3588112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a:latin typeface="+mj-lt"/>
              </a:rPr>
              <a:t>Figure 69.2 E85 has 85% ethanol mixed with 15% gasoline</a:t>
            </a:r>
          </a:p>
        </p:txBody>
      </p:sp>
      <p:pic>
        <p:nvPicPr>
          <p:cNvPr id="6" name="Picture 5" descr="A photo shows a gasoline pump with an octane rating of 100.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4162" y="2057400"/>
            <a:ext cx="4876800" cy="3657600"/>
          </a:xfrm>
          <a:prstGeom prst="rect">
            <a:avLst/>
          </a:prstGeom>
        </p:spPr>
      </p:pic>
    </p:spTree>
    <p:extLst>
      <p:ext uri="{BB962C8B-B14F-4D97-AF65-F5344CB8AC3E}">
        <p14:creationId xmlns:p14="http://schemas.microsoft.com/office/powerpoint/2010/main" val="559892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mj-lt"/>
              </a:rPr>
              <a:t>QUESTION 1: </a:t>
            </a:r>
            <a:r>
              <a:rPr lang="en-US" sz="4000" dirty="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707886"/>
          </a:xfrm>
          <a:prstGeom prst="rect">
            <a:avLst/>
          </a:prstGeom>
        </p:spPr>
        <p:txBody>
          <a:bodyPr wrap="square">
            <a:spAutoFit/>
          </a:bodyPr>
          <a:lstStyle/>
          <a:p>
            <a:r>
              <a:rPr lang="en-US" sz="4000" dirty="0">
                <a:solidFill>
                  <a:srgbClr val="000000"/>
                </a:solidFill>
              </a:rPr>
              <a:t>What is E85?</a:t>
            </a:r>
          </a:p>
        </p:txBody>
      </p:sp>
    </p:spTree>
    <p:extLst>
      <p:ext uri="{BB962C8B-B14F-4D97-AF65-F5344CB8AC3E}">
        <p14:creationId xmlns:p14="http://schemas.microsoft.com/office/powerpoint/2010/main" val="3056825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mj-lt"/>
              </a:rPr>
              <a:t>ANSWER 1:</a:t>
            </a:r>
            <a:endParaRPr lang="en-US" sz="3200" dirty="0">
              <a:solidFill>
                <a:srgbClr val="F8F9D3"/>
              </a:solidFill>
              <a:latin typeface="+mj-lt"/>
            </a:endParaRPr>
          </a:p>
        </p:txBody>
      </p:sp>
      <p:sp>
        <p:nvSpPr>
          <p:cNvPr id="6" name="Rectangle 5"/>
          <p:cNvSpPr/>
          <p:nvPr/>
        </p:nvSpPr>
        <p:spPr>
          <a:xfrm>
            <a:off x="304800" y="1954959"/>
            <a:ext cx="8534400" cy="707886"/>
          </a:xfrm>
          <a:prstGeom prst="rect">
            <a:avLst/>
          </a:prstGeom>
        </p:spPr>
        <p:txBody>
          <a:bodyPr wrap="square">
            <a:spAutoFit/>
          </a:bodyPr>
          <a:lstStyle/>
          <a:p>
            <a:r>
              <a:rPr lang="en-US" sz="4000" dirty="0">
                <a:solidFill>
                  <a:srgbClr val="000000"/>
                </a:solidFill>
              </a:rPr>
              <a:t>85% gasoline and 15% ethanol.</a:t>
            </a:r>
          </a:p>
        </p:txBody>
      </p:sp>
    </p:spTree>
    <p:extLst>
      <p:ext uri="{BB962C8B-B14F-4D97-AF65-F5344CB8AC3E}">
        <p14:creationId xmlns:p14="http://schemas.microsoft.com/office/powerpoint/2010/main" val="25828207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588</TotalTime>
  <Words>1462</Words>
  <Application>Microsoft Office PowerPoint</Application>
  <PresentationFormat>On-screen Show (4:3)</PresentationFormat>
  <Paragraphs>128</Paragraphs>
  <Slides>39</Slides>
  <Notes>0</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39</vt:i4>
      </vt:variant>
    </vt:vector>
  </HeadingPairs>
  <TitlesOfParts>
    <vt:vector size="49" baseType="lpstr">
      <vt:lpstr>Arial</vt:lpstr>
      <vt:lpstr>Calibri</vt:lpstr>
      <vt:lpstr>Times New Roman</vt:lpstr>
      <vt:lpstr>Verdana</vt:lpstr>
      <vt:lpstr>Wingdings</vt:lpstr>
      <vt:lpstr>Office Theme</vt:lpstr>
      <vt:lpstr>508 Lecture</vt:lpstr>
      <vt:lpstr>2_508 Lecture</vt:lpstr>
      <vt:lpstr>3_508 Lecture</vt:lpstr>
      <vt:lpstr>4_508 Lecture</vt:lpstr>
      <vt:lpstr>Automotive Technology Principles, Diagnosis, and Service</vt:lpstr>
      <vt:lpstr>LEARNING OBJECTIVES </vt:lpstr>
      <vt:lpstr>ETHANOL</vt:lpstr>
      <vt:lpstr>Figure 69.1 The ethanol molecule showing two carbon atoms, six hydrogen atoms, and one oxygen atom</vt:lpstr>
      <vt:lpstr>CELLULOSE ETHANOL</vt:lpstr>
      <vt:lpstr>E85</vt:lpstr>
      <vt:lpstr>Figure 69.2 E85 has 85% ethanol mixed with 15% gasoline</vt:lpstr>
      <vt:lpstr>QUESTION 1: ?</vt:lpstr>
      <vt:lpstr>ANSWER 1:</vt:lpstr>
      <vt:lpstr>ALTERNATIVE-FUEL VEHICLES (1 OF 2)</vt:lpstr>
      <vt:lpstr>ALTERNATIVE-FUEL VEHICLES (2 OF 2)</vt:lpstr>
      <vt:lpstr>Figure 69.3 The location of the variable fuel sensor can vary, depending on the make and model of vehicle, but it is always in the fuel line between the fuel tank and the fuel injectors</vt:lpstr>
      <vt:lpstr>Figure 69.4 A cutaway view of a typical variable fuel sensor</vt:lpstr>
      <vt:lpstr>Figure 69.5 A warning sticker on an E85 pump warning to only use this fuel in vehicles designated as flexible fuel vehicles (FFV)</vt:lpstr>
      <vt:lpstr>Figure 69.6 A flex-fuel vehicle often has a yellow gas cap, which is labeled “E85/gasoline”</vt:lpstr>
      <vt:lpstr>Figure 69.7 A vehicle emission control information (VECI) sticker on a flexible fuel vehicle</vt:lpstr>
      <vt:lpstr>QUESTION 2: ?</vt:lpstr>
      <vt:lpstr>ANSWER 2:</vt:lpstr>
      <vt:lpstr>METHANOL</vt:lpstr>
      <vt:lpstr>Figure 69.8 The molecular structure of methanol showing the one carbon atom, four hydrogen atoms, and one oxygen atom</vt:lpstr>
      <vt:lpstr>Figure 69.9 Sign on methanol pump shows that methyl alcohol is a poison and can cause skin irritation and other personal injury. Methanol is used in industry as well as being a fuel</vt:lpstr>
      <vt:lpstr>PROPANE</vt:lpstr>
      <vt:lpstr>Figure 69.10 Propane fuel storage tank in the trunk of a Ford taxi</vt:lpstr>
      <vt:lpstr>COMPRESSED NATURAL GAS (CNG) (1 OF 2)</vt:lpstr>
      <vt:lpstr>COMPRESSED NATURAL GAS (CNG) (2 OF 2)</vt:lpstr>
      <vt:lpstr>Figure 69.11 The blue sticker on the rear of this vehicle indicates that it is designed to use compressed natural gas</vt:lpstr>
      <vt:lpstr>Figure 69.12 A CNG storage tank from a Honda Civic GX shown with the fixture used to support it while it is being removed or installed in the vehicle. </vt:lpstr>
      <vt:lpstr>Figure 69.13 The fuel injectors used on this Honda Civic GX CNG engine are designed to flow gaseous fuel instead of liquid fuel and cannot be interchanged with any other type of injector</vt:lpstr>
      <vt:lpstr>Figure 69.14 This CNG pump is capable of supplying compressed natural gas at either 3,000 PSI or 3,600 PSI. The price per gallon is higher for the higher pressure</vt:lpstr>
      <vt:lpstr>LIQUEFIED NATURAL GAS (LNG)</vt:lpstr>
      <vt:lpstr>Chart 69-1 The characteristics of alternative fuels compared to regular unleaded gasoline shows that all have advantages and disadvantages.</vt:lpstr>
      <vt:lpstr>SYNTHETIC FUELS (1 OF 2)</vt:lpstr>
      <vt:lpstr>SYNTHETIC FUELS (2 OF 2)</vt:lpstr>
      <vt:lpstr>Figure 69.15 A Fischer-Tropsch processing plant is able to produce a variety of fuels from coal</vt:lpstr>
      <vt:lpstr>SAFETY PROCEDURES WHEN WORKING WITH ALTERNATIVE FUELS</vt:lpstr>
      <vt:lpstr>QUESTION 3: ?</vt:lpstr>
      <vt:lpstr>ANSWER 3:</vt:lpstr>
      <vt:lpstr>Video Links (Internet Access Required)</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69</dc:title>
  <dc:creator>Curt &amp; Tammy</dc:creator>
  <cp:lastModifiedBy>Glen Plants</cp:lastModifiedBy>
  <cp:revision>55</cp:revision>
  <dcterms:created xsi:type="dcterms:W3CDTF">2018-09-25T19:30:15Z</dcterms:created>
  <dcterms:modified xsi:type="dcterms:W3CDTF">2020-06-29T17:00:27Z</dcterms:modified>
</cp:coreProperties>
</file>