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32" r:id="rId11"/>
    <p:sldId id="333" r:id="rId12"/>
    <p:sldId id="334" r:id="rId13"/>
    <p:sldId id="315" r:id="rId14"/>
    <p:sldId id="335" r:id="rId15"/>
    <p:sldId id="316" r:id="rId16"/>
    <p:sldId id="272" r:id="rId17"/>
    <p:sldId id="317" r:id="rId18"/>
    <p:sldId id="336" r:id="rId19"/>
    <p:sldId id="270" r:id="rId20"/>
    <p:sldId id="337" r:id="rId21"/>
    <p:sldId id="338" r:id="rId22"/>
    <p:sldId id="326" r:id="rId23"/>
    <p:sldId id="267" r:id="rId24"/>
    <p:sldId id="268" r:id="rId25"/>
    <p:sldId id="339" r:id="rId26"/>
    <p:sldId id="340" r:id="rId27"/>
    <p:sldId id="327" r:id="rId28"/>
    <p:sldId id="328" r:id="rId29"/>
    <p:sldId id="341" r:id="rId30"/>
    <p:sldId id="342" r:id="rId31"/>
    <p:sldId id="329" r:id="rId32"/>
    <p:sldId id="286" r:id="rId33"/>
    <p:sldId id="287" r:id="rId34"/>
    <p:sldId id="343" r:id="rId35"/>
    <p:sldId id="330" r:id="rId36"/>
    <p:sldId id="344" r:id="rId37"/>
    <p:sldId id="299" r:id="rId38"/>
    <p:sldId id="300" r:id="rId39"/>
    <p:sldId id="345" r:id="rId40"/>
    <p:sldId id="346" r:id="rId41"/>
    <p:sldId id="347" r:id="rId42"/>
    <p:sldId id="331" r:id="rId43"/>
    <p:sldId id="386" r:id="rId44"/>
    <p:sldId id="32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JC94Y063x58&amp;feature=youtu.be" TargetMode="External"/><Relationship Id="rId2" Type="http://schemas.openxmlformats.org/officeDocument/2006/relationships/hyperlink" Target="https://www.youtube.com/watch?v=rmY1irCK3iw&amp;feature=youtu.be" TargetMode="External"/><Relationship Id="rId1" Type="http://schemas.openxmlformats.org/officeDocument/2006/relationships/slideLayout" Target="../slideLayouts/slideLayout49.xml"/><Relationship Id="rId5" Type="http://schemas.openxmlformats.org/officeDocument/2006/relationships/hyperlink" Target="https://www.youtube.com/watch?v=gEy91PGGLR0&amp;feature=youtu.be" TargetMode="External"/><Relationship Id="rId4" Type="http://schemas.openxmlformats.org/officeDocument/2006/relationships/hyperlink" Target="https://www.youtube.com/watch?v=O1dink3S8Fc&amp;feature=youtu.be"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61</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Autonomous Vehicles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61.2 A pre-collision system is designed to prevent a collision first, and then interacts to prepare for a collision, if needed</a:t>
            </a:r>
          </a:p>
        </p:txBody>
      </p:sp>
      <p:pic>
        <p:nvPicPr>
          <p:cNvPr id="6" name="Picture 5" descr="The figure depicts a safe distance between the two cars and segregates the distance between them into two different regions. The first region is at a greater distance from the car in front, whereas the second region is closer to the car in front. If the rear car reaches the first region, the car alerts the driver and applies brakes. If the rear car reaches the second region, the car’s pre-collision system detects possible collis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64" y="2667000"/>
            <a:ext cx="8169672" cy="2921476"/>
          </a:xfrm>
          <a:prstGeom prst="rect">
            <a:avLst/>
          </a:prstGeom>
        </p:spPr>
      </p:pic>
    </p:spTree>
    <p:extLst>
      <p:ext uri="{BB962C8B-B14F-4D97-AF65-F5344CB8AC3E}">
        <p14:creationId xmlns:p14="http://schemas.microsoft.com/office/powerpoint/2010/main" val="559892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CASE STUDY</a:t>
            </a:r>
            <a:r>
              <a:rPr lang="en-US" sz="3400" dirty="0">
                <a:latin typeface="+mj-lt"/>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47800"/>
            <a:ext cx="5172075" cy="5026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61.3 </a:t>
            </a:r>
            <a:r>
              <a:rPr lang="en-IN" sz="2000" dirty="0">
                <a:latin typeface="+mj-lt"/>
              </a:rPr>
              <a:t>(a) The dash warning message that appeared when the cruise control stopped working (b) The front of a Lexus shows some ice build-up that was enough to block the radar signals needed for the radar cruise control to work</a:t>
            </a:r>
            <a:endParaRPr lang="en-US" sz="2000" dirty="0">
              <a:latin typeface="+mj-lt"/>
            </a:endParaRPr>
          </a:p>
        </p:txBody>
      </p:sp>
      <p:pic>
        <p:nvPicPr>
          <p:cNvPr id="4" name="Picture 2" descr="A photo shows a warning message in the dash of a vehicle that reads: radar cruise control unavailable, clean sensor. Another photo shows the front grille of a Lexus covered with 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055" y="1447800"/>
            <a:ext cx="3417891" cy="501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8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COMPUTER POWER NEEDED</a:t>
            </a:r>
          </a:p>
        </p:txBody>
      </p:sp>
      <p:sp>
        <p:nvSpPr>
          <p:cNvPr id="3" name="Content Placeholder 2"/>
          <p:cNvSpPr>
            <a:spLocks noGrp="1"/>
          </p:cNvSpPr>
          <p:nvPr>
            <p:ph idx="1"/>
          </p:nvPr>
        </p:nvSpPr>
        <p:spPr/>
        <p:txBody>
          <a:bodyPr/>
          <a:lstStyle/>
          <a:p>
            <a:r>
              <a:rPr lang="en-US" dirty="0"/>
              <a:t>Purpose</a:t>
            </a:r>
          </a:p>
          <a:p>
            <a:pPr lvl="1"/>
            <a:r>
              <a:rPr lang="en-US" dirty="0"/>
              <a:t>Data processing needs increase exponentially in self-driving level 5 autonomous vehicles.</a:t>
            </a:r>
          </a:p>
          <a:p>
            <a:r>
              <a:rPr lang="en-US" dirty="0"/>
              <a:t>Artificial Intelligence (AI)</a:t>
            </a:r>
          </a:p>
          <a:p>
            <a:pPr lvl="1"/>
            <a:r>
              <a:rPr lang="en-US" dirty="0"/>
              <a:t>Artificial intelligence is machine learning accomplished through programming and training that allows the computer to react much like a human.</a:t>
            </a:r>
          </a:p>
        </p:txBody>
      </p:sp>
    </p:spTree>
    <p:extLst>
      <p:ext uri="{BB962C8B-B14F-4D97-AF65-F5344CB8AC3E}">
        <p14:creationId xmlns:p14="http://schemas.microsoft.com/office/powerpoint/2010/main" val="3350467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US" dirty="0">
                <a:latin typeface="+mj-lt"/>
              </a:rPr>
              <a:t>Figure 61.4 Artificial intelligence includes the hardware and the software needed to make judgments based on the input from sensors and knowledge of the surrounding environment</a:t>
            </a:r>
          </a:p>
        </p:txBody>
      </p:sp>
      <p:pic>
        <p:nvPicPr>
          <p:cNvPr id="4" name="Picture 3" descr="A figure shows soldered copper traces of a PCB in the shape of a human brai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532" y="2645124"/>
            <a:ext cx="3282474" cy="3516937"/>
          </a:xfrm>
          <a:prstGeom prst="rect">
            <a:avLst/>
          </a:prstGeom>
        </p:spPr>
      </p:pic>
    </p:spTree>
    <p:extLst>
      <p:ext uri="{BB962C8B-B14F-4D97-AF65-F5344CB8AC3E}">
        <p14:creationId xmlns:p14="http://schemas.microsoft.com/office/powerpoint/2010/main" val="409952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RADAR SYSTEMS (1 OF 2)</a:t>
            </a:r>
          </a:p>
        </p:txBody>
      </p:sp>
      <p:sp>
        <p:nvSpPr>
          <p:cNvPr id="3" name="Content Placeholder 2"/>
          <p:cNvSpPr>
            <a:spLocks noGrp="1"/>
          </p:cNvSpPr>
          <p:nvPr>
            <p:ph idx="1"/>
          </p:nvPr>
        </p:nvSpPr>
        <p:spPr/>
        <p:txBody>
          <a:bodyPr/>
          <a:lstStyle/>
          <a:p>
            <a:r>
              <a:rPr lang="en-US" dirty="0"/>
              <a:t>Purpose and Function</a:t>
            </a:r>
          </a:p>
          <a:p>
            <a:pPr lvl="1"/>
            <a:r>
              <a:rPr lang="en-US" dirty="0"/>
              <a:t>Radio Detection and Ranging (Radar) emits radio waves that bounce off objects and return for interpretation.</a:t>
            </a:r>
          </a:p>
          <a:p>
            <a:r>
              <a:rPr lang="en-US" dirty="0"/>
              <a:t>Parts and Operation</a:t>
            </a:r>
          </a:p>
          <a:p>
            <a:pPr lvl="1"/>
            <a:r>
              <a:rPr lang="en-US" dirty="0"/>
              <a:t>Radar transmits a radio wave at specific frequency.</a:t>
            </a:r>
          </a:p>
          <a:p>
            <a:pPr lvl="1"/>
            <a:r>
              <a:rPr lang="en-US" dirty="0"/>
              <a:t>The radio wave bounces off of that object and returns to the radar.</a:t>
            </a:r>
          </a:p>
          <a:p>
            <a:pPr lvl="1"/>
            <a:r>
              <a:rPr lang="en-US" dirty="0"/>
              <a:t>The Doppler Effect is used to calculate position and speed of another object.</a:t>
            </a:r>
          </a:p>
        </p:txBody>
      </p:sp>
    </p:spTree>
    <p:extLst>
      <p:ext uri="{BB962C8B-B14F-4D97-AF65-F5344CB8AC3E}">
        <p14:creationId xmlns:p14="http://schemas.microsoft.com/office/powerpoint/2010/main" val="165941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RADAR SYSTEMS (2 OF 2)</a:t>
            </a:r>
          </a:p>
        </p:txBody>
      </p:sp>
      <p:sp>
        <p:nvSpPr>
          <p:cNvPr id="3" name="Content Placeholder 2"/>
          <p:cNvSpPr>
            <a:spLocks noGrp="1"/>
          </p:cNvSpPr>
          <p:nvPr>
            <p:ph idx="1"/>
          </p:nvPr>
        </p:nvSpPr>
        <p:spPr/>
        <p:txBody>
          <a:bodyPr/>
          <a:lstStyle/>
          <a:p>
            <a:r>
              <a:rPr lang="en-US" dirty="0"/>
              <a:t>Diagnosis and Calibration</a:t>
            </a:r>
          </a:p>
          <a:p>
            <a:pPr lvl="1"/>
            <a:r>
              <a:rPr lang="en-US" dirty="0"/>
              <a:t>The diagnosis of the radar system begins with checking for diagnostic trouble codes (DTCs).</a:t>
            </a:r>
          </a:p>
          <a:p>
            <a:pPr lvl="1"/>
            <a:r>
              <a:rPr lang="en-US" dirty="0"/>
              <a:t>Check the technical service bulletins (TSBs) for a software update.</a:t>
            </a:r>
          </a:p>
          <a:p>
            <a:pPr lvl="1"/>
            <a:r>
              <a:rPr lang="en-US" dirty="0"/>
              <a:t>Calibration of the radar is required anytime the unit is replaced or reinstalled.</a:t>
            </a:r>
          </a:p>
          <a:p>
            <a:pPr lvl="1"/>
            <a:r>
              <a:rPr lang="en-US" dirty="0"/>
              <a:t>The calibration process may be static (in shop), or dynamic (on road), or a combination of the two.</a:t>
            </a:r>
          </a:p>
        </p:txBody>
      </p:sp>
    </p:spTree>
    <p:extLst>
      <p:ext uri="{BB962C8B-B14F-4D97-AF65-F5344CB8AC3E}">
        <p14:creationId xmlns:p14="http://schemas.microsoft.com/office/powerpoint/2010/main" val="2603260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61.5 An exploded view of a typical radar assembly located at the front of the vehicle</a:t>
            </a:r>
            <a:endParaRPr lang="en-US" dirty="0">
              <a:latin typeface="+mj-lt"/>
            </a:endParaRPr>
          </a:p>
        </p:txBody>
      </p:sp>
      <p:pic>
        <p:nvPicPr>
          <p:cNvPr id="3" name="Picture 2" descr="The assembly has the following components from top to bottom: radar dome, body with separate connector, radar printed circuit board, printed circuit board for processing and power supply, and die-cast backpla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738" y="1616645"/>
            <a:ext cx="4722524" cy="4533623"/>
          </a:xfrm>
          <a:prstGeom prst="rect">
            <a:avLst/>
          </a:prstGeom>
        </p:spPr>
      </p:pic>
    </p:spTree>
    <p:extLst>
      <p:ext uri="{BB962C8B-B14F-4D97-AF65-F5344CB8AC3E}">
        <p14:creationId xmlns:p14="http://schemas.microsoft.com/office/powerpoint/2010/main" val="1613588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a:t>How does radar operate?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a:t>Emits radio waves that bounce off objects and return for interpretation.</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(1 of 2)</a:t>
            </a:r>
          </a:p>
        </p:txBody>
      </p:sp>
      <p:sp>
        <p:nvSpPr>
          <p:cNvPr id="23555" name="Content Placeholder 2"/>
          <p:cNvSpPr>
            <a:spLocks noGrp="1"/>
          </p:cNvSpPr>
          <p:nvPr>
            <p:ph idx="1"/>
          </p:nvPr>
        </p:nvSpPr>
        <p:spPr/>
        <p:txBody>
          <a:bodyPr/>
          <a:lstStyle/>
          <a:p>
            <a:pPr marL="0" indent="0">
              <a:buNone/>
            </a:pPr>
            <a:r>
              <a:rPr lang="en-US" b="1" dirty="0">
                <a:solidFill>
                  <a:srgbClr val="005A70"/>
                </a:solidFill>
              </a:rPr>
              <a:t>61.1</a:t>
            </a:r>
            <a:r>
              <a:rPr lang="en-US" dirty="0"/>
              <a:t> Outline the benefits and concerns regarding autonomous vehicles.</a:t>
            </a:r>
          </a:p>
          <a:p>
            <a:pPr marL="0" indent="0">
              <a:buNone/>
            </a:pPr>
            <a:r>
              <a:rPr lang="en-US" b="1" dirty="0">
                <a:solidFill>
                  <a:srgbClr val="005A70"/>
                </a:solidFill>
              </a:rPr>
              <a:t>61.2 </a:t>
            </a:r>
            <a:r>
              <a:rPr lang="en-US" dirty="0"/>
              <a:t>Discuss the levels of autonomous vehicle automation and the computer power needed.</a:t>
            </a:r>
          </a:p>
          <a:p>
            <a:pPr marL="0" indent="0">
              <a:buNone/>
            </a:pPr>
            <a:r>
              <a:rPr lang="en-US" b="1" dirty="0">
                <a:solidFill>
                  <a:srgbClr val="005A70"/>
                </a:solidFill>
              </a:rPr>
              <a:t>61.3 </a:t>
            </a:r>
            <a:r>
              <a:rPr lang="en-US" dirty="0"/>
              <a:t>Explain the different types of sensors used in autonomous vehicles.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CAMERAS (1 OF 2)</a:t>
            </a:r>
          </a:p>
        </p:txBody>
      </p:sp>
      <p:sp>
        <p:nvSpPr>
          <p:cNvPr id="3" name="Content Placeholder 2"/>
          <p:cNvSpPr>
            <a:spLocks noGrp="1"/>
          </p:cNvSpPr>
          <p:nvPr>
            <p:ph idx="1"/>
          </p:nvPr>
        </p:nvSpPr>
        <p:spPr/>
        <p:txBody>
          <a:bodyPr/>
          <a:lstStyle/>
          <a:p>
            <a:r>
              <a:rPr lang="en-US" dirty="0"/>
              <a:t>Purpose and Function</a:t>
            </a:r>
          </a:p>
          <a:p>
            <a:pPr lvl="1"/>
            <a:r>
              <a:rPr lang="en-US" dirty="0"/>
              <a:t>Cameras are used to replace the human eye.</a:t>
            </a:r>
          </a:p>
          <a:p>
            <a:r>
              <a:rPr lang="en-US" dirty="0"/>
              <a:t>Parts and Operation</a:t>
            </a:r>
          </a:p>
          <a:p>
            <a:pPr lvl="1"/>
            <a:r>
              <a:rPr lang="en-US" dirty="0"/>
              <a:t>The light that reflects off an object in front of the lens passes through the lens and is collected at a focal point. The light then passes to a Charge-Coupled Device (CCD). A CCD is a device for the movement of electrical charge, for conversion into a digital value.</a:t>
            </a:r>
          </a:p>
          <a:p>
            <a:endParaRPr lang="en-US" dirty="0"/>
          </a:p>
        </p:txBody>
      </p:sp>
    </p:spTree>
    <p:extLst>
      <p:ext uri="{BB962C8B-B14F-4D97-AF65-F5344CB8AC3E}">
        <p14:creationId xmlns:p14="http://schemas.microsoft.com/office/powerpoint/2010/main" val="182119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CAMERAS (2 OF 2)</a:t>
            </a:r>
          </a:p>
        </p:txBody>
      </p:sp>
      <p:sp>
        <p:nvSpPr>
          <p:cNvPr id="3" name="Content Placeholder 2"/>
          <p:cNvSpPr>
            <a:spLocks noGrp="1"/>
          </p:cNvSpPr>
          <p:nvPr>
            <p:ph idx="1"/>
          </p:nvPr>
        </p:nvSpPr>
        <p:spPr/>
        <p:txBody>
          <a:bodyPr/>
          <a:lstStyle/>
          <a:p>
            <a:r>
              <a:rPr lang="en-US" dirty="0"/>
              <a:t>Diagnosis and Calibration</a:t>
            </a:r>
          </a:p>
          <a:p>
            <a:pPr lvl="1"/>
            <a:r>
              <a:rPr lang="en-US" dirty="0"/>
              <a:t>The diagnosis of the camera system begins by reading the DTCs.</a:t>
            </a:r>
          </a:p>
          <a:p>
            <a:pPr lvl="1"/>
            <a:r>
              <a:rPr lang="en-US" dirty="0"/>
              <a:t>Verify the lens of the camera is free of anything that obstructs its view.</a:t>
            </a:r>
          </a:p>
          <a:p>
            <a:pPr lvl="1"/>
            <a:r>
              <a:rPr lang="en-US" dirty="0"/>
              <a:t>Calibration of the camera is required when one or more cameras are replaced or a mounting component, such as a windshield, bumper cover, mirror, or door, is replaced.</a:t>
            </a:r>
          </a:p>
        </p:txBody>
      </p:sp>
    </p:spTree>
    <p:extLst>
      <p:ext uri="{BB962C8B-B14F-4D97-AF65-F5344CB8AC3E}">
        <p14:creationId xmlns:p14="http://schemas.microsoft.com/office/powerpoint/2010/main" val="109848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61.6 A charge coupled device (CCD) is an integrated circuit on a silicon surface forming light-sensitive elements called pixels. The light photons generate a charge that can be used by electronics and turned into a digital copy of the image on the device</a:t>
            </a:r>
            <a:endParaRPr lang="en-US" dirty="0">
              <a:latin typeface="+mj-lt"/>
            </a:endParaRPr>
          </a:p>
        </p:txBody>
      </p:sp>
      <p:pic>
        <p:nvPicPr>
          <p:cNvPr id="3" name="Picture 2" descr="The charge coupled device has the following components:&#10;• A pixel reset gate and transfer gate are installed to the left of four CCD gates. This setup is seated on top of a two N plus and one N minus buried channel.&#10;• A potential barrier with three steps is situated at the bottom of the charge coupled device. &#10;• CCD charge transfer potential well is at the leftmost step, photodiode integrated charge potential well is the middle well, and the rightmost well is the lateral overflow drain.&#10;• The potential barrier is labeled as P-silicon.&#10;• The top surface of CCD receives incoming photon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328" y="2318690"/>
            <a:ext cx="5657344" cy="3844174"/>
          </a:xfrm>
          <a:prstGeom prst="rect">
            <a:avLst/>
          </a:prstGeom>
        </p:spPr>
      </p:pic>
    </p:spTree>
    <p:extLst>
      <p:ext uri="{BB962C8B-B14F-4D97-AF65-F5344CB8AC3E}">
        <p14:creationId xmlns:p14="http://schemas.microsoft.com/office/powerpoint/2010/main" val="373411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mj-lt"/>
              </a:rPr>
              <a:t>The calibration is an in-shop static process. Large patterned mats are placed around the vehicle at specific locations and the scan tool is used to initiate the process.</a:t>
            </a:r>
            <a:endParaRPr lang="en-US" dirty="0">
              <a:latin typeface="+mj-lt"/>
            </a:endParaRPr>
          </a:p>
        </p:txBody>
      </p:sp>
      <p:pic>
        <p:nvPicPr>
          <p:cNvPr id="3" name="Picture 2" descr="The figure on left shows a car with four points A, B, C, D marked on the outer surface of its body. A target board is placed in front of the car at a distance of 4 meters (157.5 in) from the point C at the front right of the car. The ends of target board are labeled E and F and the center is labeled G. The rear of target board is free of objects. The total length of the setup is 10-15 meters and the width is 4 meters.&#10;The figure on right shows a target board with white and black check boards mounted on a vertical stand.&#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98" y="2634901"/>
            <a:ext cx="8224622" cy="295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330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LIDAR SYSTEMS (1 OF 2)</a:t>
            </a:r>
          </a:p>
        </p:txBody>
      </p:sp>
      <p:sp>
        <p:nvSpPr>
          <p:cNvPr id="3" name="Content Placeholder 2"/>
          <p:cNvSpPr>
            <a:spLocks noGrp="1"/>
          </p:cNvSpPr>
          <p:nvPr>
            <p:ph idx="1"/>
          </p:nvPr>
        </p:nvSpPr>
        <p:spPr/>
        <p:txBody>
          <a:bodyPr/>
          <a:lstStyle/>
          <a:p>
            <a:r>
              <a:rPr lang="en-US" dirty="0"/>
              <a:t>Purpose and Function</a:t>
            </a:r>
          </a:p>
          <a:p>
            <a:pPr lvl="1"/>
            <a:r>
              <a:rPr lang="en-US" dirty="0"/>
              <a:t>Lidar means Light Detection and Ranging or </a:t>
            </a:r>
            <a:r>
              <a:rPr lang="en-US" i="1" dirty="0"/>
              <a:t>Light Imaging, Detection, And Ranging</a:t>
            </a:r>
            <a:r>
              <a:rPr lang="en-US" dirty="0"/>
              <a:t>.</a:t>
            </a:r>
          </a:p>
          <a:p>
            <a:pPr lvl="1"/>
            <a:r>
              <a:rPr lang="en-US" dirty="0"/>
              <a:t>Lidar systems are able to create 3-D images at 300 yards (300 m), which is a lot further than a camera is able to detect objects.</a:t>
            </a:r>
          </a:p>
          <a:p>
            <a:r>
              <a:rPr lang="en-US" dirty="0"/>
              <a:t>Parts and Operation</a:t>
            </a:r>
          </a:p>
          <a:p>
            <a:pPr lvl="1"/>
            <a:r>
              <a:rPr lang="en-US" dirty="0"/>
              <a:t>The laser light from the sensor can view all objects surrounding the vehicle.</a:t>
            </a:r>
          </a:p>
          <a:p>
            <a:pPr lvl="1"/>
            <a:endParaRPr lang="en-US" dirty="0"/>
          </a:p>
        </p:txBody>
      </p:sp>
    </p:spTree>
    <p:extLst>
      <p:ext uri="{BB962C8B-B14F-4D97-AF65-F5344CB8AC3E}">
        <p14:creationId xmlns:p14="http://schemas.microsoft.com/office/powerpoint/2010/main" val="2605973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LIDAR SYSTEMS (2 OF 2)</a:t>
            </a:r>
          </a:p>
        </p:txBody>
      </p:sp>
      <p:sp>
        <p:nvSpPr>
          <p:cNvPr id="3" name="Content Placeholder 2"/>
          <p:cNvSpPr>
            <a:spLocks noGrp="1"/>
          </p:cNvSpPr>
          <p:nvPr>
            <p:ph idx="1"/>
          </p:nvPr>
        </p:nvSpPr>
        <p:spPr/>
        <p:txBody>
          <a:bodyPr/>
          <a:lstStyle/>
          <a:p>
            <a:r>
              <a:rPr lang="en-US" dirty="0"/>
              <a:t>Diagnosis and Calibration</a:t>
            </a:r>
          </a:p>
          <a:p>
            <a:pPr lvl="1"/>
            <a:r>
              <a:rPr lang="en-US" dirty="0"/>
              <a:t>Begin diagnosis by checking for trouble codes.</a:t>
            </a:r>
          </a:p>
          <a:p>
            <a:pPr lvl="1"/>
            <a:r>
              <a:rPr lang="en-US" dirty="0"/>
              <a:t>Calibration is performed in a static manner using targets that are positioned according to manufacturers specifications.</a:t>
            </a:r>
          </a:p>
          <a:p>
            <a:pPr lvl="1"/>
            <a:endParaRPr lang="en-US" dirty="0"/>
          </a:p>
        </p:txBody>
      </p:sp>
    </p:spTree>
    <p:extLst>
      <p:ext uri="{BB962C8B-B14F-4D97-AF65-F5344CB8AC3E}">
        <p14:creationId xmlns:p14="http://schemas.microsoft.com/office/powerpoint/2010/main" val="2032067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61.7 Lidar is a detection system that uses light from a laser to create a picture of the surrounding area</a:t>
            </a:r>
            <a:endParaRPr lang="en-US" dirty="0">
              <a:latin typeface="+mj-lt"/>
            </a:endParaRPr>
          </a:p>
        </p:txBody>
      </p:sp>
      <p:pic>
        <p:nvPicPr>
          <p:cNvPr id="3" name="Picture 2" descr="A figure shows a car installed with ultrasound sensors that detect other cars, cyclists, and pedestrians around the c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523" y="2057400"/>
            <a:ext cx="6940953" cy="3921442"/>
          </a:xfrm>
          <a:prstGeom prst="rect">
            <a:avLst/>
          </a:prstGeom>
        </p:spPr>
      </p:pic>
    </p:spTree>
    <p:extLst>
      <p:ext uri="{BB962C8B-B14F-4D97-AF65-F5344CB8AC3E}">
        <p14:creationId xmlns:p14="http://schemas.microsoft.com/office/powerpoint/2010/main" val="3494832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Why does Lidar work poorly in foul weather?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Like the human eye, it does not see well.</a:t>
            </a:r>
          </a:p>
        </p:txBody>
      </p:sp>
    </p:spTree>
    <p:extLst>
      <p:ext uri="{BB962C8B-B14F-4D97-AF65-F5344CB8AC3E}">
        <p14:creationId xmlns:p14="http://schemas.microsoft.com/office/powerpoint/2010/main" val="2508462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ULTRASOUND</a:t>
            </a:r>
          </a:p>
        </p:txBody>
      </p:sp>
      <p:sp>
        <p:nvSpPr>
          <p:cNvPr id="3" name="Content Placeholder 2"/>
          <p:cNvSpPr>
            <a:spLocks noGrp="1"/>
          </p:cNvSpPr>
          <p:nvPr>
            <p:ph idx="1"/>
          </p:nvPr>
        </p:nvSpPr>
        <p:spPr/>
        <p:txBody>
          <a:bodyPr/>
          <a:lstStyle/>
          <a:p>
            <a:r>
              <a:rPr lang="en-US" dirty="0"/>
              <a:t>Purpose and Function</a:t>
            </a:r>
          </a:p>
          <a:p>
            <a:pPr lvl="1"/>
            <a:r>
              <a:rPr lang="en-US" dirty="0"/>
              <a:t>Ultrasound is used in the parking assistance applications.</a:t>
            </a:r>
          </a:p>
          <a:p>
            <a:pPr lvl="1"/>
            <a:r>
              <a:rPr lang="en-US" dirty="0"/>
              <a:t>It has an effective operating range of approximately 2 to 4 yards (2 to 4 m), and is installed so that it can detect obstacles on all four sides of the vehicle.</a:t>
            </a:r>
          </a:p>
        </p:txBody>
      </p:sp>
    </p:spTree>
    <p:extLst>
      <p:ext uri="{BB962C8B-B14F-4D97-AF65-F5344CB8AC3E}">
        <p14:creationId xmlns:p14="http://schemas.microsoft.com/office/powerpoint/2010/main" val="118690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(2 of 2)</a:t>
            </a:r>
          </a:p>
        </p:txBody>
      </p:sp>
      <p:sp>
        <p:nvSpPr>
          <p:cNvPr id="24579" name="Content Placeholder 2"/>
          <p:cNvSpPr>
            <a:spLocks noGrp="1"/>
          </p:cNvSpPr>
          <p:nvPr>
            <p:ph idx="1"/>
          </p:nvPr>
        </p:nvSpPr>
        <p:spPr/>
        <p:txBody>
          <a:bodyPr/>
          <a:lstStyle/>
          <a:p>
            <a:pPr marL="0" indent="0">
              <a:buNone/>
            </a:pPr>
            <a:r>
              <a:rPr lang="en-US" b="1" dirty="0">
                <a:solidFill>
                  <a:srgbClr val="005A70"/>
                </a:solidFill>
              </a:rPr>
              <a:t>61.4</a:t>
            </a:r>
            <a:r>
              <a:rPr lang="en-US" dirty="0"/>
              <a:t> Discuss the importance having communications between vehicles and from vehicles to the infrastructure.</a:t>
            </a:r>
          </a:p>
          <a:p>
            <a:pPr marL="0" indent="0">
              <a:buNone/>
            </a:pPr>
            <a:r>
              <a:rPr lang="en-US" b="1" dirty="0">
                <a:solidFill>
                  <a:srgbClr val="005A70"/>
                </a:solidFill>
              </a:rPr>
              <a:t>61.5</a:t>
            </a:r>
            <a:r>
              <a:rPr lang="en-US" dirty="0"/>
              <a:t> Explain how cameras can be used in autonomous vehicles.</a:t>
            </a:r>
          </a:p>
          <a:p>
            <a:pPr marL="0" indent="0">
              <a:buNone/>
            </a:pPr>
            <a:r>
              <a:rPr lang="en-US" b="1" dirty="0">
                <a:solidFill>
                  <a:schemeClr val="accent2"/>
                </a:solidFill>
              </a:rPr>
              <a:t>61.6</a:t>
            </a:r>
            <a:r>
              <a:rPr lang="en-US" dirty="0"/>
              <a:t> Explain the purpose of the multi-domain controller and describe how it works.</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61.8 Ultrasound sensors are used at the front and rear of many vehicles and are used for detection of objects that are close to the vehicle</a:t>
            </a:r>
            <a:endParaRPr lang="en-US" dirty="0">
              <a:latin typeface="+mj-lt"/>
            </a:endParaRPr>
          </a:p>
        </p:txBody>
      </p:sp>
      <p:pic>
        <p:nvPicPr>
          <p:cNvPr id="3" name="Picture 2" descr="A figure illustrates a brake-by-wire system with electronic controls. The figure shows a car with four ultrasonic sensors at the front and back of the car that are used to detect objects during driving, reversing, and park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605" y="1458425"/>
            <a:ext cx="6168791" cy="4703157"/>
          </a:xfrm>
          <a:prstGeom prst="rect">
            <a:avLst/>
          </a:prstGeom>
        </p:spPr>
      </p:pic>
    </p:spTree>
    <p:extLst>
      <p:ext uri="{BB962C8B-B14F-4D97-AF65-F5344CB8AC3E}">
        <p14:creationId xmlns:p14="http://schemas.microsoft.com/office/powerpoint/2010/main" val="85006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DEDICATED SHORT-RANGE COMMUNICATION (DSRC)</a:t>
            </a:r>
          </a:p>
        </p:txBody>
      </p:sp>
      <p:sp>
        <p:nvSpPr>
          <p:cNvPr id="3" name="Content Placeholder 2"/>
          <p:cNvSpPr>
            <a:spLocks noGrp="1"/>
          </p:cNvSpPr>
          <p:nvPr>
            <p:ph idx="1"/>
          </p:nvPr>
        </p:nvSpPr>
        <p:spPr/>
        <p:txBody>
          <a:bodyPr/>
          <a:lstStyle/>
          <a:p>
            <a:r>
              <a:rPr lang="en-US" dirty="0"/>
              <a:t>Purpose and Function</a:t>
            </a:r>
          </a:p>
          <a:p>
            <a:pPr lvl="1"/>
            <a:r>
              <a:rPr lang="en-US" dirty="0"/>
              <a:t>Is used for vehicle-to-vehicle communication, as well as the vehicle to the infrastructure communication.</a:t>
            </a:r>
          </a:p>
          <a:p>
            <a:pPr lvl="1"/>
            <a:r>
              <a:rPr lang="en-US" dirty="0"/>
              <a:t>It uses a 5.9 GHz frequency and 75 MHz bandwidth to transmit critical information like speed, location, direction, and traffic.</a:t>
            </a:r>
          </a:p>
          <a:p>
            <a:r>
              <a:rPr lang="en-US" dirty="0"/>
              <a:t>Diagnosis and Calibration</a:t>
            </a:r>
          </a:p>
          <a:p>
            <a:pPr lvl="1"/>
            <a:r>
              <a:rPr lang="en-US" dirty="0"/>
              <a:t>The signal strength is measured with specific equipment designed to measure the frequency of DSRC devices.</a:t>
            </a:r>
          </a:p>
        </p:txBody>
      </p:sp>
    </p:spTree>
    <p:extLst>
      <p:ext uri="{BB962C8B-B14F-4D97-AF65-F5344CB8AC3E}">
        <p14:creationId xmlns:p14="http://schemas.microsoft.com/office/powerpoint/2010/main" val="3918826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3: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is the purpose of dedicated short-range communications?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Vehicle to vehicle and Vehicle to Everything Communication.</a:t>
            </a:r>
          </a:p>
        </p:txBody>
      </p:sp>
    </p:spTree>
    <p:extLst>
      <p:ext uri="{BB962C8B-B14F-4D97-AF65-F5344CB8AC3E}">
        <p14:creationId xmlns:p14="http://schemas.microsoft.com/office/powerpoint/2010/main" val="1978629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MULTI-DOMAIN CONTROLLER</a:t>
            </a:r>
          </a:p>
        </p:txBody>
      </p:sp>
      <p:sp>
        <p:nvSpPr>
          <p:cNvPr id="3" name="Content Placeholder 2"/>
          <p:cNvSpPr>
            <a:spLocks noGrp="1"/>
          </p:cNvSpPr>
          <p:nvPr>
            <p:ph idx="1"/>
          </p:nvPr>
        </p:nvSpPr>
        <p:spPr/>
        <p:txBody>
          <a:bodyPr/>
          <a:lstStyle/>
          <a:p>
            <a:r>
              <a:rPr lang="en-US" dirty="0"/>
              <a:t>Purpose and Function</a:t>
            </a:r>
          </a:p>
          <a:p>
            <a:pPr lvl="1"/>
            <a:r>
              <a:rPr lang="en-US" dirty="0"/>
              <a:t>The multi-domain controller receives the inputs from the many different operating systems, adds mapping information, and makes the necessary navigation decisions.</a:t>
            </a:r>
          </a:p>
          <a:p>
            <a:pPr lvl="1"/>
            <a:r>
              <a:rPr lang="en-US" dirty="0"/>
              <a:t>It is anticipated that a multi-domain controller needs to process about 4,000 GB of information per day.</a:t>
            </a:r>
          </a:p>
        </p:txBody>
      </p:sp>
    </p:spTree>
    <p:extLst>
      <p:ext uri="{BB962C8B-B14F-4D97-AF65-F5344CB8AC3E}">
        <p14:creationId xmlns:p14="http://schemas.microsoft.com/office/powerpoint/2010/main" val="2646646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ACTUATORS</a:t>
            </a:r>
          </a:p>
        </p:txBody>
      </p:sp>
      <p:sp>
        <p:nvSpPr>
          <p:cNvPr id="3" name="Content Placeholder 2"/>
          <p:cNvSpPr>
            <a:spLocks noGrp="1"/>
          </p:cNvSpPr>
          <p:nvPr>
            <p:ph idx="1"/>
          </p:nvPr>
        </p:nvSpPr>
        <p:spPr/>
        <p:txBody>
          <a:bodyPr/>
          <a:lstStyle/>
          <a:p>
            <a:r>
              <a:rPr lang="en-US" dirty="0"/>
              <a:t>Purpose and Function</a:t>
            </a:r>
          </a:p>
          <a:p>
            <a:pPr lvl="1"/>
            <a:r>
              <a:rPr lang="en-US" dirty="0"/>
              <a:t>Used to control the vehicle through actuators in the engine, transmission, steering, brakes, human-machine interface (HMI), and vehicle-to- everything (V2X) systems.</a:t>
            </a:r>
          </a:p>
          <a:p>
            <a:pPr lvl="1"/>
            <a:r>
              <a:rPr lang="en-US" dirty="0"/>
              <a:t>These systems are commonly referred to as control “by wire.”</a:t>
            </a:r>
          </a:p>
        </p:txBody>
      </p:sp>
    </p:spTree>
    <p:extLst>
      <p:ext uri="{BB962C8B-B14F-4D97-AF65-F5344CB8AC3E}">
        <p14:creationId xmlns:p14="http://schemas.microsoft.com/office/powerpoint/2010/main" val="3609192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PUTTING IT ALL TOGETHER</a:t>
            </a:r>
          </a:p>
        </p:txBody>
      </p:sp>
      <p:sp>
        <p:nvSpPr>
          <p:cNvPr id="3" name="Content Placeholder 2"/>
          <p:cNvSpPr>
            <a:spLocks noGrp="1"/>
          </p:cNvSpPr>
          <p:nvPr>
            <p:ph idx="1"/>
          </p:nvPr>
        </p:nvSpPr>
        <p:spPr/>
        <p:txBody>
          <a:bodyPr/>
          <a:lstStyle/>
          <a:p>
            <a:r>
              <a:rPr lang="en-US" dirty="0"/>
              <a:t>Sensors and Communication</a:t>
            </a:r>
          </a:p>
          <a:p>
            <a:pPr lvl="1"/>
            <a:r>
              <a:rPr lang="en-US" dirty="0"/>
              <a:t>The advanced architectures needed for self-driving vehicles rely on real-time communications and data from all of the sensors.</a:t>
            </a:r>
          </a:p>
          <a:p>
            <a:pPr lvl="1"/>
            <a:r>
              <a:rPr lang="en-US" dirty="0"/>
              <a:t>The images and data are then combined with data from the communications, from other vehicles, and from the environment to make the necessary decisions regarding how to proceed.</a:t>
            </a:r>
          </a:p>
          <a:p>
            <a:pPr lvl="1"/>
            <a:r>
              <a:rPr lang="en-US" dirty="0"/>
              <a:t>AI is needed to process all of the data and images to create what is needed to achieve level 5 autonomy.</a:t>
            </a:r>
          </a:p>
        </p:txBody>
      </p:sp>
    </p:spTree>
    <p:extLst>
      <p:ext uri="{BB962C8B-B14F-4D97-AF65-F5344CB8AC3E}">
        <p14:creationId xmlns:p14="http://schemas.microsoft.com/office/powerpoint/2010/main" val="97016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61.9 A brake-by-wire system using all electronic controls can eventually replace the hydraulic-based systems used on vehicles</a:t>
            </a:r>
            <a:endParaRPr lang="en-US" dirty="0">
              <a:latin typeface="+mj-lt"/>
            </a:endParaRPr>
          </a:p>
        </p:txBody>
      </p:sp>
      <p:pic>
        <p:nvPicPr>
          <p:cNvPr id="3" name="Picture 2" descr="The figure shows the following components:&#10;• The four tires of the car have an actuator and a local controller.&#10;• The local controller receives and sends signals to ECU through a communication network.&#10;• The ECU receives inputs from sensors.&#10;• A fault-tolerant processor in pedal interface unit is connected to a brake pedal sensor and sends and receives signals to the local controller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961" y="1428527"/>
            <a:ext cx="4062078" cy="4716652"/>
          </a:xfrm>
          <a:prstGeom prst="rect">
            <a:avLst/>
          </a:prstGeom>
        </p:spPr>
      </p:pic>
    </p:spTree>
    <p:extLst>
      <p:ext uri="{BB962C8B-B14F-4D97-AF65-F5344CB8AC3E}">
        <p14:creationId xmlns:p14="http://schemas.microsoft.com/office/powerpoint/2010/main" val="3747121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Self driving car how it works Tech 10 Systems (time 1:14)</a:t>
            </a:r>
            <a:endParaRPr lang="en-US" sz="1800" dirty="0"/>
          </a:p>
          <a:p>
            <a:pPr fontAlgn="base"/>
            <a:r>
              <a:rPr lang="en-US" sz="1800" dirty="0">
                <a:hlinkClick r:id="rId3"/>
              </a:rPr>
              <a:t>How is LiDAR remote sensing used for autonomous vehicles? (time 3:01)</a:t>
            </a:r>
            <a:endParaRPr lang="en-US" sz="1800" dirty="0"/>
          </a:p>
          <a:p>
            <a:pPr fontAlgn="base"/>
            <a:r>
              <a:rPr lang="en-US" sz="1800" dirty="0">
                <a:hlinkClick r:id="rId4"/>
              </a:rPr>
              <a:t>Qamcom autonomous drive using radar, camera and lidar (time 1:57)</a:t>
            </a:r>
            <a:endParaRPr lang="en-US" sz="1800" dirty="0"/>
          </a:p>
          <a:p>
            <a:pPr fontAlgn="base"/>
            <a:r>
              <a:rPr lang="en-US" sz="1800" dirty="0">
                <a:hlinkClick r:id="rId5"/>
              </a:rPr>
              <a:t>Autonomous car/self-driving car – how it works! Animation (time 3:11)</a:t>
            </a:r>
            <a:endParaRPr lang="en-US" sz="1800" dirty="0"/>
          </a:p>
        </p:txBody>
      </p:sp>
    </p:spTree>
    <p:extLst>
      <p:ext uri="{BB962C8B-B14F-4D97-AF65-F5344CB8AC3E}">
        <p14:creationId xmlns:p14="http://schemas.microsoft.com/office/powerpoint/2010/main" val="4204523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NEED FOR AUTOMATION</a:t>
            </a:r>
          </a:p>
        </p:txBody>
      </p:sp>
      <p:sp>
        <p:nvSpPr>
          <p:cNvPr id="25603" name="Content Placeholder 2"/>
          <p:cNvSpPr>
            <a:spLocks noGrp="1"/>
          </p:cNvSpPr>
          <p:nvPr>
            <p:ph idx="1"/>
          </p:nvPr>
        </p:nvSpPr>
        <p:spPr>
          <a:xfrm>
            <a:off x="457200" y="1600200"/>
            <a:ext cx="8077200" cy="4525963"/>
          </a:xfrm>
        </p:spPr>
        <p:txBody>
          <a:bodyPr/>
          <a:lstStyle/>
          <a:p>
            <a:r>
              <a:rPr lang="en-US" dirty="0"/>
              <a:t>Purpose</a:t>
            </a:r>
          </a:p>
          <a:p>
            <a:pPr lvl="1"/>
            <a:r>
              <a:rPr lang="en-US" dirty="0"/>
              <a:t>Lane Keep Assist</a:t>
            </a:r>
          </a:p>
          <a:p>
            <a:pPr lvl="1"/>
            <a:r>
              <a:rPr lang="en-US" dirty="0"/>
              <a:t>Emergency Braking</a:t>
            </a:r>
          </a:p>
          <a:p>
            <a:r>
              <a:rPr lang="en-US" dirty="0"/>
              <a:t>Connected Vehicle Applications</a:t>
            </a:r>
          </a:p>
          <a:p>
            <a:pPr lvl="1"/>
            <a:r>
              <a:rPr lang="en-US" dirty="0"/>
              <a:t>Safety</a:t>
            </a:r>
          </a:p>
          <a:p>
            <a:pPr lvl="1"/>
            <a:r>
              <a:rPr lang="en-US" dirty="0"/>
              <a:t>Traffic Updates</a:t>
            </a:r>
          </a:p>
          <a:p>
            <a:pPr lvl="1"/>
            <a:r>
              <a:rPr lang="en-US" dirty="0"/>
              <a:t>Convenience</a:t>
            </a:r>
          </a:p>
          <a:p>
            <a:pPr lvl="1"/>
            <a:endParaRPr lang="en-US" dirty="0"/>
          </a:p>
          <a:p>
            <a:pPr lvl="1"/>
            <a:endParaRPr lang="en-US" sz="2000" dirty="0"/>
          </a:p>
          <a:p>
            <a:pPr lvl="1"/>
            <a:endParaRPr lang="en-US" dirty="0"/>
          </a:p>
          <a:p>
            <a:pPr lvl="1"/>
            <a:endParaRPr lang="en-US" dirty="0">
              <a:solidFill>
                <a:srgbClr val="0000FF"/>
              </a:solidFill>
            </a:endParaRP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INTRODUCTION TO AUTONOMOUS VEHICLES (1 OF 2)</a:t>
            </a:r>
          </a:p>
        </p:txBody>
      </p:sp>
      <p:sp>
        <p:nvSpPr>
          <p:cNvPr id="3" name="Content Placeholder 2"/>
          <p:cNvSpPr>
            <a:spLocks noGrp="1"/>
          </p:cNvSpPr>
          <p:nvPr>
            <p:ph idx="1"/>
          </p:nvPr>
        </p:nvSpPr>
        <p:spPr/>
        <p:txBody>
          <a:bodyPr/>
          <a:lstStyle/>
          <a:p>
            <a:r>
              <a:rPr lang="en-US" dirty="0"/>
              <a:t>What is an Autonomous Vehicle?</a:t>
            </a:r>
          </a:p>
          <a:p>
            <a:pPr lvl="1"/>
            <a:r>
              <a:rPr lang="en-US" dirty="0"/>
              <a:t>A vehicle that uses an automated driving system that monitors the driving environment and makes navigation decisions without driver input.</a:t>
            </a:r>
          </a:p>
          <a:p>
            <a:r>
              <a:rPr lang="en-US" dirty="0"/>
              <a:t>History</a:t>
            </a:r>
          </a:p>
          <a:p>
            <a:pPr lvl="1"/>
            <a:r>
              <a:rPr lang="en-US" dirty="0"/>
              <a:t>Finds its roots in da Vinci’s Self-Propelled Cart of the 1500s.</a:t>
            </a:r>
          </a:p>
          <a:p>
            <a:endParaRPr lang="en-US" dirty="0"/>
          </a:p>
        </p:txBody>
      </p:sp>
    </p:spTree>
    <p:extLst>
      <p:ext uri="{BB962C8B-B14F-4D97-AF65-F5344CB8AC3E}">
        <p14:creationId xmlns:p14="http://schemas.microsoft.com/office/powerpoint/2010/main" val="27300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INTRODUCTION TO AUTONOMOUS VEHICLES (2 OF 2)</a:t>
            </a:r>
          </a:p>
        </p:txBody>
      </p:sp>
      <p:sp>
        <p:nvSpPr>
          <p:cNvPr id="3" name="Content Placeholder 2"/>
          <p:cNvSpPr>
            <a:spLocks noGrp="1"/>
          </p:cNvSpPr>
          <p:nvPr>
            <p:ph idx="1"/>
          </p:nvPr>
        </p:nvSpPr>
        <p:spPr/>
        <p:txBody>
          <a:bodyPr/>
          <a:lstStyle/>
          <a:p>
            <a:r>
              <a:rPr lang="en-US" dirty="0"/>
              <a:t>Benefits</a:t>
            </a:r>
          </a:p>
          <a:p>
            <a:pPr lvl="1"/>
            <a:r>
              <a:rPr lang="en-US" dirty="0"/>
              <a:t>Fewer traffic collisions</a:t>
            </a:r>
          </a:p>
          <a:p>
            <a:pPr lvl="1"/>
            <a:r>
              <a:rPr lang="en-US" dirty="0"/>
              <a:t>Increased roadway capacity</a:t>
            </a:r>
          </a:p>
          <a:p>
            <a:pPr lvl="1"/>
            <a:r>
              <a:rPr lang="en-US" dirty="0"/>
              <a:t>Increased speed limits and occupant productivity</a:t>
            </a:r>
          </a:p>
          <a:p>
            <a:r>
              <a:rPr lang="en-US" dirty="0"/>
              <a:t>Concerns</a:t>
            </a:r>
          </a:p>
          <a:p>
            <a:pPr lvl="1"/>
            <a:r>
              <a:rPr lang="en-US" dirty="0"/>
              <a:t>Resistance of drivers to accept</a:t>
            </a:r>
          </a:p>
          <a:p>
            <a:pPr lvl="1"/>
            <a:r>
              <a:rPr lang="en-US" dirty="0"/>
              <a:t>Hardware function in poor driving conditions</a:t>
            </a:r>
          </a:p>
          <a:p>
            <a:pPr lvl="1"/>
            <a:r>
              <a:rPr lang="en-US" dirty="0"/>
              <a:t>Cybersecurity and the loss of privacy</a:t>
            </a:r>
          </a:p>
          <a:p>
            <a:pPr lvl="1"/>
            <a:r>
              <a:rPr lang="en-US" dirty="0"/>
              <a:t>Managing the transition to full automation</a:t>
            </a:r>
          </a:p>
        </p:txBody>
      </p:sp>
    </p:spTree>
    <p:extLst>
      <p:ext uri="{BB962C8B-B14F-4D97-AF65-F5344CB8AC3E}">
        <p14:creationId xmlns:p14="http://schemas.microsoft.com/office/powerpoint/2010/main" val="265086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LEVELS OF VEHICLE AUTOMATION</a:t>
            </a:r>
          </a:p>
        </p:txBody>
      </p:sp>
      <p:sp>
        <p:nvSpPr>
          <p:cNvPr id="3" name="Content Placeholder 2"/>
          <p:cNvSpPr>
            <a:spLocks noGrp="1"/>
          </p:cNvSpPr>
          <p:nvPr>
            <p:ph idx="1"/>
          </p:nvPr>
        </p:nvSpPr>
        <p:spPr/>
        <p:txBody>
          <a:bodyPr/>
          <a:lstStyle/>
          <a:p>
            <a:r>
              <a:rPr lang="en-US" dirty="0"/>
              <a:t>SAE Definitions</a:t>
            </a:r>
          </a:p>
          <a:p>
            <a:pPr lvl="1"/>
            <a:r>
              <a:rPr lang="en-US" dirty="0"/>
              <a:t>Level 0: No assistance systems</a:t>
            </a:r>
          </a:p>
          <a:p>
            <a:pPr lvl="1"/>
            <a:r>
              <a:rPr lang="en-US" dirty="0"/>
              <a:t>Level 1: Cruise Control</a:t>
            </a:r>
          </a:p>
          <a:p>
            <a:pPr lvl="1"/>
            <a:r>
              <a:rPr lang="en-US" dirty="0"/>
              <a:t>Level 2: Adaptive Cruise Control, Blind-Spot Warning, Lane-Departure Warning, Forward Collision Warning, Automatic Emergency Braking, Self-Parking</a:t>
            </a:r>
          </a:p>
          <a:p>
            <a:pPr lvl="1"/>
            <a:r>
              <a:rPr lang="en-US" dirty="0"/>
              <a:t>Level 3,4, 5: Equipped with radar, Lidar, and cameras to detect objects surrounding the vehicle. Also able to communicate with other vehicles. </a:t>
            </a:r>
          </a:p>
          <a:p>
            <a:pPr lvl="1"/>
            <a:endParaRPr lang="en-US" dirty="0"/>
          </a:p>
        </p:txBody>
      </p:sp>
    </p:spTree>
    <p:extLst>
      <p:ext uri="{BB962C8B-B14F-4D97-AF65-F5344CB8AC3E}">
        <p14:creationId xmlns:p14="http://schemas.microsoft.com/office/powerpoint/2010/main" val="237486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61.1 A graphic example of who is driving and monitoring the conditions, and who can intervene if a situation requires evasive action.</a:t>
            </a:r>
          </a:p>
        </p:txBody>
      </p:sp>
      <p:pic>
        <p:nvPicPr>
          <p:cNvPr id="5" name="Picture 4" descr="The figure shows the following levels:&#10;• Level 0 No automation: the driver is responsible for driving, monitoring, and intervening.&#10;• Level 1 Driver assist: the driver is responsible for driving, monitoring, and intervening; a system assists the driver only in driving.&#10;• Level 2 Partial automation: the system is responsible for driving with an assist from the driver and the driver is responsible for monitoring and intervening.&#10;• Level 3 Conditional automation: the system is responsible for driving and monitoring; the driver is responsible for intervening.&#10;• Level 4 High automation: the system is responsible for driving, monitoring, and intervening with assist from driver only for intervening.&#10;• Level 5 Full automation: the system is responsible for driving, monitoring, and intervening.&#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44" y="2158083"/>
            <a:ext cx="7780512" cy="4000263"/>
          </a:xfrm>
          <a:prstGeom prst="rect">
            <a:avLst/>
          </a:prstGeom>
        </p:spPr>
      </p:pic>
    </p:spTree>
    <p:extLst>
      <p:ext uri="{BB962C8B-B14F-4D97-AF65-F5344CB8AC3E}">
        <p14:creationId xmlns:p14="http://schemas.microsoft.com/office/powerpoint/2010/main" val="68905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Chart 61-1 The SAE J3016 levels of automated vehicle capabilities.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071" y="1371600"/>
            <a:ext cx="4251853" cy="512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025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442</TotalTime>
  <Words>1457</Words>
  <Application>Microsoft Office PowerPoint</Application>
  <PresentationFormat>On-screen Show (4:3)</PresentationFormat>
  <Paragraphs>136</Paragraphs>
  <Slides>39</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39</vt:i4>
      </vt:variant>
    </vt:vector>
  </HeadingPairs>
  <TitlesOfParts>
    <vt:vector size="50" baseType="lpstr">
      <vt:lpstr>Arial</vt:lpstr>
      <vt:lpstr>Calibri</vt:lpstr>
      <vt:lpstr>Times New Roman</vt:lpstr>
      <vt:lpstr>Verdana</vt:lpstr>
      <vt:lpstr>Wingdings</vt: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THE NEED FOR AUTOMATION</vt:lpstr>
      <vt:lpstr>INTRODUCTION TO AUTONOMOUS VEHICLES (1 OF 2)</vt:lpstr>
      <vt:lpstr>INTRODUCTION TO AUTONOMOUS VEHICLES (2 OF 2)</vt:lpstr>
      <vt:lpstr>LEVELS OF VEHICLE AUTOMATION</vt:lpstr>
      <vt:lpstr>Figure 61.1 A graphic example of who is driving and monitoring the conditions, and who can intervene if a situation requires evasive action.</vt:lpstr>
      <vt:lpstr>Chart 61-1 The SAE J3016 levels of automated vehicle capabilities.</vt:lpstr>
      <vt:lpstr>Figure 61.2 A pre-collision system is designed to prevent a collision first, and then interacts to prepare for a collision, if needed</vt:lpstr>
      <vt:lpstr>CASE STUDY </vt:lpstr>
      <vt:lpstr>Figure 61.3 (a) The dash warning message that appeared when the cruise control stopped working (b) The front of a Lexus shows some ice build-up that was enough to block the radar signals needed for the radar cruise control to work</vt:lpstr>
      <vt:lpstr>COMPUTER POWER NEEDED</vt:lpstr>
      <vt:lpstr>Figure 61.4 Artificial intelligence includes the hardware and the software needed to make judgments based on the input from sensors and knowledge of the surrounding environment</vt:lpstr>
      <vt:lpstr>RADAR SYSTEMS (1 OF 2)</vt:lpstr>
      <vt:lpstr>RADAR SYSTEMS (2 OF 2)</vt:lpstr>
      <vt:lpstr>Figure 61.5 An exploded view of a typical radar assembly located at the front of the vehicle</vt:lpstr>
      <vt:lpstr>QUESTION 1: ?</vt:lpstr>
      <vt:lpstr>ANSWER 1:</vt:lpstr>
      <vt:lpstr>CAMERAS (1 OF 2)</vt:lpstr>
      <vt:lpstr>CAMERAS (2 OF 2)</vt:lpstr>
      <vt:lpstr>Figure 61.6 A charge coupled device (CCD) is an integrated circuit on a silicon surface forming light-sensitive elements called pixels. The light photons generate a charge that can be used by electronics and turned into a digital copy of the image on the device</vt:lpstr>
      <vt:lpstr>The calibration is an in-shop static process. Large patterned mats are placed around the vehicle at specific locations and the scan tool is used to initiate the process.</vt:lpstr>
      <vt:lpstr>LIDAR SYSTEMS (1 OF 2)</vt:lpstr>
      <vt:lpstr>LIDAR SYSTEMS (2 OF 2)</vt:lpstr>
      <vt:lpstr>Figure 61.7 Lidar is a detection system that uses light from a laser to create a picture of the surrounding area</vt:lpstr>
      <vt:lpstr>QUESTION 2: ?</vt:lpstr>
      <vt:lpstr>ANSWER 2:</vt:lpstr>
      <vt:lpstr>ULTRASOUND</vt:lpstr>
      <vt:lpstr>Figure 61.8 Ultrasound sensors are used at the front and rear of many vehicles and are used for detection of objects that are close to the vehicle</vt:lpstr>
      <vt:lpstr>DEDICATED SHORT-RANGE COMMUNICATION (DSRC)</vt:lpstr>
      <vt:lpstr>QUESTION 3: ?</vt:lpstr>
      <vt:lpstr>ANSWER 3:</vt:lpstr>
      <vt:lpstr>MULTI-DOMAIN CONTROLLER</vt:lpstr>
      <vt:lpstr>ACTUATORS</vt:lpstr>
      <vt:lpstr>PUTTING IT ALL TOGETHER</vt:lpstr>
      <vt:lpstr>Figure 61.9 A brake-by-wire system using all electronic controls can eventually replace the hydraulic-based systems used on vehicles</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61</dc:title>
  <dc:creator>Curt &amp; Tammy</dc:creator>
  <cp:lastModifiedBy>Glen Plants</cp:lastModifiedBy>
  <cp:revision>56</cp:revision>
  <dcterms:created xsi:type="dcterms:W3CDTF">2018-09-25T19:30:15Z</dcterms:created>
  <dcterms:modified xsi:type="dcterms:W3CDTF">2020-06-26T17:28:39Z</dcterms:modified>
</cp:coreProperties>
</file>