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Lst>
  <p:sldIdLst>
    <p:sldId id="257" r:id="rId6"/>
    <p:sldId id="259" r:id="rId7"/>
    <p:sldId id="260" r:id="rId8"/>
    <p:sldId id="262" r:id="rId9"/>
    <p:sldId id="315" r:id="rId10"/>
    <p:sldId id="263" r:id="rId11"/>
    <p:sldId id="267" r:id="rId12"/>
    <p:sldId id="268" r:id="rId13"/>
    <p:sldId id="269" r:id="rId14"/>
    <p:sldId id="316" r:id="rId15"/>
    <p:sldId id="317" r:id="rId16"/>
    <p:sldId id="318" r:id="rId17"/>
    <p:sldId id="319" r:id="rId18"/>
    <p:sldId id="320" r:id="rId19"/>
    <p:sldId id="321" r:id="rId20"/>
    <p:sldId id="322" r:id="rId21"/>
    <p:sldId id="323" r:id="rId22"/>
    <p:sldId id="275" r:id="rId23"/>
    <p:sldId id="271" r:id="rId24"/>
    <p:sldId id="273" r:id="rId25"/>
    <p:sldId id="272" r:id="rId26"/>
    <p:sldId id="277" r:id="rId27"/>
    <p:sldId id="278" r:id="rId28"/>
    <p:sldId id="280" r:id="rId29"/>
    <p:sldId id="284" r:id="rId30"/>
    <p:sldId id="286" r:id="rId31"/>
    <p:sldId id="287" r:id="rId32"/>
    <p:sldId id="326" r:id="rId33"/>
    <p:sldId id="32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3/12/2020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3/12/2020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oOMAa4EoC9s"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5</a:t>
            </a:r>
          </a:p>
        </p:txBody>
      </p:sp>
      <p:sp>
        <p:nvSpPr>
          <p:cNvPr id="5" name="Text Placeholder 4"/>
          <p:cNvSpPr>
            <a:spLocks noGrp="1"/>
          </p:cNvSpPr>
          <p:nvPr>
            <p:ph type="body" sz="quarter" idx="15"/>
          </p:nvPr>
        </p:nvSpPr>
        <p:spPr/>
        <p:txBody>
          <a:bodyPr/>
          <a:lstStyle/>
          <a:p>
            <a:r>
              <a:rPr lang="en-US" b="1" dirty="0">
                <a:solidFill>
                  <a:srgbClr val="005A70"/>
                </a:solidFill>
              </a:rPr>
              <a:t>Technician Certification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Engine Repair (A1) ASE Task List</a:t>
            </a:r>
            <a:br>
              <a:rPr lang="en-IN" sz="2000" dirty="0"/>
            </a:br>
            <a:endParaRPr lang="en-US" dirty="0"/>
          </a:p>
        </p:txBody>
      </p:sp>
      <p:pic>
        <p:nvPicPr>
          <p:cNvPr id="5" name="Picture 4" descr="The table lists the following:&#10;• Content area: A. general engine diagnosis, number of questions is 15, and percentage of test is 28 percent.&#10;• Content area: B. cylinder head and valve train diagnosis and repair, number of questions is 10, and percentage of test is 23 percent.&#10;• Content area: C. engine block diagnosis and repair, number of questions is 10, and percentage of test is 23 percent.&#10;• Content area: D. lubrication and cooling systems diagnosis and repair, number of questions is 8, and percentage of test is 14 percent.&#10;• Content area: E. fuel, electrical, ignition, and exhaust systems inspection and service, number of questions is 7, and percentage of test is 2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398074"/>
            <a:ext cx="752475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9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a:latin typeface="+mj-lt"/>
              </a:rPr>
              <a:t>Automatic Transmission/Transaxles (A2) ASE Task List</a:t>
            </a:r>
            <a:br>
              <a:rPr lang="en-IN" sz="2000" dirty="0"/>
            </a:br>
            <a:endParaRPr lang="en-US" dirty="0"/>
          </a:p>
        </p:txBody>
      </p:sp>
      <p:pic>
        <p:nvPicPr>
          <p:cNvPr id="4" name="Picture 3" descr="The table lists the following:&#10;• Content area: A. general transmission/transaxle diagnosis, number of questions is 25, and percentage of test is 50 percent.&#10;o Mechanical/Hydraulic Systems, number of questions is 11&#10;o Electronic systems, number of questions is 14&#10;• Content area: B. in-vehicle transmission/transaxle repair, number of questions is 12, and percentage of test is 16 percent.&#10;• Content area: C. off-vehicle transmission/transaxle repair, number of questions is 13, and percentage of test is 26 percent.&#10;o Removal, disassembly, and assembly, number of questions is 3&#10;o Gear train, shafts, bushings, oil pump, and case, number of questions is 3&#10;o Friction and reaction units, number of questions is 3&#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56" y="1375218"/>
            <a:ext cx="5975488" cy="480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3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a:latin typeface="+mj-lt"/>
              </a:rPr>
              <a:t>Manual Drive Train and Axles (A3) ASE Task List</a:t>
            </a:r>
            <a:br>
              <a:rPr lang="en-IN" sz="2000" dirty="0"/>
            </a:br>
            <a:endParaRPr lang="en-US" dirty="0"/>
          </a:p>
        </p:txBody>
      </p:sp>
      <p:pic>
        <p:nvPicPr>
          <p:cNvPr id="4" name="Picture 3" descr="The table lists the following:&#10;• Content area: A. clutch diagnosis and repair, number of questions is 6, and percentage of test is 15 percent.&#10;• Content area: B. transmission diagnosis and repair, number of questions is 7, and percentage of test is 18 percent.&#10;• Content area: C. transaxle diagnosis and repair, number of questions is 7, and percentage of test is 20 percent.&#10;• Content area: D. drive (half) shaft and universal joint/constant velocity (cv) joint diagnosis and repair (front and rear wheel drive), number of questions is 5, and percentage of test is 13 percent.&#10;• Content area: E. rear axle diagnosis and repair, number of questions is 7, and percentage of test is 17 percent.&#10;o Ring and pinion gears, number of questions is 3&#10;o Differential case assembly, number of questions is 2&#10;o Limited slip differential, number of questions is 1&#10;o Axle shafts, number of questions is 1&#10;• Content area: F. four-wheel drive component diagnosis and repair, number of questions is 8, and percentage of test is 17 percent.&#10;• Total number of questions is 4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876" y="1426966"/>
            <a:ext cx="4950249" cy="474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0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Suspension and Steering (A4) ASE Task List</a:t>
            </a:r>
            <a:br>
              <a:rPr lang="en-IN" sz="2000" dirty="0"/>
            </a:br>
            <a:endParaRPr lang="en-US" dirty="0"/>
          </a:p>
        </p:txBody>
      </p:sp>
      <p:pic>
        <p:nvPicPr>
          <p:cNvPr id="3" name="Picture 2" descr="The table lists the following:&#10;• Content area: A. steering systems diagnosis and repair, number of questions is 12, and percentage of test is 30 percent.&#10;• Content area: B. suspension systems diagnosis and repair, number of questions is 12, and percentage of test is 30 percent.&#10;• Content area: C. wheel alignment diagnosis, adjustment, and repair, number of questions is 11, and percentage of test is 28 percent.&#10;• Content area: D. wheel and tire diagnosis and service, number of questions is 5, and percentage of test is 12 percent.&#10;• Total number of questions is 4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744133"/>
            <a:ext cx="8001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3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Brakes (A5) ASE Task List</a:t>
            </a:r>
            <a:br>
              <a:rPr lang="en-IN" sz="2000" dirty="0"/>
            </a:br>
            <a:endParaRPr lang="en-US" dirty="0"/>
          </a:p>
        </p:txBody>
      </p:sp>
      <p:pic>
        <p:nvPicPr>
          <p:cNvPr id="3" name="Picture 2" descr="The table lists the following:&#10;• Content area: A. hydraulic, power assist, and parking brake systems diagnosis and repair, number of questions is 19, and percentage of test is 43 percent.&#10;o Test includes master cylinder; lines and hoses; valves and switches; bleeding, flushing, and leak testing; and power assist units parking brake.&#10;• Content area: B. drum brake diagnosis and repair, number of questions is 5, and percentage of test is 11 percent.&#10;• Content area: C. disc brake diagnosis and repair, number of questions is 11, and percentage of test is 24 percent.&#10;• Content area: D. electronic brake control systems: antilock brake system (ABS), traction control system (TCS), and electronic stability control system (ESC) diagnosis and repair, number of questions is 10, and percentage of test is 22 percent.&#10;• Total number of questions is 45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329" y="1524600"/>
            <a:ext cx="5523342" cy="463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3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Electrical Systems (A6) ASE Task List</a:t>
            </a:r>
          </a:p>
        </p:txBody>
      </p:sp>
      <p:pic>
        <p:nvPicPr>
          <p:cNvPr id="3" name="Picture 2" descr="The table lists the following:&#10;• Content area: A. general electrical/electronic system diagnosis, number of questions is 13, and percentage of test is 26 percent.&#10;• Content area: B. battery and starting system diagnosis and repair, number of questions is 9, and percentage of test is 18 percent.&#10;• Content area: C. charging system diagnosis and repair, number of questions is 5, and percentage of test is 10 percent.&#10;• Content area: D. lighting systems diagnosis and repair, number of questions is 6, and percentage of test is 12 percent.&#10;• Content area: E. instrument cluster and driver information systems diagnosis and repair, number of questions is 6, and percentage of test is 12 percent.&#10;• Content area: F. body electrical systems diagnosis and repair, number of questions is 11, and percentage of test is 22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56" y="1455601"/>
            <a:ext cx="5975488" cy="470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8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Heating and Air Conditioning (A7) ASE Task List</a:t>
            </a:r>
            <a:br>
              <a:rPr lang="en-IN" sz="2000" dirty="0"/>
            </a:br>
            <a:endParaRPr lang="en-US" dirty="0"/>
          </a:p>
        </p:txBody>
      </p:sp>
      <p:pic>
        <p:nvPicPr>
          <p:cNvPr id="3" name="Picture 2" descr="The table lists the following:&#10;• Content area: A. heating, ventilation, A/C (HVAC) and engine cooling system service, diagnosis, and repair, number of questions is 21, and percentage of test is 42 percent.&#10;• Content area: B. refrigeration system component diagnosis and repair, number of questions is 10, and percentage of test is 20 percent.&#10;• Content area: C. operating systems and related controls diagnosis and repair, number of questions is 19, and percentage of test is 38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835150"/>
            <a:ext cx="79629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2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Engine Performance (A8) ASE Task List</a:t>
            </a:r>
            <a:br>
              <a:rPr lang="en-IN" sz="2000" dirty="0"/>
            </a:br>
            <a:endParaRPr lang="en-US" dirty="0"/>
          </a:p>
        </p:txBody>
      </p:sp>
      <p:pic>
        <p:nvPicPr>
          <p:cNvPr id="3" name="Picture 2" descr="The table lists the following:&#10;• Content area: A. general engine diagnosis, number of questions is 12, and percentage of test is 17 percent.&#10;• Content area: B. ignition system diagnosis and repair, number of questions is 8, and percentage of test is 17 percent.&#10;• Content area: C. fuel, air induction, and exhaust systems diagnosis and repair, number of questions is 9, and percentage of test is 18 percent.&#10;• Content area: D. emissions Control Systems diagnosis and repair, number of questions is 8, and percentage of test is 15 percent.&#10;o Positive crankcase ventilation, number of questions is 1&#10;o Exhaust gas recirculation, number of questions is 3&#10;o Secondary air injector (AIR) and catalytic converter, number of questions is 2&#10;o Evaporative emissions controls, number of questions is 3&#10;• Content area: E. computerized engine controls diagnosis and repair (including OBD II), number of questions is 13, and percentage of test is 27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363" y="1378795"/>
            <a:ext cx="5445274" cy="479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0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QUESTIONS OFTEN ASKED (1 of 3)</a:t>
            </a:r>
          </a:p>
        </p:txBody>
      </p:sp>
      <p:sp>
        <p:nvSpPr>
          <p:cNvPr id="28675" name="Content Placeholder 2"/>
          <p:cNvSpPr>
            <a:spLocks noGrp="1"/>
          </p:cNvSpPr>
          <p:nvPr>
            <p:ph idx="1"/>
          </p:nvPr>
        </p:nvSpPr>
        <p:spPr>
          <a:xfrm>
            <a:off x="76200" y="1524000"/>
            <a:ext cx="8458200" cy="4525963"/>
          </a:xfrm>
        </p:spPr>
        <p:txBody>
          <a:bodyPr/>
          <a:lstStyle/>
          <a:p>
            <a:r>
              <a:rPr lang="en-US" dirty="0"/>
              <a:t>Should I guess?</a:t>
            </a:r>
          </a:p>
          <a:p>
            <a:pPr lvl="1"/>
            <a:r>
              <a:rPr lang="en-US" dirty="0"/>
              <a:t>Yes, you are scored on the number of questions you get correct.</a:t>
            </a:r>
          </a:p>
          <a:p>
            <a:r>
              <a:rPr lang="en-US" dirty="0"/>
              <a:t>Is the test the same each time?</a:t>
            </a:r>
          </a:p>
          <a:p>
            <a:pPr lvl="1"/>
            <a:r>
              <a:rPr lang="en-US" dirty="0"/>
              <a:t>No, the questions are generated by a test bank.</a:t>
            </a:r>
          </a:p>
          <a:p>
            <a:r>
              <a:rPr lang="en-US" dirty="0"/>
              <a:t>Can I skip questions?</a:t>
            </a:r>
          </a:p>
          <a:p>
            <a:pPr lvl="1"/>
            <a:r>
              <a:rPr lang="en-US" dirty="0"/>
              <a:t>Yes, as long as you return to answer before the end.</a:t>
            </a:r>
          </a:p>
          <a:p>
            <a:r>
              <a:rPr lang="en-US" dirty="0"/>
              <a:t>How much time is allowed?</a:t>
            </a:r>
          </a:p>
          <a:p>
            <a:pPr lvl="1"/>
            <a:r>
              <a:rPr lang="en-US" dirty="0"/>
              <a:t>Between one and two hours per test.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QUESTIONS OFTEN ASKED (2 of 3)</a:t>
            </a:r>
          </a:p>
        </p:txBody>
      </p:sp>
      <p:sp>
        <p:nvSpPr>
          <p:cNvPr id="28675" name="Content Placeholder 2"/>
          <p:cNvSpPr>
            <a:spLocks noGrp="1"/>
          </p:cNvSpPr>
          <p:nvPr>
            <p:ph idx="1"/>
          </p:nvPr>
        </p:nvSpPr>
        <p:spPr/>
        <p:txBody>
          <a:bodyPr/>
          <a:lstStyle/>
          <a:p>
            <a:r>
              <a:rPr lang="en-US" dirty="0"/>
              <a:t>Can I take a break?</a:t>
            </a:r>
          </a:p>
          <a:p>
            <a:pPr lvl="1"/>
            <a:r>
              <a:rPr lang="en-US" dirty="0"/>
              <a:t>You may use the restroom after receiving permission from the proctor.</a:t>
            </a:r>
          </a:p>
          <a:p>
            <a:r>
              <a:rPr lang="en-US" dirty="0"/>
              <a:t>Will I have to know specifications?</a:t>
            </a:r>
          </a:p>
          <a:p>
            <a:pPr lvl="1"/>
            <a:r>
              <a:rPr lang="en-US" dirty="0"/>
              <a:t>Yes, you will have to know normal operating ranges.</a:t>
            </a:r>
          </a:p>
          <a:p>
            <a:r>
              <a:rPr lang="en-US" dirty="0"/>
              <a:t>Can I leave early?</a:t>
            </a:r>
          </a:p>
          <a:p>
            <a:pPr lvl="1"/>
            <a:r>
              <a:rPr lang="en-US" dirty="0"/>
              <a:t>Yes, you may leave as soon as you complete the test.</a:t>
            </a:r>
          </a:p>
          <a:p>
            <a:r>
              <a:rPr lang="en-US" dirty="0"/>
              <a:t>What percentage do I need to pass?</a:t>
            </a:r>
          </a:p>
          <a:p>
            <a:pPr lvl="1"/>
            <a:r>
              <a:rPr lang="en-US" dirty="0"/>
              <a:t>The percentage varies from 61% to 69%.</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lvl="0" indent="0">
              <a:buClr>
                <a:srgbClr val="3C1581"/>
              </a:buClr>
              <a:buNone/>
            </a:pPr>
            <a:r>
              <a:rPr lang="en-US" b="1" dirty="0">
                <a:solidFill>
                  <a:srgbClr val="005A70"/>
                </a:solidFill>
              </a:rPr>
              <a:t>5.1</a:t>
            </a:r>
            <a:r>
              <a:rPr lang="en-US" dirty="0">
                <a:solidFill>
                  <a:srgbClr val="003057"/>
                </a:solidFill>
              </a:rPr>
              <a:t> Describe the automotive certifications offered by the ASE tests.</a:t>
            </a:r>
          </a:p>
          <a:p>
            <a:pPr marL="0" lvl="0" indent="0">
              <a:buClr>
                <a:srgbClr val="3C1581"/>
              </a:buClr>
              <a:buNone/>
            </a:pPr>
            <a:r>
              <a:rPr lang="en-US" b="1" dirty="0">
                <a:solidFill>
                  <a:srgbClr val="005A70"/>
                </a:solidFill>
              </a:rPr>
              <a:t>5.2 </a:t>
            </a:r>
            <a:r>
              <a:rPr lang="en-US" dirty="0">
                <a:solidFill>
                  <a:srgbClr val="003057"/>
                </a:solidFill>
              </a:rPr>
              <a:t>Explain how to qualify and register for register the ASE certification tests.</a:t>
            </a:r>
          </a:p>
          <a:p>
            <a:pPr marL="0" lvl="0" indent="0">
              <a:buClr>
                <a:srgbClr val="3C1581"/>
              </a:buClr>
              <a:buNone/>
            </a:pPr>
            <a:r>
              <a:rPr lang="en-US" b="1" dirty="0">
                <a:solidFill>
                  <a:srgbClr val="005A70"/>
                </a:solidFill>
              </a:rPr>
              <a:t>5.3 </a:t>
            </a:r>
            <a:r>
              <a:rPr lang="en-US" dirty="0">
                <a:solidFill>
                  <a:srgbClr val="003057"/>
                </a:solidFill>
              </a:rPr>
              <a:t>Describe the type of test questions asked on the certification tests.</a:t>
            </a:r>
          </a:p>
          <a:p>
            <a:pPr marL="0" lvl="0" indent="0">
              <a:buClr>
                <a:srgbClr val="3C1581"/>
              </a:buClr>
              <a:buNone/>
            </a:pPr>
            <a:r>
              <a:rPr lang="en-US" b="1" dirty="0">
                <a:solidFill>
                  <a:srgbClr val="003057"/>
                </a:solidFill>
              </a:rPr>
              <a:t>5.4 </a:t>
            </a:r>
            <a:r>
              <a:rPr lang="en-US" dirty="0">
                <a:solidFill>
                  <a:srgbClr val="003057"/>
                </a:solidFill>
              </a:rPr>
              <a:t>Explain how to prepare to take the ASE certification tests.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QUESTIONS OFTEN ASKED (3 of 3)</a:t>
            </a:r>
          </a:p>
        </p:txBody>
      </p:sp>
      <p:sp>
        <p:nvSpPr>
          <p:cNvPr id="28675" name="Content Placeholder 2"/>
          <p:cNvSpPr>
            <a:spLocks noGrp="1"/>
          </p:cNvSpPr>
          <p:nvPr>
            <p:ph idx="1"/>
          </p:nvPr>
        </p:nvSpPr>
        <p:spPr>
          <a:xfrm>
            <a:off x="457200" y="1600200"/>
            <a:ext cx="8229600" cy="4525963"/>
          </a:xfrm>
        </p:spPr>
        <p:txBody>
          <a:bodyPr/>
          <a:lstStyle/>
          <a:p>
            <a:pPr lvl="0">
              <a:buClr>
                <a:srgbClr val="3C1581"/>
              </a:buClr>
            </a:pPr>
            <a:r>
              <a:rPr lang="en-US" sz="2600" dirty="0">
                <a:solidFill>
                  <a:srgbClr val="003057"/>
                </a:solidFill>
              </a:rPr>
              <a:t>What happens if I don’t pass?</a:t>
            </a:r>
          </a:p>
          <a:p>
            <a:pPr lvl="1">
              <a:buClr>
                <a:srgbClr val="3C1581"/>
              </a:buClr>
            </a:pPr>
            <a:r>
              <a:rPr lang="en-US" sz="2200" dirty="0">
                <a:solidFill>
                  <a:srgbClr val="003057"/>
                </a:solidFill>
              </a:rPr>
              <a:t>You may take the test again during the next test cycle</a:t>
            </a:r>
          </a:p>
          <a:p>
            <a:pPr lvl="0">
              <a:buClr>
                <a:srgbClr val="3C1581"/>
              </a:buClr>
            </a:pPr>
            <a:r>
              <a:rPr lang="en-US" sz="2600" dirty="0">
                <a:solidFill>
                  <a:srgbClr val="003057"/>
                </a:solidFill>
              </a:rPr>
              <a:t>Do I have to pay another registration fee?</a:t>
            </a:r>
          </a:p>
          <a:p>
            <a:pPr lvl="1">
              <a:buClr>
                <a:srgbClr val="3C1581"/>
              </a:buClr>
            </a:pPr>
            <a:r>
              <a:rPr lang="en-US" sz="2200" dirty="0">
                <a:solidFill>
                  <a:srgbClr val="003057"/>
                </a:solidFill>
              </a:rPr>
              <a:t>Yes, a registration fee is due at every test session</a:t>
            </a:r>
          </a:p>
          <a:p>
            <a:pPr lvl="0">
              <a:buClr>
                <a:srgbClr val="3C1581"/>
              </a:buClr>
            </a:pPr>
            <a:r>
              <a:rPr lang="en-US" sz="2600" dirty="0">
                <a:solidFill>
                  <a:srgbClr val="003057"/>
                </a:solidFill>
              </a:rPr>
              <a:t>Will I receive notice as to what questions I missed?</a:t>
            </a:r>
          </a:p>
          <a:p>
            <a:pPr lvl="1">
              <a:buClr>
                <a:srgbClr val="3C1581"/>
              </a:buClr>
            </a:pPr>
            <a:r>
              <a:rPr lang="en-US" sz="2200" dirty="0">
                <a:solidFill>
                  <a:srgbClr val="003057"/>
                </a:solidFill>
              </a:rPr>
              <a:t>You will receive a summary that shows the number missed in each section of the test.</a:t>
            </a:r>
          </a:p>
          <a:p>
            <a:pPr lvl="0">
              <a:buClr>
                <a:srgbClr val="3C1581"/>
              </a:buClr>
            </a:pPr>
            <a:r>
              <a:rPr lang="en-US" sz="2600" dirty="0">
                <a:solidFill>
                  <a:srgbClr val="003057"/>
                </a:solidFill>
              </a:rPr>
              <a:t>Will ASE send me the correct answers?</a:t>
            </a:r>
          </a:p>
          <a:p>
            <a:pPr lvl="1">
              <a:buClr>
                <a:srgbClr val="3C1581"/>
              </a:buClr>
            </a:pPr>
            <a:r>
              <a:rPr lang="en-US" sz="2200" dirty="0">
                <a:solidFill>
                  <a:srgbClr val="003057"/>
                </a:solidFill>
              </a:rPr>
              <a:t>No, ASE will not send you the correct answers</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095500"/>
            <a:ext cx="62103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PREPARING FOR THE ASE TESTS</a:t>
            </a: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sz="3200" dirty="0">
                <a:solidFill>
                  <a:srgbClr val="003057"/>
                </a:solidFill>
              </a:rPr>
              <a:t>Start now</a:t>
            </a:r>
          </a:p>
          <a:p>
            <a:pPr lvl="1">
              <a:buClr>
                <a:srgbClr val="3C1581"/>
              </a:buClr>
            </a:pPr>
            <a:r>
              <a:rPr lang="en-US" dirty="0">
                <a:solidFill>
                  <a:srgbClr val="003057"/>
                </a:solidFill>
              </a:rPr>
              <a:t>Allocate time each day for study</a:t>
            </a:r>
          </a:p>
          <a:p>
            <a:pPr lvl="0">
              <a:buClr>
                <a:srgbClr val="3C1581"/>
              </a:buClr>
            </a:pPr>
            <a:r>
              <a:rPr lang="en-US" sz="3200" dirty="0">
                <a:solidFill>
                  <a:srgbClr val="003057"/>
                </a:solidFill>
              </a:rPr>
              <a:t>Practice is important</a:t>
            </a:r>
          </a:p>
          <a:p>
            <a:pPr lvl="1">
              <a:buClr>
                <a:srgbClr val="3C1581"/>
              </a:buClr>
            </a:pPr>
            <a:r>
              <a:rPr lang="en-US" dirty="0">
                <a:solidFill>
                  <a:srgbClr val="003057"/>
                </a:solidFill>
              </a:rPr>
              <a:t>ASE practice tests are widely available.</a:t>
            </a:r>
          </a:p>
          <a:p>
            <a:pPr lvl="0">
              <a:buClr>
                <a:srgbClr val="3C1581"/>
              </a:buClr>
            </a:pPr>
            <a:r>
              <a:rPr lang="en-US" sz="3200" dirty="0">
                <a:solidFill>
                  <a:srgbClr val="003057"/>
                </a:solidFill>
              </a:rPr>
              <a:t>Keys too success</a:t>
            </a:r>
          </a:p>
          <a:p>
            <a:pPr lvl="1">
              <a:buClr>
                <a:srgbClr val="3C1581"/>
              </a:buClr>
            </a:pPr>
            <a:r>
              <a:rPr lang="en-US" dirty="0">
                <a:solidFill>
                  <a:srgbClr val="003057"/>
                </a:solidFill>
              </a:rPr>
              <a:t>Carefully read each question</a:t>
            </a:r>
          </a:p>
          <a:p>
            <a:pPr lvl="1">
              <a:buClr>
                <a:srgbClr val="3C1581"/>
              </a:buClr>
            </a:pPr>
            <a:r>
              <a:rPr lang="en-US" dirty="0">
                <a:solidFill>
                  <a:srgbClr val="003057"/>
                </a:solidFill>
              </a:rPr>
              <a:t>Read all the answers</a:t>
            </a:r>
          </a:p>
          <a:p>
            <a:pPr lvl="1">
              <a:buClr>
                <a:srgbClr val="3C1581"/>
              </a:buClr>
            </a:pPr>
            <a:r>
              <a:rPr lang="en-US" dirty="0">
                <a:solidFill>
                  <a:srgbClr val="003057"/>
                </a:solidFill>
              </a:rPr>
              <a:t>Pick the best answer</a:t>
            </a:r>
          </a:p>
          <a:p>
            <a:pPr lvl="1"/>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sz="2800" dirty="0">
                <a:latin typeface="+mj-lt"/>
              </a:rPr>
              <a:t>CANADA’S AUTOMOTIVE APPRENTICESHIP PROGRAM (RED SEAL)</a:t>
            </a: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sz="3200" dirty="0">
                <a:solidFill>
                  <a:srgbClr val="003057"/>
                </a:solidFill>
              </a:rPr>
              <a:t>A four year program</a:t>
            </a:r>
          </a:p>
          <a:p>
            <a:pPr lvl="1">
              <a:buClr>
                <a:srgbClr val="3C1581"/>
              </a:buClr>
            </a:pPr>
            <a:r>
              <a:rPr lang="en-US" dirty="0">
                <a:solidFill>
                  <a:srgbClr val="003057"/>
                </a:solidFill>
              </a:rPr>
              <a:t>Combination of school and shop time</a:t>
            </a:r>
          </a:p>
          <a:p>
            <a:pPr lvl="0">
              <a:buClr>
                <a:srgbClr val="3C1581"/>
              </a:buClr>
            </a:pPr>
            <a:r>
              <a:rPr lang="en-US" sz="3200" dirty="0">
                <a:solidFill>
                  <a:srgbClr val="003057"/>
                </a:solidFill>
              </a:rPr>
              <a:t>Proficiency and demonstrated knowledge required in eight blocks</a:t>
            </a:r>
          </a:p>
          <a:p>
            <a:pPr lvl="0">
              <a:buClr>
                <a:srgbClr val="3C1581"/>
              </a:buClr>
            </a:pPr>
            <a:r>
              <a:rPr lang="en-US" sz="3200" dirty="0">
                <a:solidFill>
                  <a:srgbClr val="003057"/>
                </a:solidFill>
              </a:rPr>
              <a:t>Successful completion of a national exam. </a:t>
            </a:r>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VEHICLE MANUFACTURER  CERTIFICATION</a:t>
            </a: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sz="3200" dirty="0">
                <a:solidFill>
                  <a:srgbClr val="003057"/>
                </a:solidFill>
              </a:rPr>
              <a:t>Technician performing warranty work must be certified in that area.</a:t>
            </a:r>
          </a:p>
          <a:p>
            <a:pPr lvl="0">
              <a:buClr>
                <a:srgbClr val="3C1581"/>
              </a:buClr>
            </a:pPr>
            <a:r>
              <a:rPr lang="en-US" sz="3200" dirty="0">
                <a:solidFill>
                  <a:srgbClr val="003057"/>
                </a:solidFill>
              </a:rPr>
              <a:t>Without certification, the dealership may not get paid for the warranty repair.</a:t>
            </a:r>
          </a:p>
          <a:p>
            <a:pPr lvl="0">
              <a:buClr>
                <a:srgbClr val="3C1581"/>
              </a:buClr>
            </a:pPr>
            <a:r>
              <a:rPr lang="en-US" sz="3200" dirty="0">
                <a:solidFill>
                  <a:srgbClr val="003057"/>
                </a:solidFill>
              </a:rPr>
              <a:t>Certification may or may not include ASE certifications.</a:t>
            </a:r>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RE-CERTIFICATION</a:t>
            </a:r>
          </a:p>
        </p:txBody>
      </p:sp>
      <p:sp>
        <p:nvSpPr>
          <p:cNvPr id="28675" name="Content Placeholder 2"/>
          <p:cNvSpPr>
            <a:spLocks noGrp="1"/>
          </p:cNvSpPr>
          <p:nvPr>
            <p:ph idx="1"/>
          </p:nvPr>
        </p:nvSpPr>
        <p:spPr>
          <a:xfrm>
            <a:off x="76200" y="1524000"/>
            <a:ext cx="9067800" cy="4525963"/>
          </a:xfrm>
        </p:spPr>
        <p:txBody>
          <a:bodyPr/>
          <a:lstStyle/>
          <a:p>
            <a:pPr lvl="0">
              <a:buClr>
                <a:srgbClr val="3C1581"/>
              </a:buClr>
            </a:pPr>
            <a:r>
              <a:rPr lang="en-US" sz="3200" dirty="0">
                <a:solidFill>
                  <a:srgbClr val="003057"/>
                </a:solidFill>
              </a:rPr>
              <a:t>ASE certifications expire after 5 years</a:t>
            </a:r>
          </a:p>
          <a:p>
            <a:pPr lvl="0">
              <a:buClr>
                <a:srgbClr val="3C1581"/>
              </a:buClr>
            </a:pPr>
            <a:r>
              <a:rPr lang="en-US" sz="3200" dirty="0">
                <a:solidFill>
                  <a:srgbClr val="003057"/>
                </a:solidFill>
              </a:rPr>
              <a:t>40 hours of additional training recommended every year.</a:t>
            </a:r>
          </a:p>
          <a:p>
            <a:pPr lvl="0">
              <a:buClr>
                <a:srgbClr val="3C1581"/>
              </a:buClr>
            </a:pPr>
            <a:r>
              <a:rPr lang="en-US" sz="3200" dirty="0">
                <a:solidFill>
                  <a:srgbClr val="003057"/>
                </a:solidFill>
              </a:rPr>
              <a:t>Training available from many sources</a:t>
            </a:r>
          </a:p>
          <a:p>
            <a:pPr lvl="1">
              <a:buClr>
                <a:srgbClr val="3C1581"/>
              </a:buClr>
            </a:pPr>
            <a:r>
              <a:rPr lang="en-US" dirty="0">
                <a:solidFill>
                  <a:srgbClr val="003057"/>
                </a:solidFill>
              </a:rPr>
              <a:t>Parts stores and distributors</a:t>
            </a:r>
          </a:p>
          <a:p>
            <a:pPr lvl="1">
              <a:buClr>
                <a:srgbClr val="3C1581"/>
              </a:buClr>
            </a:pPr>
            <a:r>
              <a:rPr lang="en-US" dirty="0">
                <a:solidFill>
                  <a:srgbClr val="003057"/>
                </a:solidFill>
              </a:rPr>
              <a:t>State or regional associations</a:t>
            </a:r>
          </a:p>
          <a:p>
            <a:pPr lvl="1">
              <a:buClr>
                <a:srgbClr val="3C1581"/>
              </a:buClr>
            </a:pPr>
            <a:r>
              <a:rPr lang="en-US" dirty="0">
                <a:solidFill>
                  <a:srgbClr val="003057"/>
                </a:solidFill>
              </a:rPr>
              <a:t>Local colleges or training companies </a:t>
            </a:r>
          </a:p>
          <a:p>
            <a:pPr marL="457200" lvl="1" indent="0">
              <a:buNone/>
            </a:pPr>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938992"/>
          </a:xfrm>
          <a:prstGeom prst="rect">
            <a:avLst/>
          </a:prstGeom>
        </p:spPr>
        <p:txBody>
          <a:bodyPr wrap="square">
            <a:spAutoFit/>
          </a:bodyPr>
          <a:lstStyle/>
          <a:p>
            <a:pPr lvl="0"/>
            <a:r>
              <a:rPr lang="en-US" sz="4000" dirty="0">
                <a:solidFill>
                  <a:srgbClr val="003057"/>
                </a:solidFill>
              </a:rPr>
              <a:t>What types of questions are asked on the ASE certification</a:t>
            </a:r>
          </a:p>
          <a:p>
            <a:pPr lvl="0"/>
            <a:r>
              <a:rPr lang="en-US" sz="4000" dirty="0">
                <a:solidFill>
                  <a:srgbClr val="003057"/>
                </a:solidFill>
              </a:rPr>
              <a:t>tests?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pPr lvl="0"/>
            <a:r>
              <a:rPr lang="en-US" sz="4000" dirty="0">
                <a:solidFill>
                  <a:srgbClr val="000000"/>
                </a:solidFill>
              </a:rPr>
              <a:t>Multiple Choice Questions.</a:t>
            </a:r>
          </a:p>
        </p:txBody>
      </p:sp>
    </p:spTree>
    <p:extLst>
      <p:ext uri="{BB962C8B-B14F-4D97-AF65-F5344CB8AC3E}">
        <p14:creationId xmlns:p14="http://schemas.microsoft.com/office/powerpoint/2010/main" val="250846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1D2F-1CE9-407C-B41A-F69C1DDF985E}"/>
              </a:ext>
            </a:extLst>
          </p:cNvPr>
          <p:cNvSpPr>
            <a:spLocks noGrp="1"/>
          </p:cNvSpPr>
          <p:nvPr>
            <p:ph type="title"/>
          </p:nvPr>
        </p:nvSpPr>
        <p:spPr/>
        <p:txBody>
          <a:bodyPr/>
          <a:lstStyle/>
          <a:p>
            <a:r>
              <a:rPr lang="en-US" dirty="0"/>
              <a:t>Video Links </a:t>
            </a:r>
            <a:r>
              <a:rPr lang="en-US" sz="2000" dirty="0"/>
              <a:t>(Internet Access Required)</a:t>
            </a:r>
          </a:p>
        </p:txBody>
      </p:sp>
      <p:sp>
        <p:nvSpPr>
          <p:cNvPr id="3" name="Content Placeholder 2">
            <a:extLst>
              <a:ext uri="{FF2B5EF4-FFF2-40B4-BE49-F238E27FC236}">
                <a16:creationId xmlns:a16="http://schemas.microsoft.com/office/drawing/2014/main" id="{26D7A6C8-4658-4801-9747-E005BCCFA72F}"/>
              </a:ext>
            </a:extLst>
          </p:cNvPr>
          <p:cNvSpPr>
            <a:spLocks noGrp="1"/>
          </p:cNvSpPr>
          <p:nvPr>
            <p:ph idx="1"/>
          </p:nvPr>
        </p:nvSpPr>
        <p:spPr/>
        <p:txBody>
          <a:bodyPr/>
          <a:lstStyle/>
          <a:p>
            <a:r>
              <a:rPr lang="en-US" sz="2400" dirty="0">
                <a:hlinkClick r:id="rId2"/>
              </a:rPr>
              <a:t>ASE Explained (time 7:28)</a:t>
            </a:r>
            <a:endParaRPr lang="en-US" sz="2400" dirty="0"/>
          </a:p>
        </p:txBody>
      </p:sp>
    </p:spTree>
    <p:extLst>
      <p:ext uri="{BB962C8B-B14F-4D97-AF65-F5344CB8AC3E}">
        <p14:creationId xmlns:p14="http://schemas.microsoft.com/office/powerpoint/2010/main" val="3597627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58635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lvl="0" indent="0">
              <a:buClr>
                <a:srgbClr val="3C1581"/>
              </a:buClr>
              <a:buNone/>
            </a:pPr>
            <a:r>
              <a:rPr lang="en-US" b="1" dirty="0">
                <a:solidFill>
                  <a:srgbClr val="005A70"/>
                </a:solidFill>
              </a:rPr>
              <a:t>5.5</a:t>
            </a:r>
            <a:r>
              <a:rPr lang="en-US" dirty="0">
                <a:solidFill>
                  <a:srgbClr val="003057"/>
                </a:solidFill>
              </a:rPr>
              <a:t> Describe Canada’s apprenticeship and certification requirements.</a:t>
            </a:r>
          </a:p>
          <a:p>
            <a:pPr marL="0" lvl="0" indent="0">
              <a:buClr>
                <a:srgbClr val="3C1581"/>
              </a:buClr>
              <a:buNone/>
            </a:pPr>
            <a:r>
              <a:rPr lang="en-US" b="1" dirty="0">
                <a:solidFill>
                  <a:srgbClr val="005A70"/>
                </a:solidFill>
              </a:rPr>
              <a:t>5.6</a:t>
            </a:r>
            <a:r>
              <a:rPr lang="en-US" dirty="0">
                <a:solidFill>
                  <a:srgbClr val="003057"/>
                </a:solidFill>
              </a:rPr>
              <a:t> Describe vehicle manufacturer certification requirements.</a:t>
            </a:r>
          </a:p>
          <a:p>
            <a:pPr marL="0" lvl="0" indent="0">
              <a:buClr>
                <a:srgbClr val="3C1581"/>
              </a:buClr>
              <a:buNone/>
            </a:pPr>
            <a:r>
              <a:rPr lang="en-US" b="1" dirty="0">
                <a:solidFill>
                  <a:srgbClr val="003057"/>
                </a:solidFill>
              </a:rPr>
              <a:t>5.7</a:t>
            </a:r>
            <a:r>
              <a:rPr lang="en-US" dirty="0">
                <a:solidFill>
                  <a:srgbClr val="003057"/>
                </a:solidFill>
              </a:rPr>
              <a:t>  Explain why re-certification is necessary and how technicians can obtain it.</a:t>
            </a:r>
          </a:p>
          <a:p>
            <a:pPr marL="0" indent="0">
              <a:buNone/>
            </a:pPr>
            <a:r>
              <a:rPr lang="en-US" dirty="0"/>
              <a:t> </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AUTOMOBILE TECHNICIAN CERTIFICATION TESTS </a:t>
            </a:r>
          </a:p>
        </p:txBody>
      </p:sp>
      <p:sp>
        <p:nvSpPr>
          <p:cNvPr id="25603" name="Content Placeholder 2"/>
          <p:cNvSpPr>
            <a:spLocks noGrp="1"/>
          </p:cNvSpPr>
          <p:nvPr>
            <p:ph idx="1"/>
          </p:nvPr>
        </p:nvSpPr>
        <p:spPr>
          <a:xfrm>
            <a:off x="457200" y="1600200"/>
            <a:ext cx="8153400" cy="4525963"/>
          </a:xfrm>
        </p:spPr>
        <p:txBody>
          <a:bodyPr/>
          <a:lstStyle/>
          <a:p>
            <a:pPr lvl="0">
              <a:buClr>
                <a:srgbClr val="3C1581"/>
              </a:buClr>
            </a:pPr>
            <a:r>
              <a:rPr lang="en-US" b="1" dirty="0">
                <a:solidFill>
                  <a:srgbClr val="003057"/>
                </a:solidFill>
              </a:rPr>
              <a:t>National Institute of Automotive Service Excellence (ASE)</a:t>
            </a:r>
          </a:p>
          <a:p>
            <a:pPr lvl="1">
              <a:buClr>
                <a:srgbClr val="3C1581"/>
              </a:buClr>
            </a:pPr>
            <a:r>
              <a:rPr lang="en-US" sz="2000" dirty="0">
                <a:solidFill>
                  <a:srgbClr val="003057"/>
                </a:solidFill>
              </a:rPr>
              <a:t>A1 Engine Repair</a:t>
            </a:r>
          </a:p>
          <a:p>
            <a:pPr lvl="1">
              <a:buClr>
                <a:srgbClr val="3C1581"/>
              </a:buClr>
            </a:pPr>
            <a:r>
              <a:rPr lang="en-US" sz="2000" dirty="0">
                <a:solidFill>
                  <a:srgbClr val="003057"/>
                </a:solidFill>
              </a:rPr>
              <a:t>A2 Automatic Transmission</a:t>
            </a:r>
          </a:p>
          <a:p>
            <a:pPr lvl="1">
              <a:buClr>
                <a:srgbClr val="3C1581"/>
              </a:buClr>
            </a:pPr>
            <a:r>
              <a:rPr lang="en-US" sz="2000" dirty="0">
                <a:solidFill>
                  <a:srgbClr val="003057"/>
                </a:solidFill>
              </a:rPr>
              <a:t>A3 Manual Drive Train &amp; Axles</a:t>
            </a:r>
          </a:p>
          <a:p>
            <a:pPr lvl="1">
              <a:buClr>
                <a:srgbClr val="3C1581"/>
              </a:buClr>
            </a:pPr>
            <a:r>
              <a:rPr lang="en-US" sz="2000" dirty="0">
                <a:solidFill>
                  <a:srgbClr val="003057"/>
                </a:solidFill>
              </a:rPr>
              <a:t>A4 Suspension &amp; Steering</a:t>
            </a:r>
          </a:p>
          <a:p>
            <a:pPr lvl="1">
              <a:buClr>
                <a:srgbClr val="3C1581"/>
              </a:buClr>
            </a:pPr>
            <a:r>
              <a:rPr lang="en-US" sz="2000" dirty="0">
                <a:solidFill>
                  <a:srgbClr val="003057"/>
                </a:solidFill>
              </a:rPr>
              <a:t>A5 Brakes</a:t>
            </a:r>
          </a:p>
          <a:p>
            <a:pPr lvl="1">
              <a:buClr>
                <a:srgbClr val="3C1581"/>
              </a:buClr>
            </a:pPr>
            <a:r>
              <a:rPr lang="en-US" sz="2000" dirty="0">
                <a:solidFill>
                  <a:srgbClr val="003057"/>
                </a:solidFill>
              </a:rPr>
              <a:t>A6 Electrical/Electronics</a:t>
            </a:r>
          </a:p>
          <a:p>
            <a:pPr lvl="1">
              <a:buClr>
                <a:srgbClr val="3C1581"/>
              </a:buClr>
            </a:pPr>
            <a:r>
              <a:rPr lang="en-US" sz="2000" dirty="0">
                <a:solidFill>
                  <a:srgbClr val="003057"/>
                </a:solidFill>
              </a:rPr>
              <a:t>A7 Air Conditioning</a:t>
            </a:r>
          </a:p>
          <a:p>
            <a:pPr lvl="1">
              <a:buClr>
                <a:srgbClr val="3C1581"/>
              </a:buClr>
            </a:pPr>
            <a:r>
              <a:rPr lang="en-US" sz="2000" dirty="0">
                <a:solidFill>
                  <a:srgbClr val="003057"/>
                </a:solidFill>
              </a:rPr>
              <a:t>A8 Engine Performance</a:t>
            </a:r>
          </a:p>
          <a:p>
            <a:pPr lvl="1"/>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5.1 A stack of ASE certification patches usually sewn on the sleeves of a work shirts</a:t>
            </a:r>
            <a:endParaRPr lang="en-US" dirty="0">
              <a:latin typeface="+mj-lt"/>
            </a:endParaRPr>
          </a:p>
        </p:txBody>
      </p:sp>
      <p:pic>
        <p:nvPicPr>
          <p:cNvPr id="5" name="Picture 2" descr="A photo shows a stack of ASE certification patches that are usually sewn on the sleeves of a work shirt. The patch lists the following: ASE Certified Master Automotive Technic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99" y="1984591"/>
            <a:ext cx="374221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3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QUALIFYING AND REGISTERING FOR THE ASE TESTS</a:t>
            </a:r>
          </a:p>
        </p:txBody>
      </p:sp>
      <p:sp>
        <p:nvSpPr>
          <p:cNvPr id="26627" name="Content Placeholder 2"/>
          <p:cNvSpPr>
            <a:spLocks noGrp="1"/>
          </p:cNvSpPr>
          <p:nvPr>
            <p:ph idx="1"/>
          </p:nvPr>
        </p:nvSpPr>
        <p:spPr>
          <a:xfrm>
            <a:off x="457200" y="1600200"/>
            <a:ext cx="8153400" cy="4525963"/>
          </a:xfrm>
        </p:spPr>
        <p:txBody>
          <a:bodyPr/>
          <a:lstStyle/>
          <a:p>
            <a:pPr lvl="0">
              <a:buClr>
                <a:srgbClr val="3C1581"/>
              </a:buClr>
            </a:pPr>
            <a:r>
              <a:rPr lang="en-US" sz="2400" dirty="0">
                <a:solidFill>
                  <a:srgbClr val="003057"/>
                </a:solidFill>
              </a:rPr>
              <a:t>Contact</a:t>
            </a:r>
          </a:p>
          <a:p>
            <a:pPr lvl="1">
              <a:buClr>
                <a:srgbClr val="3C1581"/>
              </a:buClr>
            </a:pPr>
            <a:r>
              <a:rPr lang="en-US" sz="2000" dirty="0">
                <a:solidFill>
                  <a:srgbClr val="003057"/>
                </a:solidFill>
              </a:rPr>
              <a:t>ASE: 1-877-ASE-TECH or www.ase.com</a:t>
            </a:r>
          </a:p>
          <a:p>
            <a:pPr lvl="0">
              <a:buClr>
                <a:srgbClr val="3C1581"/>
              </a:buClr>
            </a:pPr>
            <a:r>
              <a:rPr lang="en-US" sz="2400" dirty="0">
                <a:solidFill>
                  <a:srgbClr val="003057"/>
                </a:solidFill>
              </a:rPr>
              <a:t>Test times and locations</a:t>
            </a:r>
          </a:p>
          <a:p>
            <a:pPr lvl="1">
              <a:buClr>
                <a:srgbClr val="3C1581"/>
              </a:buClr>
            </a:pPr>
            <a:r>
              <a:rPr lang="en-US" sz="2000" dirty="0">
                <a:solidFill>
                  <a:srgbClr val="003057"/>
                </a:solidFill>
              </a:rPr>
              <a:t>Throughout the year at multiple online test sites</a:t>
            </a:r>
          </a:p>
          <a:p>
            <a:pPr lvl="0">
              <a:buClr>
                <a:srgbClr val="3C1581"/>
              </a:buClr>
            </a:pPr>
            <a:r>
              <a:rPr lang="en-US" sz="2400" dirty="0">
                <a:solidFill>
                  <a:srgbClr val="003057"/>
                </a:solidFill>
              </a:rPr>
              <a:t>Registration</a:t>
            </a:r>
          </a:p>
          <a:p>
            <a:pPr lvl="1">
              <a:buClr>
                <a:srgbClr val="3C1581"/>
              </a:buClr>
            </a:pPr>
            <a:r>
              <a:rPr lang="en-US" sz="2000" dirty="0">
                <a:solidFill>
                  <a:srgbClr val="003057"/>
                </a:solidFill>
              </a:rPr>
              <a:t>Create an account at www.ase.com</a:t>
            </a:r>
          </a:p>
          <a:p>
            <a:pPr lvl="0">
              <a:buClr>
                <a:srgbClr val="3C1581"/>
              </a:buClr>
            </a:pPr>
            <a:r>
              <a:rPr lang="en-US" sz="2400" dirty="0">
                <a:solidFill>
                  <a:srgbClr val="003057"/>
                </a:solidFill>
              </a:rPr>
              <a:t>Work experience</a:t>
            </a:r>
          </a:p>
          <a:p>
            <a:pPr lvl="1">
              <a:buClr>
                <a:srgbClr val="3C1581"/>
              </a:buClr>
            </a:pPr>
            <a:r>
              <a:rPr lang="en-US" sz="2000" dirty="0">
                <a:solidFill>
                  <a:srgbClr val="003057"/>
                </a:solidFill>
              </a:rPr>
              <a:t>Two or more years of work experience. Some credit for school.</a:t>
            </a:r>
          </a:p>
          <a:p>
            <a:pPr lvl="0">
              <a:buClr>
                <a:srgbClr val="3C1581"/>
              </a:buClr>
            </a:pPr>
            <a:r>
              <a:rPr lang="en-US" sz="2400" dirty="0">
                <a:solidFill>
                  <a:srgbClr val="003057"/>
                </a:solidFill>
              </a:rPr>
              <a:t>Types of questions</a:t>
            </a:r>
          </a:p>
          <a:p>
            <a:pPr lvl="1">
              <a:buClr>
                <a:srgbClr val="3C1581"/>
              </a:buClr>
            </a:pPr>
            <a:r>
              <a:rPr lang="en-US" sz="2000" dirty="0">
                <a:solidFill>
                  <a:srgbClr val="003057"/>
                </a:solidFill>
              </a:rPr>
              <a:t>Objective multiple choice questions</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pPr lvl="0"/>
            <a:r>
              <a:rPr lang="en-US" sz="4000" dirty="0">
                <a:solidFill>
                  <a:srgbClr val="000000"/>
                </a:solidFill>
              </a:rPr>
              <a:t>What are the eight ASE test areas?</a:t>
            </a:r>
          </a:p>
        </p:txBody>
      </p:sp>
    </p:spTree>
    <p:extLst>
      <p:ext uri="{BB962C8B-B14F-4D97-AF65-F5344CB8AC3E}">
        <p14:creationId xmlns:p14="http://schemas.microsoft.com/office/powerpoint/2010/main" val="305682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093154"/>
          </a:xfrm>
          <a:prstGeom prst="rect">
            <a:avLst/>
          </a:prstGeom>
        </p:spPr>
        <p:txBody>
          <a:bodyPr wrap="square">
            <a:spAutoFit/>
          </a:bodyPr>
          <a:lstStyle/>
          <a:p>
            <a:pPr marL="742950" lvl="1" indent="-285750">
              <a:spcBef>
                <a:spcPts val="600"/>
              </a:spcBef>
              <a:buClr>
                <a:srgbClr val="3C1581"/>
              </a:buClr>
              <a:buFont typeface="Arial" panose="020B0604020202020204" pitchFamily="34" charset="0"/>
              <a:buChar char="–"/>
            </a:pPr>
            <a:r>
              <a:rPr lang="en-US" sz="2000" dirty="0">
                <a:solidFill>
                  <a:srgbClr val="003057"/>
                </a:solidFill>
              </a:rPr>
              <a:t>A1 Engine Repair</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A2 Automatic Transmission</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A3 Manual Drive Train &amp; Axles</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A4 Suspension &amp; Steering</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A5 Brakes</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A6 Electrical/Electronics</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A7 Air Conditioning</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A8 Engine Performance</a:t>
            </a:r>
          </a:p>
        </p:txBody>
      </p:sp>
    </p:spTree>
    <p:extLst>
      <p:ext uri="{BB962C8B-B14F-4D97-AF65-F5344CB8AC3E}">
        <p14:creationId xmlns:p14="http://schemas.microsoft.com/office/powerpoint/2010/main" val="258282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TAKING THE ASE TESTS</a:t>
            </a:r>
          </a:p>
        </p:txBody>
      </p:sp>
      <p:sp>
        <p:nvSpPr>
          <p:cNvPr id="28675" name="Content Placeholder 2"/>
          <p:cNvSpPr>
            <a:spLocks noGrp="1"/>
          </p:cNvSpPr>
          <p:nvPr>
            <p:ph idx="1"/>
          </p:nvPr>
        </p:nvSpPr>
        <p:spPr>
          <a:xfrm>
            <a:off x="228600" y="1600200"/>
            <a:ext cx="8458200" cy="4525963"/>
          </a:xfrm>
        </p:spPr>
        <p:txBody>
          <a:bodyPr/>
          <a:lstStyle/>
          <a:p>
            <a:pPr lvl="0">
              <a:buClr>
                <a:srgbClr val="3C1581"/>
              </a:buClr>
            </a:pPr>
            <a:r>
              <a:rPr lang="en-US" dirty="0">
                <a:solidFill>
                  <a:srgbClr val="003057"/>
                </a:solidFill>
              </a:rPr>
              <a:t>Key and Distractor</a:t>
            </a:r>
          </a:p>
          <a:p>
            <a:pPr lvl="1">
              <a:buClr>
                <a:srgbClr val="3C1581"/>
              </a:buClr>
            </a:pPr>
            <a:r>
              <a:rPr lang="en-US" dirty="0">
                <a:solidFill>
                  <a:srgbClr val="003057"/>
                </a:solidFill>
              </a:rPr>
              <a:t>The key is the correct answer</a:t>
            </a:r>
          </a:p>
          <a:p>
            <a:pPr lvl="1">
              <a:buClr>
                <a:srgbClr val="3C1581"/>
              </a:buClr>
            </a:pPr>
            <a:r>
              <a:rPr lang="en-US" dirty="0">
                <a:solidFill>
                  <a:srgbClr val="003057"/>
                </a:solidFill>
              </a:rPr>
              <a:t>The distractors are the incorrect answers</a:t>
            </a:r>
          </a:p>
          <a:p>
            <a:pPr lvl="0">
              <a:buClr>
                <a:srgbClr val="3C1581"/>
              </a:buClr>
            </a:pPr>
            <a:r>
              <a:rPr lang="en-US" dirty="0">
                <a:solidFill>
                  <a:srgbClr val="003057"/>
                </a:solidFill>
              </a:rPr>
              <a:t>Types of Questions</a:t>
            </a:r>
          </a:p>
          <a:p>
            <a:pPr lvl="1">
              <a:buClr>
                <a:srgbClr val="3C1581"/>
              </a:buClr>
            </a:pPr>
            <a:r>
              <a:rPr lang="en-US" dirty="0">
                <a:solidFill>
                  <a:srgbClr val="003057"/>
                </a:solidFill>
              </a:rPr>
              <a:t>Multiple Choice</a:t>
            </a:r>
          </a:p>
          <a:p>
            <a:pPr lvl="1">
              <a:buClr>
                <a:srgbClr val="3C1581"/>
              </a:buClr>
            </a:pPr>
            <a:r>
              <a:rPr lang="en-US" dirty="0">
                <a:solidFill>
                  <a:srgbClr val="003057"/>
                </a:solidFill>
              </a:rPr>
              <a:t>Technician A and Technician B</a:t>
            </a:r>
          </a:p>
          <a:p>
            <a:pPr lvl="1">
              <a:buClr>
                <a:srgbClr val="3C1581"/>
              </a:buClr>
            </a:pPr>
            <a:r>
              <a:rPr lang="en-US" dirty="0">
                <a:solidFill>
                  <a:srgbClr val="003057"/>
                </a:solidFill>
              </a:rPr>
              <a:t>Most likely type questions</a:t>
            </a:r>
          </a:p>
          <a:p>
            <a:pPr lvl="1">
              <a:buClr>
                <a:srgbClr val="3C1581"/>
              </a:buClr>
            </a:pPr>
            <a:r>
              <a:rPr lang="en-US" dirty="0">
                <a:solidFill>
                  <a:srgbClr val="003057"/>
                </a:solidFill>
              </a:rPr>
              <a:t>Except type questions</a:t>
            </a:r>
          </a:p>
          <a:p>
            <a:pPr lvl="1">
              <a:buClr>
                <a:srgbClr val="3C1581"/>
              </a:buClr>
            </a:pPr>
            <a:r>
              <a:rPr lang="en-US" dirty="0">
                <a:solidFill>
                  <a:srgbClr val="003057"/>
                </a:solidFill>
              </a:rPr>
              <a:t>Least likely type questions</a:t>
            </a:r>
          </a:p>
          <a:p>
            <a:pPr lvl="1"/>
            <a:endParaRPr lang="en-US" dirty="0"/>
          </a:p>
          <a:p>
            <a:endParaRPr lang="en-US" dirty="0"/>
          </a:p>
        </p:txBody>
      </p:sp>
      <p:sp>
        <p:nvSpPr>
          <p:cNvPr id="3" name="TextBox 2"/>
          <p:cNvSpPr txBox="1"/>
          <p:nvPr/>
        </p:nvSpPr>
        <p:spPr>
          <a:xfrm>
            <a:off x="4490065" y="5359568"/>
            <a:ext cx="4269317" cy="400110"/>
          </a:xfrm>
          <a:prstGeom prst="rect">
            <a:avLst/>
          </a:prstGeom>
          <a:noFill/>
        </p:spPr>
        <p:txBody>
          <a:bodyPr wrap="square" rtlCol="0">
            <a:spAutoFit/>
          </a:bodyPr>
          <a:lstStyle/>
          <a:p>
            <a:endParaRPr lang="en-US" sz="2000"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319</TotalTime>
  <Words>836</Words>
  <Application>Microsoft Office PowerPoint</Application>
  <PresentationFormat>On-screen Show (4:3)</PresentationFormat>
  <Paragraphs>127</Paragraphs>
  <Slides>29</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Calibri</vt:lpstr>
      <vt:lpstr>Times New Roman</vt:lpstr>
      <vt:lpstr>Verdana</vt:lpstr>
      <vt:lpstr>Wingdings</vt:lpstr>
      <vt:lpstr>Office Theme</vt:lpstr>
      <vt:lpstr>508 Lecture</vt:lpstr>
      <vt:lpstr>1_508 Lecture</vt:lpstr>
      <vt:lpstr>2_508 Lecture</vt:lpstr>
      <vt:lpstr>3_508 Lecture</vt:lpstr>
      <vt:lpstr>Automotive Technology Principles, Diagnosis, and Service</vt:lpstr>
      <vt:lpstr>LEARNING OBJECTIVES (1 of 2)</vt:lpstr>
      <vt:lpstr>LEARNING OBJECTIVES (2 of 2)</vt:lpstr>
      <vt:lpstr>AUTOMOBILE TECHNICIAN CERTIFICATION TESTS </vt:lpstr>
      <vt:lpstr>Figure 5.1 A stack of ASE certification patches usually sewn on the sleeves of a work shirts</vt:lpstr>
      <vt:lpstr>QUALIFYING AND REGISTERING FOR THE ASE TESTS</vt:lpstr>
      <vt:lpstr>QUESTION 1: ?</vt:lpstr>
      <vt:lpstr>ANSWER 1:</vt:lpstr>
      <vt:lpstr>TAKING THE ASE TESTS</vt:lpstr>
      <vt:lpstr>Engine Repair (A1) ASE Task List </vt:lpstr>
      <vt:lpstr>Automatic Transmission/Transaxles (A2) ASE Task List </vt:lpstr>
      <vt:lpstr>Manual Drive Train and Axles (A3) ASE Task List </vt:lpstr>
      <vt:lpstr>Suspension and Steering (A4) ASE Task List </vt:lpstr>
      <vt:lpstr>Brakes (A5) ASE Task List </vt:lpstr>
      <vt:lpstr>Electrical Systems (A6) ASE Task List</vt:lpstr>
      <vt:lpstr>Heating and Air Conditioning (A7) ASE Task List </vt:lpstr>
      <vt:lpstr>Engine Performance (A8) ASE Task List </vt:lpstr>
      <vt:lpstr> QUESTIONS OFTEN ASKED (1 of 3)</vt:lpstr>
      <vt:lpstr>QUESTIONS OFTEN ASKED (2 of 3)</vt:lpstr>
      <vt:lpstr>QUESTIONS OFTEN ASKED (3 of 3)</vt:lpstr>
      <vt:lpstr>Tech Tip </vt:lpstr>
      <vt:lpstr> PREPARING FOR THE ASE TESTS</vt:lpstr>
      <vt:lpstr> CANADA’S AUTOMOTIVE APPRENTICESHIP PROGRAM (RED SEAL)</vt:lpstr>
      <vt:lpstr> VEHICLE MANUFACTURER  CERTIFICATION</vt:lpstr>
      <vt:lpstr> RE-CERTIFICATION</vt:lpstr>
      <vt:lpstr>QUESTION 2: ?</vt:lpstr>
      <vt:lpstr>ANSWER 2:</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Sixth Edition Chapter 05</dc:title>
  <dc:creator>Curt &amp; Tammy</dc:creator>
  <cp:lastModifiedBy>Glen Plants</cp:lastModifiedBy>
  <cp:revision>43</cp:revision>
  <dcterms:created xsi:type="dcterms:W3CDTF">2018-09-25T19:30:15Z</dcterms:created>
  <dcterms:modified xsi:type="dcterms:W3CDTF">2020-03-12T13:14:13Z</dcterms:modified>
</cp:coreProperties>
</file>