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316" r:id="rId12"/>
    <p:sldId id="317" r:id="rId13"/>
    <p:sldId id="270" r:id="rId14"/>
    <p:sldId id="267" r:id="rId15"/>
    <p:sldId id="268" r:id="rId16"/>
    <p:sldId id="263" r:id="rId17"/>
    <p:sldId id="318" r:id="rId18"/>
    <p:sldId id="274" r:id="rId19"/>
    <p:sldId id="269" r:id="rId20"/>
    <p:sldId id="319" r:id="rId21"/>
    <p:sldId id="350" r:id="rId22"/>
    <p:sldId id="271" r:id="rId23"/>
    <p:sldId id="351" r:id="rId24"/>
    <p:sldId id="352" r:id="rId25"/>
    <p:sldId id="353" r:id="rId26"/>
    <p:sldId id="354" r:id="rId27"/>
    <p:sldId id="320" r:id="rId28"/>
    <p:sldId id="321" r:id="rId29"/>
    <p:sldId id="322" r:id="rId30"/>
    <p:sldId id="323" r:id="rId31"/>
    <p:sldId id="326" r:id="rId32"/>
    <p:sldId id="324" r:id="rId33"/>
    <p:sldId id="327" r:id="rId34"/>
    <p:sldId id="328" r:id="rId35"/>
    <p:sldId id="329" r:id="rId36"/>
    <p:sldId id="330" r:id="rId37"/>
    <p:sldId id="331" r:id="rId38"/>
    <p:sldId id="332" r:id="rId39"/>
    <p:sldId id="333" r:id="rId40"/>
    <p:sldId id="334" r:id="rId41"/>
    <p:sldId id="335" r:id="rId42"/>
    <p:sldId id="286" r:id="rId43"/>
    <p:sldId id="287" r:id="rId44"/>
    <p:sldId id="273" r:id="rId45"/>
    <p:sldId id="336" r:id="rId46"/>
    <p:sldId id="337" r:id="rId47"/>
    <p:sldId id="339" r:id="rId48"/>
    <p:sldId id="338" r:id="rId49"/>
    <p:sldId id="275" r:id="rId50"/>
    <p:sldId id="356" r:id="rId51"/>
    <p:sldId id="340" r:id="rId52"/>
    <p:sldId id="341" r:id="rId53"/>
    <p:sldId id="342" r:id="rId54"/>
    <p:sldId id="343" r:id="rId55"/>
    <p:sldId id="344" r:id="rId56"/>
    <p:sldId id="393" r:id="rId57"/>
    <p:sldId id="346" r:id="rId58"/>
    <p:sldId id="345" r:id="rId59"/>
    <p:sldId id="299" r:id="rId60"/>
    <p:sldId id="300" r:id="rId61"/>
    <p:sldId id="355" r:id="rId62"/>
    <p:sldId id="347" r:id="rId63"/>
    <p:sldId id="348" r:id="rId64"/>
    <p:sldId id="349" r:id="rId65"/>
    <p:sldId id="386" r:id="rId66"/>
    <p:sldId id="325"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4718" autoAdjust="0"/>
  </p:normalViewPr>
  <p:slideViewPr>
    <p:cSldViewPr>
      <p:cViewPr varScale="1">
        <p:scale>
          <a:sx n="108" d="100"/>
          <a:sy n="108" d="100"/>
        </p:scale>
        <p:origin x="209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226966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6/25/2020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6/25/2020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6/25/2020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6/25/2020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6/25/2020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6/25/2020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6/25/2020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6/25/2020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6/25/2020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6/25/2020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6/25/2020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7.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7.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7.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7.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7.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7.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7.xml"/></Relationships>
</file>

<file path=ppt/slides/_rels/slide5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67.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8" Type="http://schemas.openxmlformats.org/officeDocument/2006/relationships/hyperlink" Target="https://www.youtube.com/watch?v=JfWRWuqlUEg" TargetMode="External"/><Relationship Id="rId3" Type="http://schemas.openxmlformats.org/officeDocument/2006/relationships/hyperlink" Target="https://www.youtube.com/watch?v=5qe_OPMv7Sg" TargetMode="External"/><Relationship Id="rId7" Type="http://schemas.openxmlformats.org/officeDocument/2006/relationships/hyperlink" Target="https://www.youtube.com/watch?v=pKwcMDZFn5A" TargetMode="External"/><Relationship Id="rId2" Type="http://schemas.openxmlformats.org/officeDocument/2006/relationships/hyperlink" Target="https://www.youtube.com/watch?v=95KdTDUY6lg" TargetMode="External"/><Relationship Id="rId1" Type="http://schemas.openxmlformats.org/officeDocument/2006/relationships/slideLayout" Target="../slideLayouts/slideLayout60.xml"/><Relationship Id="rId6" Type="http://schemas.openxmlformats.org/officeDocument/2006/relationships/hyperlink" Target="https://www.youtube.com/watch?v=ILNcTwdWjBY" TargetMode="External"/><Relationship Id="rId11" Type="http://schemas.openxmlformats.org/officeDocument/2006/relationships/hyperlink" Target="https://www.youtube.com/watch?v=jcT503aB6Ss" TargetMode="External"/><Relationship Id="rId5" Type="http://schemas.openxmlformats.org/officeDocument/2006/relationships/hyperlink" Target="https://www.youtube.com/watch?v=JkG22KgciwY" TargetMode="External"/><Relationship Id="rId10" Type="http://schemas.openxmlformats.org/officeDocument/2006/relationships/hyperlink" Target="https://www.youtube.com/watch?v=-SpsSRGfDQI" TargetMode="External"/><Relationship Id="rId4" Type="http://schemas.openxmlformats.org/officeDocument/2006/relationships/hyperlink" Target="https://www.youtube.com/watch?v=7orqGTmbOmY" TargetMode="External"/><Relationship Id="rId9" Type="http://schemas.openxmlformats.org/officeDocument/2006/relationships/hyperlink" Target="https://www.youtube.com/watch?v=6-erEGRhviM"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a:latin typeface="Arial" panose="020B0604020202020204" pitchFamily="34" charset="0"/>
                <a:cs typeface="Arial" panose="020B0604020202020204" pitchFamily="34" charset="0"/>
              </a:rPr>
              <a:t>Sixth Edition</a:t>
            </a:r>
          </a:p>
        </p:txBody>
      </p:sp>
      <p:sp>
        <p:nvSpPr>
          <p:cNvPr id="4" name="Text Placeholder 3"/>
          <p:cNvSpPr>
            <a:spLocks noGrp="1"/>
          </p:cNvSpPr>
          <p:nvPr>
            <p:ph type="body" sz="quarter" idx="14"/>
          </p:nvPr>
        </p:nvSpPr>
        <p:spPr/>
        <p:txBody>
          <a:bodyPr/>
          <a:lstStyle/>
          <a:p>
            <a:r>
              <a:rPr lang="en-US" dirty="0"/>
              <a:t>Chapter 44</a:t>
            </a:r>
          </a:p>
        </p:txBody>
      </p:sp>
      <p:sp>
        <p:nvSpPr>
          <p:cNvPr id="5" name="Text Placeholder 4"/>
          <p:cNvSpPr>
            <a:spLocks noGrp="1"/>
          </p:cNvSpPr>
          <p:nvPr>
            <p:ph type="body" sz="quarter" idx="15"/>
          </p:nvPr>
        </p:nvSpPr>
        <p:spPr/>
        <p:txBody>
          <a:bodyPr/>
          <a:lstStyle/>
          <a:p>
            <a:r>
              <a:rPr lang="en-US" sz="3200" b="1" dirty="0">
                <a:solidFill>
                  <a:srgbClr val="005A70"/>
                </a:solidFill>
                <a:latin typeface="Arial" panose="020B0604020202020204" pitchFamily="34" charset="0"/>
                <a:cs typeface="Arial" panose="020B0604020202020204" pitchFamily="34" charset="0"/>
              </a:rPr>
              <a:t>Automotive Wiring and Wire Repair</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ANSWER 1:</a:t>
            </a:r>
            <a:endParaRPr lang="en-US" sz="3200" dirty="0">
              <a:solidFill>
                <a:srgbClr val="F8F9D3"/>
              </a:solidFill>
              <a:latin typeface="+mj-lt"/>
            </a:endParaRPr>
          </a:p>
        </p:txBody>
      </p:sp>
      <p:sp>
        <p:nvSpPr>
          <p:cNvPr id="6" name="Rectangle 5"/>
          <p:cNvSpPr/>
          <p:nvPr/>
        </p:nvSpPr>
        <p:spPr>
          <a:xfrm>
            <a:off x="304800" y="1954959"/>
            <a:ext cx="8534400" cy="707886"/>
          </a:xfrm>
          <a:prstGeom prst="rect">
            <a:avLst/>
          </a:prstGeom>
        </p:spPr>
        <p:txBody>
          <a:bodyPr wrap="square">
            <a:spAutoFit/>
          </a:bodyPr>
          <a:lstStyle/>
          <a:p>
            <a:r>
              <a:rPr lang="en-US" sz="4000" dirty="0">
                <a:solidFill>
                  <a:srgbClr val="000000"/>
                </a:solidFill>
              </a:rPr>
              <a:t>The method that the wire is sized.</a:t>
            </a:r>
          </a:p>
        </p:txBody>
      </p:sp>
    </p:spTree>
    <p:extLst>
      <p:ext uri="{BB962C8B-B14F-4D97-AF65-F5344CB8AC3E}">
        <p14:creationId xmlns:p14="http://schemas.microsoft.com/office/powerpoint/2010/main" val="2582820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GROUND WIRES</a:t>
            </a:r>
          </a:p>
        </p:txBody>
      </p:sp>
      <p:sp>
        <p:nvSpPr>
          <p:cNvPr id="26627" name="Content Placeholder 2"/>
          <p:cNvSpPr>
            <a:spLocks noGrp="1"/>
          </p:cNvSpPr>
          <p:nvPr>
            <p:ph idx="1"/>
          </p:nvPr>
        </p:nvSpPr>
        <p:spPr>
          <a:xfrm>
            <a:off x="457200" y="1600200"/>
            <a:ext cx="8077200" cy="4525963"/>
          </a:xfrm>
        </p:spPr>
        <p:txBody>
          <a:bodyPr/>
          <a:lstStyle/>
          <a:p>
            <a:r>
              <a:rPr lang="en-US" dirty="0"/>
              <a:t>Purpose and Function</a:t>
            </a:r>
          </a:p>
          <a:p>
            <a:pPr lvl="1"/>
            <a:r>
              <a:rPr lang="en-US" dirty="0"/>
              <a:t>All vehicles use ground wires between the engine and body and/or between the body and the negative terminal of the battery.</a:t>
            </a:r>
          </a:p>
          <a:p>
            <a:r>
              <a:rPr lang="en-US" dirty="0"/>
              <a:t>Skin Effect</a:t>
            </a:r>
          </a:p>
          <a:p>
            <a:pPr lvl="1"/>
            <a:r>
              <a:rPr lang="en-US" dirty="0"/>
              <a:t>The skin effect is the term used to describe how high-frequency AC electricity flows through a conductor.</a:t>
            </a:r>
          </a:p>
          <a:p>
            <a:endParaRPr lang="en-US" dirty="0"/>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Figure 44.1 All lights and accessories ground to the body of the vehicle. </a:t>
            </a:r>
            <a:endParaRPr lang="en-US" sz="2800" dirty="0">
              <a:latin typeface="+mj-lt"/>
            </a:endParaRPr>
          </a:p>
        </p:txBody>
      </p:sp>
      <p:pic>
        <p:nvPicPr>
          <p:cNvPr id="6" name="Picture 2" descr="A photo shows the hood of an engine with a braided ground strap grounding the hood and another braided strap connecting the body to the eng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94120" y="2362200"/>
            <a:ext cx="4555757" cy="3416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199" y="1371600"/>
            <a:ext cx="4538663" cy="4990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BATTERY CABLES</a:t>
            </a:r>
          </a:p>
        </p:txBody>
      </p:sp>
      <p:sp>
        <p:nvSpPr>
          <p:cNvPr id="28675" name="Content Placeholder 2"/>
          <p:cNvSpPr>
            <a:spLocks noGrp="1"/>
          </p:cNvSpPr>
          <p:nvPr>
            <p:ph idx="1"/>
          </p:nvPr>
        </p:nvSpPr>
        <p:spPr>
          <a:xfrm>
            <a:off x="228600" y="1600200"/>
            <a:ext cx="8458200" cy="4525963"/>
          </a:xfrm>
        </p:spPr>
        <p:txBody>
          <a:bodyPr/>
          <a:lstStyle/>
          <a:p>
            <a:r>
              <a:rPr lang="en-US" dirty="0"/>
              <a:t>Battery cables are the largest wires used in the automotive electrical system. The cables are usually 4-gauge, 2-gauge, or 1-gauge wires (19 mm2 or larger).</a:t>
            </a:r>
          </a:p>
          <a:p>
            <a:endParaRPr lang="en-US" dirty="0"/>
          </a:p>
          <a:p>
            <a:endParaRPr lang="en-US" dirty="0"/>
          </a:p>
        </p:txBody>
      </p:sp>
    </p:spTree>
    <p:extLst>
      <p:ext uri="{BB962C8B-B14F-4D97-AF65-F5344CB8AC3E}">
        <p14:creationId xmlns:p14="http://schemas.microsoft.com/office/powerpoint/2010/main" val="7266959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44.2 Battery cables are designed to carry heavy starter current and are, therefore, usually 4 gauge or larger wire.</a:t>
            </a:r>
            <a:endParaRPr lang="en-US" sz="2400" dirty="0">
              <a:latin typeface="+mj-lt"/>
            </a:endParaRPr>
          </a:p>
        </p:txBody>
      </p:sp>
      <p:pic>
        <p:nvPicPr>
          <p:cNvPr id="6" name="Picture 2" descr="A photo shows the battery cable of an engine covered with a thermal blanket and a plastic conduit attached to the wiring near the batter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01201" y="2362200"/>
            <a:ext cx="4141596" cy="3106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22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JUMPER CABLES</a:t>
            </a:r>
          </a:p>
        </p:txBody>
      </p:sp>
      <p:sp>
        <p:nvSpPr>
          <p:cNvPr id="3" name="Content Placeholder 2"/>
          <p:cNvSpPr>
            <a:spLocks noGrp="1"/>
          </p:cNvSpPr>
          <p:nvPr>
            <p:ph idx="1"/>
          </p:nvPr>
        </p:nvSpPr>
        <p:spPr/>
        <p:txBody>
          <a:bodyPr/>
          <a:lstStyle/>
          <a:p>
            <a:r>
              <a:rPr lang="en-US" dirty="0"/>
              <a:t>Jumper cables are 4- to 2/0-gauge electrical cables with large clamps attached, and are used to connect the discharged battery of one vehicle to the good battery of another vehicle.</a:t>
            </a:r>
          </a:p>
          <a:p>
            <a:r>
              <a:rPr lang="en-US" dirty="0"/>
              <a:t>1/0 AWG welding cable can be used to construct an excellent set of jumper cables using welding clamps on both ends.</a:t>
            </a:r>
          </a:p>
        </p:txBody>
      </p:sp>
    </p:spTree>
    <p:extLst>
      <p:ext uri="{BB962C8B-B14F-4D97-AF65-F5344CB8AC3E}">
        <p14:creationId xmlns:p14="http://schemas.microsoft.com/office/powerpoint/2010/main" val="1647111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latin typeface="+mj-lt"/>
              </a:rPr>
              <a:t>FUSES AND CIRCUIT PROTECTION DEVICES (1 OF 5)</a:t>
            </a:r>
          </a:p>
        </p:txBody>
      </p:sp>
      <p:sp>
        <p:nvSpPr>
          <p:cNvPr id="28675" name="Content Placeholder 2"/>
          <p:cNvSpPr>
            <a:spLocks noGrp="1"/>
          </p:cNvSpPr>
          <p:nvPr>
            <p:ph idx="1"/>
          </p:nvPr>
        </p:nvSpPr>
        <p:spPr/>
        <p:txBody>
          <a:bodyPr/>
          <a:lstStyle/>
          <a:p>
            <a:r>
              <a:rPr lang="en-US" dirty="0"/>
              <a:t>Construction</a:t>
            </a:r>
          </a:p>
          <a:p>
            <a:pPr lvl="1"/>
            <a:r>
              <a:rPr lang="en-US" dirty="0"/>
              <a:t>A fuse is constructed of a fine tin conductor inside a glass, plastic, or ceramic housing.</a:t>
            </a:r>
          </a:p>
          <a:p>
            <a:r>
              <a:rPr lang="en-US" dirty="0"/>
              <a:t>Fuse Ratings</a:t>
            </a:r>
          </a:p>
          <a:p>
            <a:pPr lvl="1"/>
            <a:r>
              <a:rPr lang="en-US" dirty="0"/>
              <a:t>The fuse rating is normally about 20% higher than the normal current in the circuit.</a:t>
            </a:r>
          </a:p>
          <a:p>
            <a:r>
              <a:rPr lang="en-US" dirty="0"/>
              <a:t>Blade Fuses</a:t>
            </a:r>
          </a:p>
          <a:p>
            <a:pPr lvl="1"/>
            <a:r>
              <a:rPr lang="en-US" dirty="0"/>
              <a:t>Colored blade-type fuses are also referred to as ATO fuses and have been used since 1977.</a:t>
            </a:r>
          </a:p>
        </p:txBody>
      </p:sp>
    </p:spTree>
    <p:extLst>
      <p:ext uri="{BB962C8B-B14F-4D97-AF65-F5344CB8AC3E}">
        <p14:creationId xmlns:p14="http://schemas.microsoft.com/office/powerpoint/2010/main" val="34435882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FUSES AND CIRCUIT PROTECTION DEVICES (2 OF 5)</a:t>
            </a:r>
          </a:p>
        </p:txBody>
      </p:sp>
      <p:sp>
        <p:nvSpPr>
          <p:cNvPr id="3" name="Content Placeholder 2"/>
          <p:cNvSpPr>
            <a:spLocks noGrp="1"/>
          </p:cNvSpPr>
          <p:nvPr>
            <p:ph idx="1"/>
          </p:nvPr>
        </p:nvSpPr>
        <p:spPr/>
        <p:txBody>
          <a:bodyPr/>
          <a:lstStyle/>
          <a:p>
            <a:r>
              <a:rPr lang="en-US" dirty="0"/>
              <a:t>Mini Fuses</a:t>
            </a:r>
          </a:p>
          <a:p>
            <a:pPr lvl="1"/>
            <a:r>
              <a:rPr lang="en-US" dirty="0"/>
              <a:t>To save space, many vehicles use mini (small) blade fuses.</a:t>
            </a:r>
          </a:p>
          <a:p>
            <a:r>
              <a:rPr lang="en-US" dirty="0"/>
              <a:t>Maxi Fuses</a:t>
            </a:r>
          </a:p>
          <a:p>
            <a:pPr lvl="1"/>
            <a:r>
              <a:rPr lang="en-US" dirty="0"/>
              <a:t>Maxi fuses are a large version of blade fuses and are used to replace fusible links in many vehicles.</a:t>
            </a:r>
          </a:p>
          <a:p>
            <a:r>
              <a:rPr lang="en-US" dirty="0"/>
              <a:t>Pacific Fuse Element</a:t>
            </a:r>
          </a:p>
          <a:p>
            <a:pPr lvl="1"/>
            <a:r>
              <a:rPr lang="en-US" dirty="0"/>
              <a:t>First used in the late 1980s, Pacific fuse elements (also called a fuse link or auto link) are used to protect wiring from a direct short-to-ground.</a:t>
            </a:r>
          </a:p>
        </p:txBody>
      </p:sp>
    </p:spTree>
    <p:extLst>
      <p:ext uri="{BB962C8B-B14F-4D97-AF65-F5344CB8AC3E}">
        <p14:creationId xmlns:p14="http://schemas.microsoft.com/office/powerpoint/2010/main" val="1062703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FUSES AND CIRCUIT PROTECTION DEVICES (3 OF 5)</a:t>
            </a:r>
          </a:p>
        </p:txBody>
      </p:sp>
      <p:sp>
        <p:nvSpPr>
          <p:cNvPr id="3" name="Content Placeholder 2"/>
          <p:cNvSpPr>
            <a:spLocks noGrp="1"/>
          </p:cNvSpPr>
          <p:nvPr>
            <p:ph idx="1"/>
          </p:nvPr>
        </p:nvSpPr>
        <p:spPr/>
        <p:txBody>
          <a:bodyPr/>
          <a:lstStyle/>
          <a:p>
            <a:r>
              <a:rPr lang="en-US" dirty="0"/>
              <a:t>Testing Fuses</a:t>
            </a:r>
          </a:p>
          <a:p>
            <a:pPr lvl="1"/>
            <a:r>
              <a:rPr lang="en-US" dirty="0"/>
              <a:t>All fuses should be tested with a test light.</a:t>
            </a:r>
          </a:p>
          <a:p>
            <a:r>
              <a:rPr lang="en-US" dirty="0"/>
              <a:t>Circuit Breakers</a:t>
            </a:r>
          </a:p>
          <a:p>
            <a:pPr lvl="1"/>
            <a:r>
              <a:rPr lang="en-US" dirty="0"/>
              <a:t>Circuit breakers are mechanical units made of two different metals (bimetallic) that deform when heated, and open a set of contact points that work in the same manner as an “off” switch.</a:t>
            </a:r>
          </a:p>
          <a:p>
            <a:r>
              <a:rPr lang="en-US" dirty="0"/>
              <a:t>PTC Circuit Protectors</a:t>
            </a:r>
          </a:p>
          <a:p>
            <a:pPr lvl="1"/>
            <a:r>
              <a:rPr lang="en-US" dirty="0"/>
              <a:t>Positive temperature coefficient circuit protectors are solid-state (without moving parts).</a:t>
            </a:r>
          </a:p>
        </p:txBody>
      </p:sp>
    </p:spTree>
    <p:extLst>
      <p:ext uri="{BB962C8B-B14F-4D97-AF65-F5344CB8AC3E}">
        <p14:creationId xmlns:p14="http://schemas.microsoft.com/office/powerpoint/2010/main" val="4055714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LEARNING OBJECTIVES (1 of 2)</a:t>
            </a:r>
          </a:p>
        </p:txBody>
      </p:sp>
      <p:sp>
        <p:nvSpPr>
          <p:cNvPr id="23555" name="Content Placeholder 2"/>
          <p:cNvSpPr>
            <a:spLocks noGrp="1"/>
          </p:cNvSpPr>
          <p:nvPr>
            <p:ph idx="1"/>
          </p:nvPr>
        </p:nvSpPr>
        <p:spPr/>
        <p:txBody>
          <a:bodyPr/>
          <a:lstStyle/>
          <a:p>
            <a:pPr marL="0" indent="0">
              <a:buNone/>
            </a:pPr>
            <a:r>
              <a:rPr lang="en-US" b="1" dirty="0">
                <a:solidFill>
                  <a:srgbClr val="005A70"/>
                </a:solidFill>
              </a:rPr>
              <a:t>44.1</a:t>
            </a:r>
            <a:r>
              <a:rPr lang="en-US" dirty="0"/>
              <a:t> Explain automotive wiring and wire gauge systems.</a:t>
            </a:r>
          </a:p>
          <a:p>
            <a:pPr marL="0" indent="0">
              <a:buNone/>
            </a:pPr>
            <a:r>
              <a:rPr lang="en-US" b="1" dirty="0">
                <a:solidFill>
                  <a:srgbClr val="005A70"/>
                </a:solidFill>
              </a:rPr>
              <a:t>44.2  </a:t>
            </a:r>
            <a:r>
              <a:rPr lang="en-US" dirty="0"/>
              <a:t>Explain the purpose of ground wires, battery cables, and jumper cables.</a:t>
            </a:r>
          </a:p>
          <a:p>
            <a:pPr marL="0" indent="0">
              <a:buNone/>
            </a:pPr>
            <a:r>
              <a:rPr lang="en-US" b="1" dirty="0">
                <a:solidFill>
                  <a:srgbClr val="005A70"/>
                </a:solidFill>
              </a:rPr>
              <a:t>44.3  </a:t>
            </a:r>
            <a:r>
              <a:rPr lang="en-US" dirty="0"/>
              <a:t>Describe how fuses, fusible links, circuit breakers, and PTC circuit protector protect circuits and wiring.</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FUSES AND CIRCUIT PROTECTION DEVICES (4 OF 5)</a:t>
            </a:r>
          </a:p>
        </p:txBody>
      </p:sp>
      <p:sp>
        <p:nvSpPr>
          <p:cNvPr id="3" name="Content Placeholder 2"/>
          <p:cNvSpPr>
            <a:spLocks noGrp="1"/>
          </p:cNvSpPr>
          <p:nvPr>
            <p:ph idx="1"/>
          </p:nvPr>
        </p:nvSpPr>
        <p:spPr/>
        <p:txBody>
          <a:bodyPr/>
          <a:lstStyle/>
          <a:p>
            <a:r>
              <a:rPr lang="en-US" dirty="0"/>
              <a:t>Fusible Links</a:t>
            </a:r>
          </a:p>
          <a:p>
            <a:pPr lvl="1"/>
            <a:r>
              <a:rPr lang="en-US" dirty="0"/>
              <a:t>A fusible link is a type of fuse that consists of a short length (6 to 9 inches long) of standard copper-strand wire covered with a special nonflammable insulation.</a:t>
            </a:r>
          </a:p>
          <a:p>
            <a:r>
              <a:rPr lang="en-US" dirty="0"/>
              <a:t>Mega Fuse</a:t>
            </a:r>
          </a:p>
          <a:p>
            <a:pPr lvl="1"/>
            <a:r>
              <a:rPr lang="en-US" dirty="0"/>
              <a:t>Many newer vehicles are equipped with mega fuses instead of fusible links to protect high-amperage circuits.</a:t>
            </a:r>
          </a:p>
        </p:txBody>
      </p:sp>
    </p:spTree>
    <p:extLst>
      <p:ext uri="{BB962C8B-B14F-4D97-AF65-F5344CB8AC3E}">
        <p14:creationId xmlns:p14="http://schemas.microsoft.com/office/powerpoint/2010/main" val="545157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FUSES AND CIRCUIT PROTECTION DEVICES (5 OF 5)</a:t>
            </a:r>
          </a:p>
        </p:txBody>
      </p:sp>
      <p:sp>
        <p:nvSpPr>
          <p:cNvPr id="3" name="Content Placeholder 2"/>
          <p:cNvSpPr>
            <a:spLocks noGrp="1"/>
          </p:cNvSpPr>
          <p:nvPr>
            <p:ph idx="1"/>
          </p:nvPr>
        </p:nvSpPr>
        <p:spPr/>
        <p:txBody>
          <a:bodyPr/>
          <a:lstStyle/>
          <a:p>
            <a:r>
              <a:rPr lang="en-US" dirty="0"/>
              <a:t>Checking Fusible Links and Mega Fuses</a:t>
            </a:r>
          </a:p>
          <a:p>
            <a:pPr lvl="1"/>
            <a:r>
              <a:rPr lang="en-US" dirty="0"/>
              <a:t>To check a fusible link, gently pull on each end to see if it stretches.</a:t>
            </a:r>
          </a:p>
          <a:p>
            <a:pPr lvl="1"/>
            <a:r>
              <a:rPr lang="en-US" dirty="0"/>
              <a:t>Check a Mega fuse with a test light.</a:t>
            </a:r>
          </a:p>
          <a:p>
            <a:r>
              <a:rPr lang="en-US" dirty="0"/>
              <a:t>Replacing a Fusible Link</a:t>
            </a:r>
          </a:p>
          <a:p>
            <a:pPr lvl="1"/>
            <a:r>
              <a:rPr lang="en-US" dirty="0"/>
              <a:t>Check service information for the exact length, gauge, and type of fusible link required.</a:t>
            </a:r>
          </a:p>
          <a:p>
            <a:pPr lvl="1"/>
            <a:r>
              <a:rPr lang="en-US" dirty="0"/>
              <a:t>Replace the fusible link with the specified fusible link wire and according to the instructions found in the service information.</a:t>
            </a:r>
          </a:p>
        </p:txBody>
      </p:sp>
    </p:spTree>
    <p:extLst>
      <p:ext uri="{BB962C8B-B14F-4D97-AF65-F5344CB8AC3E}">
        <p14:creationId xmlns:p14="http://schemas.microsoft.com/office/powerpoint/2010/main" val="553167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a:latin typeface="+mj-lt"/>
              </a:rPr>
              <a:t>Chart 44-5 The fuse rating should be 20% higher than the maximum current in the circuit to provide the best protection for the wiring and the component being protected.</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123" y="2057400"/>
            <a:ext cx="7919753" cy="2844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7452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sz="2000" dirty="0">
                <a:latin typeface="+mj-lt"/>
              </a:rPr>
              <a:t>Figure 44.3 A typical Underhood Electrical Center (UHEC). Most are referred to as an “intelligent power distribution box” or a “smart junction box,” because underneath (lower figure) are wires that join the circuits from the maxi fuses to other fuses and to or from relays.</a:t>
            </a:r>
            <a:endParaRPr lang="en-US" sz="2000" dirty="0">
              <a:latin typeface="+mj-lt"/>
            </a:endParaRPr>
          </a:p>
        </p:txBody>
      </p:sp>
      <p:pic>
        <p:nvPicPr>
          <p:cNvPr id="4" name="Picture 2" descr="A photo shows a typical Underhood Electrical Center of an engine. The top side of the Underhood Electrical Center has different relays and fuses attached to it. The underside has various wires connecting the fuses and relays."/>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626487" y="1828800"/>
            <a:ext cx="3891021" cy="4052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53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Chart 44-6 The amperage rating and the color of the blade fuse are standardized.</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851" y="1600200"/>
            <a:ext cx="4856299" cy="4529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4707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Figure 44.4 Blade-type fuses can be tested through openings in the plastic at the top of the fuse</a:t>
            </a:r>
            <a:endParaRPr lang="en-US" sz="2800" dirty="0">
              <a:latin typeface="+mj-lt"/>
            </a:endParaRPr>
          </a:p>
        </p:txBody>
      </p:sp>
      <p:pic>
        <p:nvPicPr>
          <p:cNvPr id="6" name="Picture 2" descr="A figure shows a blade-type fuse with two sharp blades at the bottom and two openings on the top that are labeled fuse test point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61298" y="1643375"/>
            <a:ext cx="3421400" cy="452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71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641" y="228600"/>
            <a:ext cx="8229600" cy="1097280"/>
          </a:xfrm>
        </p:spPr>
        <p:txBody>
          <a:bodyPr/>
          <a:lstStyle/>
          <a:p>
            <a:r>
              <a:rPr lang="en-IN" sz="2800" dirty="0">
                <a:latin typeface="+mj-lt"/>
              </a:rPr>
              <a:t>Chart 44-7 Mini fuse amperage rating and colors.</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695" y="1828800"/>
            <a:ext cx="7883492" cy="4146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4794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Chart 44-8 Maxi fuse amperage rating and colors.</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258" y="1752600"/>
            <a:ext cx="7615483" cy="3977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5030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44.5 Three sizes of blade-type fuses: mini on the left, standard or ATO type in the center, and maxi on the right</a:t>
            </a:r>
            <a:endParaRPr lang="en-US" dirty="0">
              <a:latin typeface="+mj-lt"/>
            </a:endParaRPr>
          </a:p>
        </p:txBody>
      </p:sp>
      <p:pic>
        <p:nvPicPr>
          <p:cNvPr id="3" name="Picture 2" descr="A photo shows the three sizes of blade-types fuses: mini, standard, and maxi; with mini being the smallest in size, maxi the largest, and standard being an intermediate siz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7736" y="2386368"/>
            <a:ext cx="7908524" cy="335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748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44.6 A comparison of the various types of protective devices used in most vehicles</a:t>
            </a:r>
            <a:endParaRPr lang="en-US" sz="2800" dirty="0">
              <a:latin typeface="+mj-lt"/>
            </a:endParaRPr>
          </a:p>
        </p:txBody>
      </p:sp>
      <p:pic>
        <p:nvPicPr>
          <p:cNvPr id="3" name="Picture 2" descr="The figure shows the following devices:&#10;• Pacific fuse element has a plastic fuse top with two legs at the bottom.&#10;• Maxi fuse has a large transparent top and two blades at the bottom.&#10;• Ato fuse has a transparent top with two blades at the bottom.&#10;• Micro 3 fuse has a transparent top with three blades at the bottom.&#10;• Mini fuse has a small, transparent top with two pointed blades at the bottom.&#10;• Low profile mini fuse has a small, transparent top with two blades at the bottom that start at the top and only a portion of the blades extend below the top.&#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05769" y="1655531"/>
            <a:ext cx="4332459" cy="449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117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LEARNING OBJECTIVES (2 of 2)</a:t>
            </a:r>
          </a:p>
        </p:txBody>
      </p:sp>
      <p:sp>
        <p:nvSpPr>
          <p:cNvPr id="24579" name="Content Placeholder 2"/>
          <p:cNvSpPr>
            <a:spLocks noGrp="1"/>
          </p:cNvSpPr>
          <p:nvPr>
            <p:ph idx="1"/>
          </p:nvPr>
        </p:nvSpPr>
        <p:spPr/>
        <p:txBody>
          <a:bodyPr/>
          <a:lstStyle/>
          <a:p>
            <a:pPr marL="0" indent="0">
              <a:buNone/>
            </a:pPr>
            <a:r>
              <a:rPr lang="en-US" b="1" dirty="0">
                <a:solidFill>
                  <a:srgbClr val="005A70"/>
                </a:solidFill>
              </a:rPr>
              <a:t>44.4</a:t>
            </a:r>
            <a:r>
              <a:rPr lang="en-US" dirty="0"/>
              <a:t> List the steps for removing a terminal from a connector.</a:t>
            </a:r>
          </a:p>
          <a:p>
            <a:pPr marL="0" indent="0">
              <a:buNone/>
            </a:pPr>
            <a:r>
              <a:rPr lang="en-US" b="1" dirty="0">
                <a:solidFill>
                  <a:srgbClr val="005A70"/>
                </a:solidFill>
              </a:rPr>
              <a:t>44.5</a:t>
            </a:r>
            <a:r>
              <a:rPr lang="en-US" dirty="0"/>
              <a:t> List the steps for performing each method of wire repair.</a:t>
            </a:r>
          </a:p>
          <a:p>
            <a:pPr marL="0" indent="0">
              <a:buNone/>
            </a:pPr>
            <a:r>
              <a:rPr lang="en-US" b="1" dirty="0">
                <a:solidFill>
                  <a:schemeClr val="accent2"/>
                </a:solidFill>
              </a:rPr>
              <a:t>44.6</a:t>
            </a:r>
            <a:r>
              <a:rPr lang="en-US" dirty="0"/>
              <a:t> Explain the types of electrical conduit.</a:t>
            </a:r>
          </a:p>
          <a:p>
            <a:pPr marL="0" indent="0">
              <a:buNone/>
            </a:pPr>
            <a:r>
              <a:rPr lang="en-US" dirty="0"/>
              <a:t> </a:t>
            </a:r>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44.7 To test a fuse, use a test light to check for power at the power side of the fuse.</a:t>
            </a:r>
            <a:endParaRPr lang="en-US" sz="2800" dirty="0">
              <a:latin typeface="+mj-lt"/>
            </a:endParaRPr>
          </a:p>
        </p:txBody>
      </p:sp>
      <p:pic>
        <p:nvPicPr>
          <p:cNvPr id="3" name="Picture 2" descr="A photo shows a technician touching the power side of a fuse with a test ligh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98174" y="1905000"/>
            <a:ext cx="5347647" cy="4010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568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44.8 Typical blade circuit breaker fits into the same space as a blade fuse.</a:t>
            </a:r>
            <a:endParaRPr lang="en-US" sz="2800" dirty="0">
              <a:latin typeface="+mj-lt"/>
            </a:endParaRPr>
          </a:p>
        </p:txBody>
      </p:sp>
      <p:pic>
        <p:nvPicPr>
          <p:cNvPr id="3" name="Picture 2" descr="A figure shows a 6 A circuit breaker and a 30 A circuit breaker connecting to a fuse block. An enlarged view of the circuit breaker shows the current flow through the circuit breaker when the contacts on the blade are clos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49249" y="2286000"/>
            <a:ext cx="4245498" cy="3503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628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44.9 Electrical symbols used to represent circuit breakers</a:t>
            </a:r>
            <a:endParaRPr lang="en-US" sz="2800" dirty="0">
              <a:latin typeface="+mj-lt"/>
            </a:endParaRPr>
          </a:p>
        </p:txBody>
      </p:sp>
      <p:pic>
        <p:nvPicPr>
          <p:cNvPr id="3" name="Picture 2" descr="The symbol on the left shows two broken lines with an arch on top of them and the label: Circuit breaker. The symbol on the right shows two broken lines connected to each other with an arch with a circle at both the end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29361" y="3429244"/>
            <a:ext cx="7085274" cy="119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040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97280"/>
          </a:xfrm>
        </p:spPr>
        <p:txBody>
          <a:bodyPr/>
          <a:lstStyle/>
          <a:p>
            <a:r>
              <a:rPr lang="en-IN" sz="1800" dirty="0">
                <a:latin typeface="+mj-lt"/>
              </a:rPr>
              <a:t>Figure 44.10 (a) With normal current flow, the temperature of the PTC circuit protector remains normal. (b) When current exceeds the amperage rating of the PTC circuit protector, the polymer material that makes up the electronic circuit protector increases in resistance.</a:t>
            </a:r>
            <a:endParaRPr lang="en-US" sz="1800" dirty="0">
              <a:latin typeface="+mj-lt"/>
            </a:endParaRPr>
          </a:p>
        </p:txBody>
      </p:sp>
      <p:pic>
        <p:nvPicPr>
          <p:cNvPr id="3" name="Picture 2" descr="A figure shows a PTC circuit protector connected to a motor. During the normal operation all the conducting paths in the circuit protector are connected to the moto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6999"/>
          <a:stretch/>
        </p:blipFill>
        <p:spPr bwMode="auto">
          <a:xfrm>
            <a:off x="2662575" y="2514600"/>
            <a:ext cx="1782424" cy="30403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 figure shows a PTC circuit protector connected to a motor. When current exceeds the amperage rating of the PTC circuit protector, very few conducting paths in the circuit protector are connected to the moto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107"/>
          <a:stretch/>
        </p:blipFill>
        <p:spPr bwMode="auto">
          <a:xfrm>
            <a:off x="4669167" y="2514601"/>
            <a:ext cx="1860825" cy="3040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642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44.11 PTC circuit protectors are used extensively in the power distribution center of this Chrysler vehicle</a:t>
            </a:r>
            <a:endParaRPr lang="en-US" dirty="0">
              <a:latin typeface="+mj-lt"/>
            </a:endParaRPr>
          </a:p>
        </p:txBody>
      </p:sp>
      <p:pic>
        <p:nvPicPr>
          <p:cNvPr id="3" name="Picture 2" descr="A photo shows 10 PTC circuit protectors used in the power distribution center of a Chrysler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09138" y="1905000"/>
            <a:ext cx="5525719" cy="3810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101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44.12 Fusible links are usually located close to the battery and are usually attached to a junction block.</a:t>
            </a:r>
            <a:endParaRPr lang="en-US" sz="2800" dirty="0">
              <a:latin typeface="+mj-lt"/>
            </a:endParaRPr>
          </a:p>
        </p:txBody>
      </p:sp>
      <p:pic>
        <p:nvPicPr>
          <p:cNvPr id="3" name="Picture 2" descr="A photo shows various fusible links connected to the junction block of an engine. The battery cable to the positive terminal of the battery is also connected to the junction bloc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65475" y="2133600"/>
            <a:ext cx="4013043" cy="3692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68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5" y="228600"/>
            <a:ext cx="8229600" cy="1097280"/>
          </a:xfrm>
        </p:spPr>
        <p:txBody>
          <a:bodyPr/>
          <a:lstStyle/>
          <a:p>
            <a:r>
              <a:rPr lang="en-IN" dirty="0">
                <a:latin typeface="+mj-lt"/>
              </a:rPr>
              <a:t>Figure 44.13 Several maxi fuses are used on this Chevrolet to protect all the circuits, including the 300 A fuse that is connected directly to the positive battery cable</a:t>
            </a:r>
            <a:endParaRPr lang="en-US" dirty="0">
              <a:latin typeface="+mj-l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00315" y="2286000"/>
            <a:ext cx="4343360" cy="3261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4454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QUESTION 2: </a:t>
            </a:r>
            <a:r>
              <a:rPr lang="en-US" sz="3400" dirty="0">
                <a:solidFill>
                  <a:srgbClr val="F8F9D3"/>
                </a:solidFill>
                <a:latin typeface="+mj-lt"/>
              </a:rPr>
              <a:t>?</a:t>
            </a:r>
          </a:p>
        </p:txBody>
      </p:sp>
      <p:sp>
        <p:nvSpPr>
          <p:cNvPr id="3" name="Rectangle 2"/>
          <p:cNvSpPr/>
          <p:nvPr/>
        </p:nvSpPr>
        <p:spPr>
          <a:xfrm>
            <a:off x="341870" y="1905000"/>
            <a:ext cx="8534400" cy="1938992"/>
          </a:xfrm>
          <a:prstGeom prst="rect">
            <a:avLst/>
          </a:prstGeom>
        </p:spPr>
        <p:txBody>
          <a:bodyPr wrap="square">
            <a:spAutoFit/>
          </a:bodyPr>
          <a:lstStyle/>
          <a:p>
            <a:r>
              <a:rPr lang="en-US" sz="4000" dirty="0"/>
              <a:t>How do fuses, PTC circuit protectors, circuit breakers, and</a:t>
            </a:r>
          </a:p>
          <a:p>
            <a:r>
              <a:rPr lang="en-US" sz="4000" dirty="0"/>
              <a:t>fusible links protect a circuit?</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a:t>The tin is designed to melt and open the circuit if excessive current flows through the fuse.</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latin typeface="+mj-lt"/>
              </a:rPr>
              <a:t>TERMINALS AND CONNECTORS</a:t>
            </a:r>
          </a:p>
        </p:txBody>
      </p:sp>
      <p:sp>
        <p:nvSpPr>
          <p:cNvPr id="28675" name="Content Placeholder 2"/>
          <p:cNvSpPr>
            <a:spLocks noGrp="1"/>
          </p:cNvSpPr>
          <p:nvPr>
            <p:ph idx="1"/>
          </p:nvPr>
        </p:nvSpPr>
        <p:spPr>
          <a:xfrm>
            <a:off x="457200" y="1600200"/>
            <a:ext cx="7924800" cy="4525963"/>
          </a:xfrm>
        </p:spPr>
        <p:txBody>
          <a:bodyPr/>
          <a:lstStyle/>
          <a:p>
            <a:r>
              <a:rPr lang="en-US" dirty="0"/>
              <a:t>A terminal is a metal fastener attached to the end of a wire, which makes the electrical connection.</a:t>
            </a:r>
          </a:p>
          <a:p>
            <a:r>
              <a:rPr lang="en-US" dirty="0"/>
              <a:t>The term connector</a:t>
            </a:r>
            <a:r>
              <a:rPr lang="en-US" i="1" dirty="0"/>
              <a:t> </a:t>
            </a:r>
            <a:r>
              <a:rPr lang="en-US" dirty="0"/>
              <a:t>usually refers to the plastic portion that snaps or connects together, making the mechanical connection.</a:t>
            </a:r>
          </a:p>
          <a:p>
            <a:endParaRPr lang="en-US" dirty="0"/>
          </a:p>
        </p:txBody>
      </p:sp>
    </p:spTree>
    <p:extLst>
      <p:ext uri="{BB962C8B-B14F-4D97-AF65-F5344CB8AC3E}">
        <p14:creationId xmlns:p14="http://schemas.microsoft.com/office/powerpoint/2010/main" val="14812858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AUTOMOTIVE WIRING</a:t>
            </a:r>
          </a:p>
        </p:txBody>
      </p:sp>
      <p:sp>
        <p:nvSpPr>
          <p:cNvPr id="25603" name="Content Placeholder 2"/>
          <p:cNvSpPr>
            <a:spLocks noGrp="1"/>
          </p:cNvSpPr>
          <p:nvPr>
            <p:ph idx="1"/>
          </p:nvPr>
        </p:nvSpPr>
        <p:spPr>
          <a:xfrm>
            <a:off x="457200" y="1600200"/>
            <a:ext cx="8077200" cy="4525963"/>
          </a:xfrm>
        </p:spPr>
        <p:txBody>
          <a:bodyPr/>
          <a:lstStyle/>
          <a:p>
            <a:r>
              <a:rPr lang="en-US" dirty="0"/>
              <a:t>Definition and Terminology</a:t>
            </a:r>
          </a:p>
          <a:p>
            <a:pPr lvl="1"/>
            <a:r>
              <a:rPr lang="en-US" dirty="0"/>
              <a:t>Most automotive wire is made from strands of copper covered by plastic insulation.</a:t>
            </a:r>
          </a:p>
          <a:p>
            <a:r>
              <a:rPr lang="en-US" dirty="0"/>
              <a:t>American Wire Gauge (AWG)</a:t>
            </a:r>
          </a:p>
          <a:p>
            <a:pPr lvl="1"/>
            <a:r>
              <a:rPr lang="en-US" dirty="0"/>
              <a:t>As the gauge number increases, the size of the conductor wire decreases.</a:t>
            </a:r>
          </a:p>
          <a:p>
            <a:r>
              <a:rPr lang="en-US" dirty="0"/>
              <a:t>Metric Wire Gauge</a:t>
            </a:r>
          </a:p>
          <a:p>
            <a:pPr lvl="1"/>
            <a:r>
              <a:rPr lang="en-US" dirty="0"/>
              <a:t>Sizes measured in square millimeters (mm</a:t>
            </a:r>
            <a:r>
              <a:rPr lang="en-US" sz="400" dirty="0"/>
              <a:t>2</a:t>
            </a:r>
            <a:r>
              <a:rPr lang="en-US" dirty="0"/>
              <a:t>) of cross-sectional area.</a:t>
            </a:r>
          </a:p>
          <a:p>
            <a:pPr lvl="1"/>
            <a:endParaRPr lang="en-US" dirty="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44.14 Some terminals have seals attached to help seal the electrical connections</a:t>
            </a:r>
            <a:endParaRPr lang="en-US" sz="2800" dirty="0">
              <a:latin typeface="+mj-lt"/>
            </a:endParaRPr>
          </a:p>
        </p:txBody>
      </p:sp>
      <p:pic>
        <p:nvPicPr>
          <p:cNvPr id="3" name="Picture 2" descr="A figure shows male and female connector terminals with seals. The figure shows a seal crimped at the core crimp of male and female terminals. The seals are crimped and solder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12880" y="1749687"/>
            <a:ext cx="6518233" cy="4255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544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44.15 Separate a connector by opening the lock and pulling the two apart</a:t>
            </a:r>
            <a:endParaRPr lang="en-US" sz="2800" dirty="0">
              <a:latin typeface="+mj-lt"/>
            </a:endParaRPr>
          </a:p>
        </p:txBody>
      </p:sp>
      <p:pic>
        <p:nvPicPr>
          <p:cNvPr id="3" name="Picture 2" descr="A figure shows male and female connectors with their secondary lock closed. A secondary lock on the connectors keeps them from open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9035" y="2472039"/>
            <a:ext cx="7965931" cy="2459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1546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44.16 The secondary locks help retain the terminals in the connector</a:t>
            </a:r>
            <a:endParaRPr lang="en-US" sz="2800" dirty="0">
              <a:latin typeface="+mj-lt"/>
            </a:endParaRPr>
          </a:p>
        </p:txBody>
      </p:sp>
      <p:pic>
        <p:nvPicPr>
          <p:cNvPr id="3" name="Picture 2" descr="A figure shows male and female connectors with their secondary lock open. The secondary lock resembles a flap on both the connector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2044" y="1981423"/>
            <a:ext cx="7519913" cy="3441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4776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44.17 Use a small removal tool, sometimes called a pick, to release terminals from the connector</a:t>
            </a:r>
            <a:endParaRPr lang="en-US" sz="2400" dirty="0">
              <a:latin typeface="+mj-lt"/>
            </a:endParaRPr>
          </a:p>
        </p:txBody>
      </p:sp>
      <p:pic>
        <p:nvPicPr>
          <p:cNvPr id="3" name="Picture 2" descr="The figure shows the following:&#10;• A tool is inserted inside the locking wedge connector. The retaining fingers are raised to remove the contacts.&#10;• A tang connector consists of two parts with a plastic spring at the bottom and top left and a latching tongue at the bottom and top right. A terminal removal tool is inserted between the two parts and raised to release the terminals from the connector.&#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12693" y="1524000"/>
            <a:ext cx="1904238" cy="4690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7136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WIRE REPAIR (1 OF 2)</a:t>
            </a:r>
          </a:p>
        </p:txBody>
      </p:sp>
      <p:sp>
        <p:nvSpPr>
          <p:cNvPr id="28675" name="Content Placeholder 2"/>
          <p:cNvSpPr>
            <a:spLocks noGrp="1"/>
          </p:cNvSpPr>
          <p:nvPr>
            <p:ph idx="1"/>
          </p:nvPr>
        </p:nvSpPr>
        <p:spPr>
          <a:xfrm>
            <a:off x="76200" y="1524000"/>
            <a:ext cx="8382000" cy="4525963"/>
          </a:xfrm>
        </p:spPr>
        <p:txBody>
          <a:bodyPr/>
          <a:lstStyle/>
          <a:p>
            <a:r>
              <a:rPr lang="en-US" dirty="0"/>
              <a:t>Solder</a:t>
            </a:r>
          </a:p>
          <a:p>
            <a:pPr lvl="1"/>
            <a:r>
              <a:rPr lang="en-US" dirty="0"/>
              <a:t>Solder is an alloy of tin and lead used to make a good electrical contact between two wires or connections in an electrical circuit.</a:t>
            </a:r>
          </a:p>
          <a:p>
            <a:r>
              <a:rPr lang="en-US" dirty="0"/>
              <a:t>Crimping Terminals</a:t>
            </a:r>
          </a:p>
          <a:p>
            <a:pPr lvl="1"/>
            <a:r>
              <a:rPr lang="en-US" dirty="0"/>
              <a:t>Terminals can be crimped to create a good electrical connection if the proper type of crimping tool is used.</a:t>
            </a:r>
          </a:p>
          <a:p>
            <a:endParaRPr lang="en-US" dirty="0"/>
          </a:p>
        </p:txBody>
      </p:sp>
      <p:sp>
        <p:nvSpPr>
          <p:cNvPr id="3" name="TextBox 2"/>
          <p:cNvSpPr txBox="1"/>
          <p:nvPr/>
        </p:nvSpPr>
        <p:spPr>
          <a:xfrm>
            <a:off x="4724400" y="5105400"/>
            <a:ext cx="3733800" cy="400110"/>
          </a:xfrm>
          <a:prstGeom prst="rect">
            <a:avLst/>
          </a:prstGeom>
          <a:noFill/>
        </p:spPr>
        <p:txBody>
          <a:bodyPr wrap="square" rtlCol="0">
            <a:spAutoFit/>
          </a:bodyPr>
          <a:lstStyle/>
          <a:p>
            <a:r>
              <a:rPr lang="en-US" sz="2000" dirty="0"/>
              <a:t>.</a:t>
            </a:r>
          </a:p>
        </p:txBody>
      </p:sp>
    </p:spTree>
    <p:extLst>
      <p:ext uri="{BB962C8B-B14F-4D97-AF65-F5344CB8AC3E}">
        <p14:creationId xmlns:p14="http://schemas.microsoft.com/office/powerpoint/2010/main" val="331578950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WIRE REPAIR (2 OF 2)</a:t>
            </a:r>
          </a:p>
        </p:txBody>
      </p:sp>
      <p:sp>
        <p:nvSpPr>
          <p:cNvPr id="3" name="Content Placeholder 2"/>
          <p:cNvSpPr>
            <a:spLocks noGrp="1"/>
          </p:cNvSpPr>
          <p:nvPr>
            <p:ph idx="1"/>
          </p:nvPr>
        </p:nvSpPr>
        <p:spPr/>
        <p:txBody>
          <a:bodyPr/>
          <a:lstStyle/>
          <a:p>
            <a:r>
              <a:rPr lang="en-US" dirty="0"/>
              <a:t>Crimp and Seal Connectors</a:t>
            </a:r>
          </a:p>
          <a:p>
            <a:pPr lvl="1"/>
            <a:r>
              <a:rPr lang="en-US" dirty="0"/>
              <a:t>Crimp-and-seal connectors contain a sealant and shrink tubing in one piece and are not</a:t>
            </a:r>
            <a:r>
              <a:rPr lang="en-US" i="1" dirty="0"/>
              <a:t> </a:t>
            </a:r>
            <a:r>
              <a:rPr lang="en-US" dirty="0"/>
              <a:t>simply butt connectors.</a:t>
            </a:r>
          </a:p>
          <a:p>
            <a:r>
              <a:rPr lang="en-US" dirty="0"/>
              <a:t>Aluminum Wire Repair</a:t>
            </a:r>
          </a:p>
          <a:p>
            <a:pPr lvl="1"/>
            <a:r>
              <a:rPr lang="en-US" dirty="0"/>
              <a:t>If any aluminum wire must be repaired or replaced, the manufacturer specific procedure should be used to be assured of a proper repair.</a:t>
            </a:r>
          </a:p>
        </p:txBody>
      </p:sp>
    </p:spTree>
    <p:extLst>
      <p:ext uri="{BB962C8B-B14F-4D97-AF65-F5344CB8AC3E}">
        <p14:creationId xmlns:p14="http://schemas.microsoft.com/office/powerpoint/2010/main" val="27062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44.18 Always use rosin-core solder for electrical or electronic soldering. Also, use small-diameter solder for small soldering irons.</a:t>
            </a:r>
            <a:endParaRPr lang="en-US" sz="2400" dirty="0">
              <a:latin typeface="+mj-lt"/>
            </a:endParaRPr>
          </a:p>
        </p:txBody>
      </p:sp>
      <p:pic>
        <p:nvPicPr>
          <p:cNvPr id="3" name="Picture 2" descr="A photo shows a light duty rosin-core solder. The solder is labeled: .032, 8 OZ, and 60 divided by 4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73011" y="2343509"/>
            <a:ext cx="4997979" cy="3748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1023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44.19 A butane-powered soldering tool. The cap has a built-in striker to light a converter in the tip of the tool.</a:t>
            </a:r>
            <a:endParaRPr lang="en-US" sz="2400" dirty="0">
              <a:latin typeface="+mj-lt"/>
            </a:endParaRPr>
          </a:p>
        </p:txBody>
      </p:sp>
      <p:pic>
        <p:nvPicPr>
          <p:cNvPr id="3" name="Picture 2" descr="A photo shows a butane-powered soldering tool that has a conical soldering tip connected to a locking r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53999" y="2209800"/>
            <a:ext cx="5836002" cy="3697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2313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44.20 Notice that to create a good crimp the open part of the terminal is placed in the jaws of the crimping tool toward the anvil or the W-shape part</a:t>
            </a:r>
            <a:endParaRPr lang="en-US" dirty="0">
              <a:latin typeface="+mj-lt"/>
            </a:endParaRPr>
          </a:p>
        </p:txBody>
      </p:sp>
      <p:pic>
        <p:nvPicPr>
          <p:cNvPr id="3" name="Picture 2" descr="The figure shows the following:&#10;• The crimping tool has an upper and lower jaw at the right end that is followed by a cutting area and a stripping area and is connected to the handles.&#10;• The upper jaw has a concave shaped wedge and the lower jaw has a W-shaped slot.&#10;• The terminal is placed over the wire and placed on the jaws of the crimping tool and pressed.&#10;• This leads to a good crimp with a flattened end at the top with a slight curve and a W-shaped compressed crimp at the bottom.&#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70444" y="2109581"/>
            <a:ext cx="5803113" cy="4043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8157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44.21 All hand-crimped splices or terminals should be soldered to be assured of a good electrical connection</a:t>
            </a:r>
            <a:endParaRPr lang="en-US" dirty="0">
              <a:latin typeface="+mj-lt"/>
            </a:endParaRPr>
          </a:p>
        </p:txBody>
      </p:sp>
      <p:pic>
        <p:nvPicPr>
          <p:cNvPr id="3" name="Picture 2" descr="A figure shows a hand-crimped splice being soldered. The figure shows a solder with a shiny appearance at the hand-crimped splic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76514" y="1981200"/>
            <a:ext cx="3390971" cy="3831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819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Chart 44-1 The list of relative conductivity of metals, showing silver to be the best.</a:t>
            </a:r>
            <a:endParaRPr lang="en-US" sz="2800" dirty="0">
              <a:latin typeface="+mj-l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254" y="1676400"/>
            <a:ext cx="5791489" cy="451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90511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44.22 A butane torch especially designed for use on heat shrink applies heat without an open flame, which could cause damage</a:t>
            </a:r>
            <a:endParaRPr lang="en-US" dirty="0">
              <a:latin typeface="+mj-lt"/>
            </a:endParaRPr>
          </a:p>
        </p:txBody>
      </p:sp>
      <p:pic>
        <p:nvPicPr>
          <p:cNvPr id="3" name="Picture 2" descr="A photo shows a butane torch used on a heat shrink tubing over a wire. When heated, this tubing shrinks to one-third of its original diameter and the adhesive melts and seals the ends of the tub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90055" y="2158084"/>
            <a:ext cx="5763888" cy="3975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3825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7F83-A9E3-4ED9-B78F-30EFCA898707}"/>
              </a:ext>
            </a:extLst>
          </p:cNvPr>
          <p:cNvSpPr>
            <a:spLocks noGrp="1"/>
          </p:cNvSpPr>
          <p:nvPr>
            <p:ph type="title"/>
          </p:nvPr>
        </p:nvSpPr>
        <p:spPr/>
        <p:txBody>
          <a:bodyPr/>
          <a:lstStyle/>
          <a:p>
            <a:r>
              <a:rPr lang="en-US" dirty="0"/>
              <a:t>Animation: Electrical Wire Repair</a:t>
            </a:r>
            <a:br>
              <a:rPr lang="en-US" dirty="0"/>
            </a:br>
            <a:r>
              <a:rPr lang="en-US" sz="1350" dirty="0">
                <a:solidFill>
                  <a:prstClr val="white"/>
                </a:solidFill>
              </a:rPr>
              <a:t>(The animation will automatically start in a few seconds)</a:t>
            </a:r>
            <a:endParaRPr lang="en-US" dirty="0"/>
          </a:p>
        </p:txBody>
      </p:sp>
      <p:pic>
        <p:nvPicPr>
          <p:cNvPr id="5" name="Electrical_Wire_Repair">
            <a:hlinkClick r:id="" action="ppaction://media"/>
            <a:extLst>
              <a:ext uri="{FF2B5EF4-FFF2-40B4-BE49-F238E27FC236}">
                <a16:creationId xmlns:a16="http://schemas.microsoft.com/office/drawing/2014/main" id="{5FBCA66B-CD29-446D-9DED-C785AB4D019F}"/>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230524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96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44.24 Heating the crimp-and-seal connector melts the glue and forms an effective seal against moisture</a:t>
            </a:r>
            <a:endParaRPr lang="en-US" dirty="0">
              <a:latin typeface="+mj-lt"/>
            </a:endParaRPr>
          </a:p>
        </p:txBody>
      </p:sp>
      <p:pic>
        <p:nvPicPr>
          <p:cNvPr id="3" name="Picture 2" descr="A photo shows a crimp-and-seal connector heated with a wire inside. The glue in the connector is melted and sealed against the wir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24401" y="1769426"/>
            <a:ext cx="7095196" cy="4257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390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44.23 A typical crimp-and-seal connector. This type of connector is first lightly crimped to retain the ends of the wires and then it is heated.</a:t>
            </a:r>
            <a:endParaRPr lang="en-US" sz="2400" dirty="0">
              <a:latin typeface="+mj-lt"/>
            </a:endParaRPr>
          </a:p>
        </p:txBody>
      </p:sp>
      <p:pic>
        <p:nvPicPr>
          <p:cNvPr id="3" name="Picture 2" descr="A photo shows typical crimp-and-seal connectors. The connectors have a large diameter at one end and a small diameter at the other end. The connectors are first lightly crimped to retain the ends of the wires and are heat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14428" y="2057400"/>
            <a:ext cx="4915143" cy="3686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9230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QUESTION 3: </a:t>
            </a:r>
            <a:r>
              <a:rPr lang="en-US" sz="3400" dirty="0">
                <a:solidFill>
                  <a:srgbClr val="F8F9D3"/>
                </a:solidFill>
                <a:latin typeface="+mj-lt"/>
              </a:rPr>
              <a:t>?</a:t>
            </a:r>
          </a:p>
        </p:txBody>
      </p:sp>
      <p:sp>
        <p:nvSpPr>
          <p:cNvPr id="3" name="Rectangle 2"/>
          <p:cNvSpPr/>
          <p:nvPr/>
        </p:nvSpPr>
        <p:spPr>
          <a:xfrm>
            <a:off x="341870" y="1905000"/>
            <a:ext cx="8534400" cy="1938992"/>
          </a:xfrm>
          <a:prstGeom prst="rect">
            <a:avLst/>
          </a:prstGeom>
        </p:spPr>
        <p:txBody>
          <a:bodyPr wrap="square">
            <a:spAutoFit/>
          </a:bodyPr>
          <a:lstStyle/>
          <a:p>
            <a:r>
              <a:rPr lang="en-US" sz="4000" dirty="0"/>
              <a:t>How should a wire repair be done if the repair is under the hood where it is exposed to the outside?</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ANSWER 3:</a:t>
            </a:r>
            <a:endParaRPr lang="en-US" sz="3400" dirty="0">
              <a:solidFill>
                <a:srgbClr val="F8F9D3"/>
              </a:solidFill>
              <a:latin typeface="+mj-lt"/>
            </a:endParaRPr>
          </a:p>
        </p:txBody>
      </p:sp>
      <p:sp>
        <p:nvSpPr>
          <p:cNvPr id="6" name="Rectangle 5"/>
          <p:cNvSpPr/>
          <p:nvPr/>
        </p:nvSpPr>
        <p:spPr>
          <a:xfrm>
            <a:off x="168876" y="1975554"/>
            <a:ext cx="8534400" cy="3170099"/>
          </a:xfrm>
          <a:prstGeom prst="rect">
            <a:avLst/>
          </a:prstGeom>
        </p:spPr>
        <p:txBody>
          <a:bodyPr wrap="square">
            <a:spAutoFit/>
          </a:bodyPr>
          <a:lstStyle/>
          <a:p>
            <a:r>
              <a:rPr lang="en-US" sz="4000" dirty="0"/>
              <a:t>Vehicle manufacturers recommend all wire repairs performed under the hood, or where the repair could be exposed to the elements, be weatherproof.</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ELECTRICAL CONDUIT</a:t>
            </a:r>
          </a:p>
        </p:txBody>
      </p:sp>
      <p:sp>
        <p:nvSpPr>
          <p:cNvPr id="3" name="Content Placeholder 2"/>
          <p:cNvSpPr>
            <a:spLocks noGrp="1"/>
          </p:cNvSpPr>
          <p:nvPr>
            <p:ph idx="1"/>
          </p:nvPr>
        </p:nvSpPr>
        <p:spPr/>
        <p:txBody>
          <a:bodyPr/>
          <a:lstStyle/>
          <a:p>
            <a:r>
              <a:rPr lang="en-US" dirty="0"/>
              <a:t>Black Conduit with Green or Blue Stripe</a:t>
            </a:r>
          </a:p>
          <a:p>
            <a:pPr lvl="1"/>
            <a:r>
              <a:rPr lang="en-US" dirty="0"/>
              <a:t>This conduit is designed for high temperatures and is used under the hood and near hot engine parts.</a:t>
            </a:r>
          </a:p>
          <a:p>
            <a:r>
              <a:rPr lang="en-US" dirty="0"/>
              <a:t>Blue or Yellow Conduit</a:t>
            </a:r>
          </a:p>
          <a:p>
            <a:pPr lvl="1"/>
            <a:r>
              <a:rPr lang="en-US" dirty="0"/>
              <a:t>This color conduit is used to cover wires that have voltages ranging from 12 to 42 volts.</a:t>
            </a:r>
          </a:p>
          <a:p>
            <a:r>
              <a:rPr lang="en-US" dirty="0"/>
              <a:t>Orange Conduit</a:t>
            </a:r>
          </a:p>
          <a:p>
            <a:pPr lvl="1"/>
            <a:r>
              <a:rPr lang="en-US" dirty="0"/>
              <a:t>This color conduit is used to cover wiring that carries high-voltage current above 60 volts.</a:t>
            </a:r>
          </a:p>
        </p:txBody>
      </p:sp>
    </p:spTree>
    <p:extLst>
      <p:ext uri="{BB962C8B-B14F-4D97-AF65-F5344CB8AC3E}">
        <p14:creationId xmlns:p14="http://schemas.microsoft.com/office/powerpoint/2010/main" val="22305391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44.25 Conduit that has a paint stripe is constructed of plastic that can withstand high underhood temperatures</a:t>
            </a:r>
            <a:endParaRPr lang="en-US" dirty="0">
              <a:latin typeface="+mj-lt"/>
            </a:endParaRPr>
          </a:p>
        </p:txBody>
      </p:sp>
      <p:pic>
        <p:nvPicPr>
          <p:cNvPr id="3" name="Picture 2" descr="A photo shows a plastic conduit pipe with a stripe of paint on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24403" y="1769426"/>
            <a:ext cx="7095193" cy="4257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4974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44.26 (a) Blue conduit is used to cover circuits that carry up to 42 volts. (b) Yellow conduit can also be used to cover 42-volt wiring</a:t>
            </a:r>
            <a:endParaRPr lang="en-US" dirty="0">
              <a:latin typeface="+mj-lt"/>
            </a:endParaRPr>
          </a:p>
        </p:txBody>
      </p:sp>
      <p:pic>
        <p:nvPicPr>
          <p:cNvPr id="3" name="Picture 2" descr="A photo shows a blue conduit pipe covering the circuits of an engine under the hood of a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2636" y="2545510"/>
            <a:ext cx="3786916" cy="30134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 photo shows a yellow conduit pipe covering the circuits of an engine under the hood of a vehicl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61779" y="2547506"/>
            <a:ext cx="3786916" cy="3009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9577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44.27 Always follow the vehicle manufacturer’s instructions, which include the use of linesman’s (high-voltage) gloves, if working on circuits that are covered in orange conduit</a:t>
            </a:r>
            <a:endParaRPr lang="en-US" sz="2000" dirty="0">
              <a:latin typeface="+mj-lt"/>
            </a:endParaRPr>
          </a:p>
        </p:txBody>
      </p:sp>
      <p:pic>
        <p:nvPicPr>
          <p:cNvPr id="3" name="Picture 2" descr="A photo shows an orange conduit pipe covering the circuits of an engine under the hood of a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35638" y="1732000"/>
            <a:ext cx="5872722" cy="4404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46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Chart 44-2 American wire gauge (AWG) number and the actual conductor diameter in inches.</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5630" y="1524000"/>
            <a:ext cx="4596499" cy="4507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98926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p:txBody>
          <a:bodyPr/>
          <a:lstStyle/>
          <a:p>
            <a:r>
              <a:rPr lang="en-US" dirty="0"/>
              <a:t>Video Links </a:t>
            </a:r>
            <a:r>
              <a:rPr lang="en-US" sz="15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p:txBody>
          <a:bodyPr/>
          <a:lstStyle/>
          <a:p>
            <a:pPr fontAlgn="base"/>
            <a:r>
              <a:rPr lang="en-US" sz="1800" dirty="0">
                <a:hlinkClick r:id="rId2"/>
              </a:rPr>
              <a:t>CAN/BUS wire install (time 3:42)</a:t>
            </a:r>
            <a:endParaRPr lang="en-US" sz="1800" dirty="0"/>
          </a:p>
          <a:p>
            <a:pPr fontAlgn="base"/>
            <a:r>
              <a:rPr lang="en-US" sz="1800" dirty="0">
                <a:hlinkClick r:id="rId3"/>
              </a:rPr>
              <a:t>Soldering wire connection (time 2:20)</a:t>
            </a:r>
            <a:endParaRPr lang="en-US" sz="1800" dirty="0"/>
          </a:p>
          <a:p>
            <a:pPr fontAlgn="base"/>
            <a:r>
              <a:rPr lang="en-US" sz="1800" dirty="0">
                <a:hlinkClick r:id="rId4"/>
              </a:rPr>
              <a:t>Connector repair (time 4:43)</a:t>
            </a:r>
            <a:endParaRPr lang="en-US" sz="1800" dirty="0"/>
          </a:p>
          <a:p>
            <a:pPr fontAlgn="base"/>
            <a:r>
              <a:rPr lang="en-US" sz="1800" dirty="0">
                <a:hlinkClick r:id="rId5"/>
              </a:rPr>
              <a:t>How to wire a relay (time 2:59)</a:t>
            </a:r>
            <a:endParaRPr lang="en-US" sz="1800" dirty="0"/>
          </a:p>
          <a:p>
            <a:pPr fontAlgn="base"/>
            <a:r>
              <a:rPr lang="en-US" sz="1800" dirty="0">
                <a:hlinkClick r:id="rId6"/>
              </a:rPr>
              <a:t>Wire connections (time 1:21)</a:t>
            </a:r>
            <a:endParaRPr lang="en-US" sz="1800" dirty="0"/>
          </a:p>
          <a:p>
            <a:pPr fontAlgn="base"/>
            <a:r>
              <a:rPr lang="en-US" sz="1800" dirty="0">
                <a:hlinkClick r:id="rId7"/>
              </a:rPr>
              <a:t>Fuse testing (time 3:01)</a:t>
            </a:r>
            <a:endParaRPr lang="en-US" sz="1800" dirty="0"/>
          </a:p>
          <a:p>
            <a:pPr fontAlgn="base"/>
            <a:r>
              <a:rPr lang="en-US" sz="1800" dirty="0">
                <a:hlinkClick r:id="rId8"/>
              </a:rPr>
              <a:t>Fused jumper wire (time 16:21)</a:t>
            </a:r>
            <a:endParaRPr lang="en-US" sz="1800" dirty="0"/>
          </a:p>
          <a:p>
            <a:pPr fontAlgn="base"/>
            <a:r>
              <a:rPr lang="en-US" sz="1800" dirty="0">
                <a:hlinkClick r:id="rId9"/>
              </a:rPr>
              <a:t>Wiring harness repair (time 5:22)</a:t>
            </a:r>
            <a:endParaRPr lang="en-US" sz="1800" dirty="0"/>
          </a:p>
          <a:p>
            <a:pPr fontAlgn="base"/>
            <a:r>
              <a:rPr lang="en-US" sz="1800" dirty="0">
                <a:hlinkClick r:id="rId10"/>
              </a:rPr>
              <a:t>How to replace a fusible link (time 6:57)</a:t>
            </a:r>
            <a:endParaRPr lang="en-US" sz="1800" dirty="0"/>
          </a:p>
          <a:p>
            <a:pPr fontAlgn="base"/>
            <a:r>
              <a:rPr lang="en-US" sz="1800" dirty="0">
                <a:hlinkClick r:id="rId11"/>
              </a:rPr>
              <a:t>How to safely change a blown fuse (time 4:49)</a:t>
            </a:r>
            <a:endParaRPr lang="en-US" sz="1800" dirty="0"/>
          </a:p>
        </p:txBody>
      </p:sp>
    </p:spTree>
    <p:extLst>
      <p:ext uri="{BB962C8B-B14F-4D97-AF65-F5344CB8AC3E}">
        <p14:creationId xmlns:p14="http://schemas.microsoft.com/office/powerpoint/2010/main" val="42045234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Chart 44-3 Metric wire size in square millimeters (mm</a:t>
            </a:r>
            <a:r>
              <a:rPr lang="en-IN" sz="2800" baseline="30000" dirty="0">
                <a:latin typeface="+mj-lt"/>
              </a:rPr>
              <a:t>2</a:t>
            </a:r>
            <a:r>
              <a:rPr lang="en-IN" sz="2800" dirty="0">
                <a:latin typeface="+mj-lt"/>
              </a:rPr>
              <a:t>) conversion chart to American wire gauge (AWG).</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591" y="1600200"/>
            <a:ext cx="6014818" cy="4346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482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55452"/>
          </a:xfrm>
        </p:spPr>
        <p:txBody>
          <a:bodyPr/>
          <a:lstStyle/>
          <a:p>
            <a:r>
              <a:rPr lang="en-IN" sz="2000" dirty="0">
                <a:latin typeface="+mj-lt"/>
              </a:rPr>
              <a:t>Chart 44-4 Recommended AWG wire size increases as the length increases because all wires have internal resistance. The longer the wire is, the greater the resistance. The larger the diameter is, the lower the resistance.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9845" y="1524000"/>
            <a:ext cx="4124310" cy="440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9527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QUESTION 1: </a:t>
            </a:r>
            <a:r>
              <a:rPr lang="en-US" sz="4000" dirty="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2554545"/>
          </a:xfrm>
          <a:prstGeom prst="rect">
            <a:avLst/>
          </a:prstGeom>
        </p:spPr>
        <p:txBody>
          <a:bodyPr wrap="square">
            <a:spAutoFit/>
          </a:bodyPr>
          <a:lstStyle/>
          <a:p>
            <a:r>
              <a:rPr lang="en-US" sz="4000" dirty="0"/>
              <a:t>What is the difference between the American wire gauge</a:t>
            </a:r>
          </a:p>
          <a:p>
            <a:r>
              <a:rPr lang="en-US" sz="4000" dirty="0"/>
              <a:t>(AWG) system and the metric system?</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456</TotalTime>
  <Words>1920</Words>
  <Application>Microsoft Office PowerPoint</Application>
  <PresentationFormat>On-screen Show (4:3)</PresentationFormat>
  <Paragraphs>148</Paragraphs>
  <Slides>61</Slides>
  <Notes>0</Notes>
  <HiddenSlides>0</HiddenSlides>
  <MMClips>1</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61</vt:i4>
      </vt:variant>
    </vt:vector>
  </HeadingPairs>
  <TitlesOfParts>
    <vt:vector size="72" baseType="lpstr">
      <vt:lpstr>Arial</vt:lpstr>
      <vt:lpstr>Calibri</vt:lpstr>
      <vt:lpstr>Times New Roman</vt:lpstr>
      <vt:lpstr>Verdana</vt:lpstr>
      <vt:lpstr>Wingdings</vt: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AUTOMOTIVE WIRING</vt:lpstr>
      <vt:lpstr>Chart 44-1 The list of relative conductivity of metals, showing silver to be the best.</vt:lpstr>
      <vt:lpstr>Chart 44-2 American wire gauge (AWG) number and the actual conductor diameter in inches.</vt:lpstr>
      <vt:lpstr>Chart 44-3 Metric wire size in square millimeters (mm2) conversion chart to American wire gauge (AWG).</vt:lpstr>
      <vt:lpstr>Chart 44-4 Recommended AWG wire size increases as the length increases because all wires have internal resistance. The longer the wire is, the greater the resistance. The larger the diameter is, the lower the resistance.</vt:lpstr>
      <vt:lpstr>QUESTION 1: ?</vt:lpstr>
      <vt:lpstr>ANSWER 1:</vt:lpstr>
      <vt:lpstr>GROUND WIRES</vt:lpstr>
      <vt:lpstr>Figure 44.1 All lights and accessories ground to the body of the vehicle. </vt:lpstr>
      <vt:lpstr>FREQUENTLY ASKED QUESTION</vt:lpstr>
      <vt:lpstr>BATTERY CABLES</vt:lpstr>
      <vt:lpstr>Figure 44.2 Battery cables are designed to carry heavy starter current and are, therefore, usually 4 gauge or larger wire.</vt:lpstr>
      <vt:lpstr>JUMPER CABLES</vt:lpstr>
      <vt:lpstr>FUSES AND CIRCUIT PROTECTION DEVICES (1 OF 5)</vt:lpstr>
      <vt:lpstr>FUSES AND CIRCUIT PROTECTION DEVICES (2 OF 5)</vt:lpstr>
      <vt:lpstr>FUSES AND CIRCUIT PROTECTION DEVICES (3 OF 5)</vt:lpstr>
      <vt:lpstr>FUSES AND CIRCUIT PROTECTION DEVICES (4 OF 5)</vt:lpstr>
      <vt:lpstr>FUSES AND CIRCUIT PROTECTION DEVICES (5 OF 5)</vt:lpstr>
      <vt:lpstr>Chart 44-5 The fuse rating should be 20% higher than the maximum current in the circuit to provide the best protection for the wiring and the component being protected.</vt:lpstr>
      <vt:lpstr>Figure 44.3 A typical Underhood Electrical Center (UHEC). Most are referred to as an “intelligent power distribution box” or a “smart junction box,” because underneath (lower figure) are wires that join the circuits from the maxi fuses to other fuses and to or from relays.</vt:lpstr>
      <vt:lpstr>Chart 44-6 The amperage rating and the color of the blade fuse are standardized.</vt:lpstr>
      <vt:lpstr>Figure 44.4 Blade-type fuses can be tested through openings in the plastic at the top of the fuse</vt:lpstr>
      <vt:lpstr>Chart 44-7 Mini fuse amperage rating and colors.</vt:lpstr>
      <vt:lpstr>Chart 44-8 Maxi fuse amperage rating and colors.</vt:lpstr>
      <vt:lpstr>Figure 44.5 Three sizes of blade-type fuses: mini on the left, standard or ATO type in the center, and maxi on the right</vt:lpstr>
      <vt:lpstr>Figure 44.6 A comparison of the various types of protective devices used in most vehicles</vt:lpstr>
      <vt:lpstr>Figure 44.7 To test a fuse, use a test light to check for power at the power side of the fuse.</vt:lpstr>
      <vt:lpstr>Figure 44.8 Typical blade circuit breaker fits into the same space as a blade fuse.</vt:lpstr>
      <vt:lpstr>Figure 44.9 Electrical symbols used to represent circuit breakers</vt:lpstr>
      <vt:lpstr>Figure 44.10 (a) With normal current flow, the temperature of the PTC circuit protector remains normal. (b) When current exceeds the amperage rating of the PTC circuit protector, the polymer material that makes up the electronic circuit protector increases in resistance.</vt:lpstr>
      <vt:lpstr>Figure 44.11 PTC circuit protectors are used extensively in the power distribution center of this Chrysler vehicle</vt:lpstr>
      <vt:lpstr>Figure 44.12 Fusible links are usually located close to the battery and are usually attached to a junction block.</vt:lpstr>
      <vt:lpstr>Figure 44.13 Several maxi fuses are used on this Chevrolet to protect all the circuits, including the 300 A fuse that is connected directly to the positive battery cable</vt:lpstr>
      <vt:lpstr>QUESTION 2: ?</vt:lpstr>
      <vt:lpstr>ANSWER 2:</vt:lpstr>
      <vt:lpstr>TERMINALS AND CONNECTORS</vt:lpstr>
      <vt:lpstr>Figure 44.14 Some terminals have seals attached to help seal the electrical connections</vt:lpstr>
      <vt:lpstr>Figure 44.15 Separate a connector by opening the lock and pulling the two apart</vt:lpstr>
      <vt:lpstr>Figure 44.16 The secondary locks help retain the terminals in the connector</vt:lpstr>
      <vt:lpstr>Figure 44.17 Use a small removal tool, sometimes called a pick, to release terminals from the connector</vt:lpstr>
      <vt:lpstr> WIRE REPAIR (1 OF 2)</vt:lpstr>
      <vt:lpstr>WIRE REPAIR (2 OF 2)</vt:lpstr>
      <vt:lpstr>Figure 44.18 Always use rosin-core solder for electrical or electronic soldering. Also, use small-diameter solder for small soldering irons.</vt:lpstr>
      <vt:lpstr>Figure 44.19 A butane-powered soldering tool. The cap has a built-in striker to light a converter in the tip of the tool.</vt:lpstr>
      <vt:lpstr>Figure 44.20 Notice that to create a good crimp the open part of the terminal is placed in the jaws of the crimping tool toward the anvil or the W-shape part</vt:lpstr>
      <vt:lpstr>Figure 44.21 All hand-crimped splices or terminals should be soldered to be assured of a good electrical connection</vt:lpstr>
      <vt:lpstr>Figure 44.22 A butane torch especially designed for use on heat shrink applies heat without an open flame, which could cause damage</vt:lpstr>
      <vt:lpstr>Animation: Electrical Wire Repair (The animation will automatically start in a few seconds)</vt:lpstr>
      <vt:lpstr>Figure 44.24 Heating the crimp-and-seal connector melts the glue and forms an effective seal against moisture</vt:lpstr>
      <vt:lpstr>Figure 44.23 A typical crimp-and-seal connector. This type of connector is first lightly crimped to retain the ends of the wires and then it is heated.</vt:lpstr>
      <vt:lpstr>QUESTION 3: ?</vt:lpstr>
      <vt:lpstr>ANSWER 3:</vt:lpstr>
      <vt:lpstr>ELECTRICAL CONDUIT</vt:lpstr>
      <vt:lpstr>Figure 44.25 Conduit that has a paint stripe is constructed of plastic that can withstand high underhood temperatures</vt:lpstr>
      <vt:lpstr>Figure 44.26 (a) Blue conduit is used to cover circuits that carry up to 42 volts. (b) Yellow conduit can also be used to cover 42-volt wiring</vt:lpstr>
      <vt:lpstr>Figure 44.27 Always follow the vehicle manufacturer’s instructions, which include the use of linesman’s (high-voltage) gloves, if working on circuits that are covered in orange conduit</vt:lpstr>
      <vt:lpstr>Video Links (Internet Access Required)</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44</dc:title>
  <dc:creator>Curt &amp; Tammy</dc:creator>
  <cp:lastModifiedBy>Glen Plants</cp:lastModifiedBy>
  <cp:revision>60</cp:revision>
  <dcterms:created xsi:type="dcterms:W3CDTF">2018-09-25T19:30:15Z</dcterms:created>
  <dcterms:modified xsi:type="dcterms:W3CDTF">2020-06-25T13:20:42Z</dcterms:modified>
</cp:coreProperties>
</file>