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 id="2147483697" r:id="rId5"/>
    <p:sldMasterId id="2147483709" r:id="rId6"/>
  </p:sldMasterIdLst>
  <p:sldIdLst>
    <p:sldId id="257" r:id="rId7"/>
    <p:sldId id="259" r:id="rId8"/>
    <p:sldId id="260" r:id="rId9"/>
    <p:sldId id="262" r:id="rId10"/>
    <p:sldId id="315" r:id="rId11"/>
    <p:sldId id="337" r:id="rId12"/>
    <p:sldId id="380" r:id="rId13"/>
    <p:sldId id="381" r:id="rId14"/>
    <p:sldId id="316" r:id="rId15"/>
    <p:sldId id="326" r:id="rId16"/>
    <p:sldId id="327" r:id="rId17"/>
    <p:sldId id="328" r:id="rId18"/>
    <p:sldId id="329" r:id="rId19"/>
    <p:sldId id="272" r:id="rId20"/>
    <p:sldId id="317" r:id="rId21"/>
    <p:sldId id="382" r:id="rId22"/>
    <p:sldId id="384" r:id="rId23"/>
    <p:sldId id="330" r:id="rId24"/>
    <p:sldId id="331" r:id="rId25"/>
    <p:sldId id="383" r:id="rId26"/>
    <p:sldId id="332" r:id="rId27"/>
    <p:sldId id="333" r:id="rId28"/>
    <p:sldId id="334" r:id="rId29"/>
    <p:sldId id="385" r:id="rId30"/>
    <p:sldId id="406" r:id="rId31"/>
    <p:sldId id="407" r:id="rId32"/>
    <p:sldId id="408" r:id="rId33"/>
    <p:sldId id="409" r:id="rId34"/>
    <p:sldId id="335" r:id="rId35"/>
    <p:sldId id="336" r:id="rId36"/>
    <p:sldId id="338" r:id="rId37"/>
    <p:sldId id="339" r:id="rId38"/>
    <p:sldId id="340" r:id="rId39"/>
    <p:sldId id="341" r:id="rId40"/>
    <p:sldId id="342" r:id="rId41"/>
    <p:sldId id="343" r:id="rId42"/>
    <p:sldId id="344" r:id="rId43"/>
    <p:sldId id="345" r:id="rId44"/>
    <p:sldId id="346" r:id="rId45"/>
    <p:sldId id="347" r:id="rId46"/>
    <p:sldId id="348" r:id="rId47"/>
    <p:sldId id="411" r:id="rId48"/>
    <p:sldId id="410" r:id="rId49"/>
    <p:sldId id="349" r:id="rId50"/>
    <p:sldId id="412" r:id="rId51"/>
    <p:sldId id="350" r:id="rId52"/>
    <p:sldId id="413" r:id="rId53"/>
    <p:sldId id="414" r:id="rId54"/>
    <p:sldId id="419" r:id="rId55"/>
    <p:sldId id="420" r:id="rId56"/>
    <p:sldId id="351" r:id="rId57"/>
    <p:sldId id="352" r:id="rId58"/>
    <p:sldId id="353" r:id="rId59"/>
    <p:sldId id="354" r:id="rId60"/>
    <p:sldId id="355" r:id="rId61"/>
    <p:sldId id="356" r:id="rId62"/>
    <p:sldId id="357" r:id="rId63"/>
    <p:sldId id="358" r:id="rId64"/>
    <p:sldId id="359" r:id="rId65"/>
    <p:sldId id="360" r:id="rId66"/>
    <p:sldId id="361" r:id="rId67"/>
    <p:sldId id="421" r:id="rId68"/>
    <p:sldId id="422" r:id="rId69"/>
    <p:sldId id="423" r:id="rId70"/>
    <p:sldId id="362" r:id="rId71"/>
    <p:sldId id="363" r:id="rId72"/>
    <p:sldId id="364" r:id="rId73"/>
    <p:sldId id="365" r:id="rId74"/>
    <p:sldId id="366" r:id="rId75"/>
    <p:sldId id="274" r:id="rId76"/>
    <p:sldId id="367" r:id="rId77"/>
    <p:sldId id="424" r:id="rId78"/>
    <p:sldId id="425" r:id="rId79"/>
    <p:sldId id="368" r:id="rId80"/>
    <p:sldId id="369" r:id="rId81"/>
    <p:sldId id="370" r:id="rId82"/>
    <p:sldId id="371" r:id="rId83"/>
    <p:sldId id="426" r:id="rId84"/>
    <p:sldId id="427" r:id="rId85"/>
    <p:sldId id="428" r:id="rId86"/>
    <p:sldId id="429" r:id="rId87"/>
    <p:sldId id="372" r:id="rId88"/>
    <p:sldId id="373" r:id="rId89"/>
    <p:sldId id="374" r:id="rId90"/>
    <p:sldId id="375" r:id="rId91"/>
    <p:sldId id="376" r:id="rId92"/>
    <p:sldId id="377" r:id="rId93"/>
    <p:sldId id="430" r:id="rId94"/>
    <p:sldId id="431" r:id="rId95"/>
    <p:sldId id="432" r:id="rId96"/>
    <p:sldId id="378" r:id="rId97"/>
    <p:sldId id="379" r:id="rId98"/>
    <p:sldId id="386" r:id="rId99"/>
    <p:sldId id="387" r:id="rId100"/>
    <p:sldId id="418" r:id="rId101"/>
    <p:sldId id="388" r:id="rId102"/>
    <p:sldId id="389" r:id="rId103"/>
    <p:sldId id="417" r:id="rId104"/>
    <p:sldId id="390" r:id="rId105"/>
    <p:sldId id="391" r:id="rId106"/>
    <p:sldId id="416" r:id="rId107"/>
    <p:sldId id="392" r:id="rId108"/>
    <p:sldId id="433" r:id="rId109"/>
    <p:sldId id="434" r:id="rId110"/>
    <p:sldId id="435" r:id="rId111"/>
    <p:sldId id="393" r:id="rId112"/>
    <p:sldId id="394" r:id="rId113"/>
    <p:sldId id="395" r:id="rId114"/>
    <p:sldId id="415" r:id="rId115"/>
    <p:sldId id="396" r:id="rId116"/>
    <p:sldId id="405" r:id="rId117"/>
    <p:sldId id="397" r:id="rId118"/>
    <p:sldId id="398" r:id="rId119"/>
    <p:sldId id="399" r:id="rId120"/>
    <p:sldId id="400" r:id="rId121"/>
    <p:sldId id="401" r:id="rId122"/>
    <p:sldId id="402" r:id="rId123"/>
    <p:sldId id="403" r:id="rId124"/>
    <p:sldId id="404" r:id="rId125"/>
    <p:sldId id="436" r:id="rId126"/>
    <p:sldId id="437" r:id="rId127"/>
    <p:sldId id="438" r:id="rId128"/>
    <p:sldId id="439" r:id="rId129"/>
    <p:sldId id="325" r:id="rId1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82" autoAdjust="0"/>
    <p:restoredTop sz="94718" autoAdjust="0"/>
  </p:normalViewPr>
  <p:slideViewPr>
    <p:cSldViewPr>
      <p:cViewPr varScale="1">
        <p:scale>
          <a:sx n="108" d="100"/>
          <a:sy n="108" d="100"/>
        </p:scale>
        <p:origin x="2094" y="1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theme" Target="theme/theme1.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slide" Target="slides/slide107.xml"/><Relationship Id="rId118" Type="http://schemas.openxmlformats.org/officeDocument/2006/relationships/slide" Target="slides/slide112.xml"/><Relationship Id="rId126" Type="http://schemas.openxmlformats.org/officeDocument/2006/relationships/slide" Target="slides/slide120.xml"/><Relationship Id="rId13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slide" Target="slides/slide110.xml"/><Relationship Id="rId124" Type="http://schemas.openxmlformats.org/officeDocument/2006/relationships/slide" Target="slides/slide118.xml"/><Relationship Id="rId129" Type="http://schemas.openxmlformats.org/officeDocument/2006/relationships/slide" Target="slides/slide12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slide" Target="slides/slide124.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presProps" Target="pres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90996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30515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426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1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
        <p:nvSpPr>
          <p:cNvPr id="2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spTree>
    <p:extLst>
      <p:ext uri="{BB962C8B-B14F-4D97-AF65-F5344CB8AC3E}">
        <p14:creationId xmlns:p14="http://schemas.microsoft.com/office/powerpoint/2010/main" val="226966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36549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63020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9008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13808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68082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6/24/2020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42834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690735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716038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7989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77508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6/24/2020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7712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52942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56744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74890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71741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33930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135839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6/24/2020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26008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583064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30286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23621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7527642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6/24/2020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9122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5976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53055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464086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87427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890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92209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786685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6/24/2020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617746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81358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820771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435367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6/24/2020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949359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482676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80856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691990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084570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288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601416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221360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6/24/2020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096661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3519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683920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584052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6/24/2020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43955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156996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547140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496706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245389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111902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806934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9729474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6/24/2020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5877426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6553888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120252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0923774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6/24/2020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141760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313021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73388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5439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129285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emf"/><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
        <p:nvSpPr>
          <p:cNvPr id="8"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spTree>
    <p:extLst>
      <p:ext uri="{BB962C8B-B14F-4D97-AF65-F5344CB8AC3E}">
        <p14:creationId xmlns:p14="http://schemas.microsoft.com/office/powerpoint/2010/main" val="40644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1521406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48042165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029813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pic>
        <p:nvPicPr>
          <p:cNvPr id="14" name="Pearson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black">
          <a:xfrm>
            <a:off x="7748588" y="6414013"/>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576998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1397013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3.xml"/></Relationships>
</file>

<file path=ppt/slides/_rels/slide100.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54.xml"/></Relationships>
</file>

<file path=ppt/slides/_rels/slide10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4.xml"/></Relationships>
</file>

<file path=ppt/slides/_rels/slide10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5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54.xml"/></Relationships>
</file>

<file path=ppt/slides/_rels/slide107.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54.xml"/></Relationships>
</file>

<file path=ppt/slides/_rels/slide10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54.xml"/></Relationships>
</file>

<file path=ppt/slides/_rels/slide10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3.xml"/></Relationships>
</file>

<file path=ppt/slides/_rels/slide110.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5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54.xml"/></Relationships>
</file>

<file path=ppt/slides/_rels/slide11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54.xml"/></Relationships>
</file>

<file path=ppt/slides/_rels/slide11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54.xml"/></Relationships>
</file>

<file path=ppt/slides/_rels/slide11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54.xml"/></Relationships>
</file>

<file path=ppt/slides/_rels/slide116.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54.xml"/></Relationships>
</file>

<file path=ppt/slides/_rels/slide117.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54.xml"/></Relationships>
</file>

<file path=ppt/slides/_rels/slide118.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54.xml"/></Relationships>
</file>

<file path=ppt/slides/_rels/slide119.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3.xml"/></Relationships>
</file>

<file path=ppt/slides/_rels/slide120.xml.rels><?xml version="1.0" encoding="UTF-8" standalone="yes"?>
<Relationships xmlns="http://schemas.openxmlformats.org/package/2006/relationships"><Relationship Id="rId8" Type="http://schemas.openxmlformats.org/officeDocument/2006/relationships/hyperlink" Target="https://www.youtube.com/watch?v=sRGBDRGA5t8" TargetMode="External"/><Relationship Id="rId3" Type="http://schemas.openxmlformats.org/officeDocument/2006/relationships/hyperlink" Target="https://www.youtube.com/watch?v=JRleCQqh9jY" TargetMode="External"/><Relationship Id="rId7" Type="http://schemas.openxmlformats.org/officeDocument/2006/relationships/hyperlink" Target="https://www.youtube.com/watch?v=DcJbucGDDYI" TargetMode="External"/><Relationship Id="rId2" Type="http://schemas.openxmlformats.org/officeDocument/2006/relationships/hyperlink" Target="https://www.youtube.com/watch?v=bvg1RKqexco" TargetMode="External"/><Relationship Id="rId1" Type="http://schemas.openxmlformats.org/officeDocument/2006/relationships/slideLayout" Target="../slideLayouts/slideLayout49.xml"/><Relationship Id="rId6" Type="http://schemas.openxmlformats.org/officeDocument/2006/relationships/hyperlink" Target="https://www.youtube.com/watch?v=XMg0S21Sjkw" TargetMode="External"/><Relationship Id="rId11" Type="http://schemas.openxmlformats.org/officeDocument/2006/relationships/hyperlink" Target="https://www.youtube.com/watch?v=y60dTiuJv24" TargetMode="External"/><Relationship Id="rId5" Type="http://schemas.openxmlformats.org/officeDocument/2006/relationships/hyperlink" Target="https://www.youtube.com/watch?v=3qPRRE_tSBo" TargetMode="External"/><Relationship Id="rId10" Type="http://schemas.openxmlformats.org/officeDocument/2006/relationships/hyperlink" Target="https://www.youtube.com/watch?v=gfrYWKi78zc" TargetMode="External"/><Relationship Id="rId4" Type="http://schemas.openxmlformats.org/officeDocument/2006/relationships/hyperlink" Target="https://www.youtube.com/watch?v=mPdSCWZbHEU" TargetMode="External"/><Relationship Id="rId9" Type="http://schemas.openxmlformats.org/officeDocument/2006/relationships/hyperlink" Target="https://www.youtube.com/watch?v=g46s-Vr4Br0" TargetMode="External"/></Relationships>
</file>

<file path=ppt/slides/_rels/slide121.xml.rels><?xml version="1.0" encoding="UTF-8" standalone="yes"?>
<Relationships xmlns="http://schemas.openxmlformats.org/package/2006/relationships"><Relationship Id="rId8" Type="http://schemas.openxmlformats.org/officeDocument/2006/relationships/hyperlink" Target="https://www.youtube.com/watch?v=5AFyb4CAGxg" TargetMode="External"/><Relationship Id="rId3" Type="http://schemas.openxmlformats.org/officeDocument/2006/relationships/hyperlink" Target="https://www.youtube.com/watch?v=N_G0W7-Tu8o" TargetMode="External"/><Relationship Id="rId7" Type="http://schemas.openxmlformats.org/officeDocument/2006/relationships/hyperlink" Target="https://www.youtube.com/watch?v=5SDfQ52uuJM" TargetMode="External"/><Relationship Id="rId2" Type="http://schemas.openxmlformats.org/officeDocument/2006/relationships/hyperlink" Target="https://www.youtube.com/watch?v=Q3Qm7vRoPKo" TargetMode="External"/><Relationship Id="rId1" Type="http://schemas.openxmlformats.org/officeDocument/2006/relationships/slideLayout" Target="../slideLayouts/slideLayout49.xml"/><Relationship Id="rId6" Type="http://schemas.openxmlformats.org/officeDocument/2006/relationships/hyperlink" Target="https://www.youtube.com/watch?v=_SU3HS3-Vh4" TargetMode="External"/><Relationship Id="rId11" Type="http://schemas.openxmlformats.org/officeDocument/2006/relationships/hyperlink" Target="https://www.youtube.com/watch?v=0acmPL4l0_Q" TargetMode="External"/><Relationship Id="rId5" Type="http://schemas.openxmlformats.org/officeDocument/2006/relationships/hyperlink" Target="https://www.youtube.com/watch?v=UmgVfvfrbhc" TargetMode="External"/><Relationship Id="rId10" Type="http://schemas.openxmlformats.org/officeDocument/2006/relationships/hyperlink" Target="https://www.youtube.com/watch?v=58tSsxssz8Q" TargetMode="External"/><Relationship Id="rId4" Type="http://schemas.openxmlformats.org/officeDocument/2006/relationships/hyperlink" Target="https://www.youtube.com/watch?v=Vdl7texNgBk" TargetMode="External"/><Relationship Id="rId9" Type="http://schemas.openxmlformats.org/officeDocument/2006/relationships/hyperlink" Target="https://www.youtube.com/watch?v=zkPqrNblYks" TargetMode="External"/></Relationships>
</file>

<file path=ppt/slides/_rels/slide122.xml.rels><?xml version="1.0" encoding="UTF-8" standalone="yes"?>
<Relationships xmlns="http://schemas.openxmlformats.org/package/2006/relationships"><Relationship Id="rId8" Type="http://schemas.openxmlformats.org/officeDocument/2006/relationships/hyperlink" Target="https://www.youtube.com/watch?v=34C-tu5EMt0" TargetMode="External"/><Relationship Id="rId3" Type="http://schemas.openxmlformats.org/officeDocument/2006/relationships/hyperlink" Target="https://www.youtube.com/watch?v=6dr5YTefxAk" TargetMode="External"/><Relationship Id="rId7" Type="http://schemas.openxmlformats.org/officeDocument/2006/relationships/hyperlink" Target="https://www.youtube.com/watch?v=rYTDMwxw4Ds" TargetMode="External"/><Relationship Id="rId2" Type="http://schemas.openxmlformats.org/officeDocument/2006/relationships/hyperlink" Target="https://www.youtube.com/watch?v=xWN3tplXr8U" TargetMode="External"/><Relationship Id="rId1" Type="http://schemas.openxmlformats.org/officeDocument/2006/relationships/slideLayout" Target="../slideLayouts/slideLayout49.xml"/><Relationship Id="rId6" Type="http://schemas.openxmlformats.org/officeDocument/2006/relationships/hyperlink" Target="https://www.youtube.com/watch?v=1ZiqnychIcU" TargetMode="External"/><Relationship Id="rId11" Type="http://schemas.openxmlformats.org/officeDocument/2006/relationships/hyperlink" Target="https://www.youtube.com/watch?v=57bn-7Az43M" TargetMode="External"/><Relationship Id="rId5" Type="http://schemas.openxmlformats.org/officeDocument/2006/relationships/hyperlink" Target="https://www.youtube.com/watch?v=icj0j3LH9L4" TargetMode="External"/><Relationship Id="rId10" Type="http://schemas.openxmlformats.org/officeDocument/2006/relationships/hyperlink" Target="https://www.youtube.com/watch?v=ruVq-k_zB6c" TargetMode="External"/><Relationship Id="rId4" Type="http://schemas.openxmlformats.org/officeDocument/2006/relationships/hyperlink" Target="https://www.youtube.com/watch?v=R7BuijqjcUk" TargetMode="External"/><Relationship Id="rId9" Type="http://schemas.openxmlformats.org/officeDocument/2006/relationships/hyperlink" Target="https://www.youtube.com/watch?v=89o5rLpbCgI" TargetMode="External"/></Relationships>
</file>

<file path=ppt/slides/_rels/slide123.xml.rels><?xml version="1.0" encoding="UTF-8" standalone="yes"?>
<Relationships xmlns="http://schemas.openxmlformats.org/package/2006/relationships"><Relationship Id="rId3" Type="http://schemas.openxmlformats.org/officeDocument/2006/relationships/hyperlink" Target="https://www.youtube.com/watch?v=ouxbxE-BMNY" TargetMode="External"/><Relationship Id="rId2" Type="http://schemas.openxmlformats.org/officeDocument/2006/relationships/hyperlink" Target="https://www.youtube.com/watch?v=5WHBskK_F3o" TargetMode="External"/><Relationship Id="rId1" Type="http://schemas.openxmlformats.org/officeDocument/2006/relationships/slideLayout" Target="../slideLayouts/slideLayout49.xml"/></Relationships>
</file>

<file path=ppt/slides/_rels/slide12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4.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4.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4.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4.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4.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4.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4.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4.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4.xml"/></Relationships>
</file>

<file path=ppt/slides/_rels/slide6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4.xml"/></Relationships>
</file>

<file path=ppt/slides/_rels/slide6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54.xml"/></Relationships>
</file>

<file path=ppt/slides/_rels/slide6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54.xml"/></Relationships>
</file>

<file path=ppt/slides/_rels/slide6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6.xml"/></Relationships>
</file>

<file path=ppt/slides/_rels/slide7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54.xml"/></Relationships>
</file>

<file path=ppt/slides/_rels/slide7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4.xml"/></Relationships>
</file>

<file path=ppt/slides/_rels/slide7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54.xml"/></Relationships>
</file>

<file path=ppt/slides/_rels/slide7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5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54.xml"/></Relationships>
</file>

<file path=ppt/slides/_rels/slide8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54.xml"/></Relationships>
</file>

<file path=ppt/slides/_rels/slide8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54.xml"/></Relationships>
</file>

<file path=ppt/slides/_rels/slide8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54.xml"/></Relationships>
</file>

<file path=ppt/slides/_rels/slide8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54.xml"/></Relationships>
</file>

<file path=ppt/slides/_rels/slide8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54.xml"/></Relationships>
</file>

<file path=ppt/slides/_rels/slide9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54.xml"/></Relationships>
</file>

<file path=ppt/slides/_rels/slide9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54.xml"/></Relationships>
</file>

<file path=ppt/slides/_rels/slide9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4.xml"/></Relationships>
</file>

<file path=ppt/slides/_rels/slide9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4.xml"/></Relationships>
</file>

<file path=ppt/slides/_rels/slide9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54.xml"/></Relationships>
</file>

<file path=ppt/slides/_rels/slide9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54.xml"/></Relationships>
</file>

<file path=ppt/slides/_rels/slide9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4.xml"/></Relationships>
</file>

<file path=ppt/slides/_rels/slide9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chemeClr val="bg1"/>
                </a:solidFill>
                <a:latin typeface="Arial" panose="020B0604020202020204" pitchFamily="34" charset="0"/>
                <a:cs typeface="Arial" panose="020B0604020202020204" pitchFamily="34" charset="0"/>
              </a:rPr>
              <a:t>Automotive Technology Principles, Diagnosis, and Service</a:t>
            </a:r>
          </a:p>
        </p:txBody>
      </p:sp>
      <p:sp>
        <p:nvSpPr>
          <p:cNvPr id="3" name="Text Placeholder 2"/>
          <p:cNvSpPr>
            <a:spLocks noGrp="1"/>
          </p:cNvSpPr>
          <p:nvPr>
            <p:ph type="body" sz="quarter" idx="13"/>
          </p:nvPr>
        </p:nvSpPr>
        <p:spPr/>
        <p:txBody>
          <a:bodyPr/>
          <a:lstStyle/>
          <a:p>
            <a:r>
              <a:rPr lang="en-US" dirty="0">
                <a:latin typeface="Arial" panose="020B0604020202020204" pitchFamily="34" charset="0"/>
                <a:cs typeface="Arial" panose="020B0604020202020204" pitchFamily="34" charset="0"/>
              </a:rPr>
              <a:t>Sixth Edition</a:t>
            </a:r>
          </a:p>
        </p:txBody>
      </p:sp>
      <p:sp>
        <p:nvSpPr>
          <p:cNvPr id="4" name="Text Placeholder 3"/>
          <p:cNvSpPr>
            <a:spLocks noGrp="1"/>
          </p:cNvSpPr>
          <p:nvPr>
            <p:ph type="body" sz="quarter" idx="14"/>
          </p:nvPr>
        </p:nvSpPr>
        <p:spPr/>
        <p:txBody>
          <a:bodyPr/>
          <a:lstStyle/>
          <a:p>
            <a:r>
              <a:rPr lang="en-US" dirty="0"/>
              <a:t>Chapter 37</a:t>
            </a:r>
          </a:p>
        </p:txBody>
      </p:sp>
      <p:sp>
        <p:nvSpPr>
          <p:cNvPr id="5" name="Text Placeholder 4"/>
          <p:cNvSpPr>
            <a:spLocks noGrp="1"/>
          </p:cNvSpPr>
          <p:nvPr>
            <p:ph type="body" sz="quarter" idx="15"/>
          </p:nvPr>
        </p:nvSpPr>
        <p:spPr/>
        <p:txBody>
          <a:bodyPr/>
          <a:lstStyle/>
          <a:p>
            <a:r>
              <a:rPr lang="en-US" sz="3200" b="1" dirty="0">
                <a:solidFill>
                  <a:srgbClr val="005A70"/>
                </a:solidFill>
                <a:latin typeface="Arial" panose="020B0604020202020204" pitchFamily="34" charset="0"/>
                <a:cs typeface="Arial" panose="020B0604020202020204" pitchFamily="34" charset="0"/>
              </a:rPr>
              <a:t>Engine Assembly and Dynamometer Testing</a:t>
            </a:r>
          </a:p>
        </p:txBody>
      </p:sp>
      <p:sp>
        <p:nvSpPr>
          <p:cNvPr id="7" name="Copyright" descr="Copyright 2015, 2012, 2009"/>
          <p:cNvSpPr txBox="1">
            <a:spLocks noChangeArrowheads="1"/>
          </p:cNvSpPr>
          <p:nvPr/>
        </p:nvSpPr>
        <p:spPr bwMode="auto">
          <a:xfrm>
            <a:off x="-838200" y="5334000"/>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8" name="Picture 7" descr="Front Cover: Automotive Technology: Principles, Diagnosis, and Service, Sixth Edition by Halderman"/>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27367" y="1813675"/>
            <a:ext cx="3280268" cy="4327525"/>
          </a:xfrm>
          <a:prstGeom prst="rect">
            <a:avLst/>
          </a:prstGeom>
          <a:noFill/>
          <a:ln w="9525" cap="flat" cmpd="sng">
            <a:solidFill>
              <a:srgbClr val="7F7F7F"/>
            </a:solidFill>
            <a:prstDash val="solid"/>
            <a:round/>
            <a:headEnd type="none" w="med" len="med"/>
            <a:tailEnd type="none" w="med" len="med"/>
          </a:ln>
          <a:effectLst>
            <a:outerShdw blurRad="50799" dist="76200" dir="2700000" algn="tl" rotWithShape="0">
              <a:srgbClr val="000000">
                <a:alpha val="55686"/>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88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Arial (Headings)"/>
              </a:rPr>
              <a:t>Figure 37.3 Studs installed in the block, replacing head bolts</a:t>
            </a:r>
            <a:endParaRPr lang="en-US" sz="2800" dirty="0"/>
          </a:p>
        </p:txBody>
      </p:sp>
      <p:pic>
        <p:nvPicPr>
          <p:cNvPr id="3" name="Picture 2" descr="A photo shows a V8 engine block with studs in the place of head bolts used to hold cylinder hea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40691" y="1828800"/>
            <a:ext cx="5262615" cy="4007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0173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37.61 Oil should be seen flowing to each rocker arm as shown</a:t>
            </a:r>
            <a:endParaRPr lang="en-US" dirty="0"/>
          </a:p>
        </p:txBody>
      </p:sp>
      <p:pic>
        <p:nvPicPr>
          <p:cNvPr id="3" name="Picture 2" descr="A photo shows oil around rocker arm and valv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62126" y="1920606"/>
            <a:ext cx="5619748" cy="4220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4690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mj-lt"/>
              </a:rPr>
              <a:t>TECH TIP</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913" y="1947863"/>
            <a:ext cx="5972175" cy="296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07918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37.62 Heat tabs can be purchased from engine supply companies</a:t>
            </a:r>
            <a:endParaRPr lang="en-US" dirty="0"/>
          </a:p>
        </p:txBody>
      </p:sp>
      <p:pic>
        <p:nvPicPr>
          <p:cNvPr id="3" name="Picture 2" descr="A photo shows circular heat tabs with inner circle made of different meta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62126" y="1920606"/>
            <a:ext cx="5619748" cy="4220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1670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DYNAMOMETER TESTING (1 OF 3) </a:t>
            </a:r>
          </a:p>
        </p:txBody>
      </p:sp>
      <p:sp>
        <p:nvSpPr>
          <p:cNvPr id="3" name="Content Placeholder 2"/>
          <p:cNvSpPr>
            <a:spLocks noGrp="1"/>
          </p:cNvSpPr>
          <p:nvPr>
            <p:ph idx="1"/>
          </p:nvPr>
        </p:nvSpPr>
        <p:spPr/>
        <p:txBody>
          <a:bodyPr/>
          <a:lstStyle/>
          <a:p>
            <a:r>
              <a:rPr lang="en-US" dirty="0"/>
              <a:t>Purposes</a:t>
            </a:r>
          </a:p>
          <a:p>
            <a:pPr lvl="1"/>
            <a:r>
              <a:rPr lang="en-US" dirty="0"/>
              <a:t>Allows the completed engine to be started and run to operating temperature.</a:t>
            </a:r>
          </a:p>
          <a:p>
            <a:pPr lvl="1"/>
            <a:r>
              <a:rPr lang="en-US" dirty="0"/>
              <a:t>Permits checking for possible problems or leaks before the engine is installed in a vehicle.</a:t>
            </a:r>
          </a:p>
          <a:p>
            <a:pPr lvl="1"/>
            <a:r>
              <a:rPr lang="en-US" dirty="0"/>
              <a:t>Allows the piston rings to seat and the engine to be partially broken-in, before being installed in a vehicle.</a:t>
            </a:r>
          </a:p>
          <a:p>
            <a:pPr lvl="1"/>
            <a:r>
              <a:rPr lang="en-US" dirty="0"/>
              <a:t>Permits the technician to determine the output of the engine.</a:t>
            </a:r>
          </a:p>
          <a:p>
            <a:pPr lvl="1"/>
            <a:endParaRPr lang="en-US" dirty="0"/>
          </a:p>
        </p:txBody>
      </p:sp>
    </p:spTree>
    <p:extLst>
      <p:ext uri="{BB962C8B-B14F-4D97-AF65-F5344CB8AC3E}">
        <p14:creationId xmlns:p14="http://schemas.microsoft.com/office/powerpoint/2010/main" val="19294633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DYNAMOMETER TESTING (2 OF 3)</a:t>
            </a:r>
          </a:p>
        </p:txBody>
      </p:sp>
      <p:sp>
        <p:nvSpPr>
          <p:cNvPr id="3" name="Content Placeholder 2"/>
          <p:cNvSpPr>
            <a:spLocks noGrp="1"/>
          </p:cNvSpPr>
          <p:nvPr>
            <p:ph idx="1"/>
          </p:nvPr>
        </p:nvSpPr>
        <p:spPr/>
        <p:txBody>
          <a:bodyPr/>
          <a:lstStyle/>
          <a:p>
            <a:r>
              <a:rPr lang="en-US" dirty="0"/>
              <a:t>Types of Dynamometers</a:t>
            </a:r>
          </a:p>
          <a:p>
            <a:pPr lvl="1"/>
            <a:r>
              <a:rPr lang="en-US" dirty="0"/>
              <a:t>A </a:t>
            </a:r>
            <a:r>
              <a:rPr lang="en-US" i="1" dirty="0"/>
              <a:t>brake type, </a:t>
            </a:r>
            <a:r>
              <a:rPr lang="en-US" dirty="0"/>
              <a:t>where a variable load is applied to the engine.</a:t>
            </a:r>
          </a:p>
          <a:p>
            <a:pPr lvl="1"/>
            <a:r>
              <a:rPr lang="en-US" dirty="0"/>
              <a:t>An </a:t>
            </a:r>
            <a:r>
              <a:rPr lang="en-US" i="1" dirty="0"/>
              <a:t>inertia type, </a:t>
            </a:r>
            <a:r>
              <a:rPr lang="en-US" dirty="0"/>
              <a:t>which measures engine power by using the engine to accelerate a known mass load.</a:t>
            </a:r>
          </a:p>
          <a:p>
            <a:r>
              <a:rPr lang="en-US" dirty="0"/>
              <a:t>Terminology</a:t>
            </a:r>
          </a:p>
          <a:p>
            <a:pPr lvl="1"/>
            <a:r>
              <a:rPr lang="en-US" dirty="0"/>
              <a:t>Numbers allow values to be assigned to virtually everything being measured or tested.</a:t>
            </a:r>
          </a:p>
          <a:p>
            <a:pPr lvl="1"/>
            <a:r>
              <a:rPr lang="en-US" dirty="0"/>
              <a:t>Measured values</a:t>
            </a:r>
          </a:p>
          <a:p>
            <a:pPr lvl="1"/>
            <a:r>
              <a:rPr lang="en-US" dirty="0"/>
              <a:t>Calculated values</a:t>
            </a:r>
          </a:p>
        </p:txBody>
      </p:sp>
    </p:spTree>
    <p:extLst>
      <p:ext uri="{BB962C8B-B14F-4D97-AF65-F5344CB8AC3E}">
        <p14:creationId xmlns:p14="http://schemas.microsoft.com/office/powerpoint/2010/main" val="20033451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DYNAMOMETER TESTING (3 OF 3)</a:t>
            </a:r>
          </a:p>
        </p:txBody>
      </p:sp>
      <p:sp>
        <p:nvSpPr>
          <p:cNvPr id="3" name="Content Placeholder 2"/>
          <p:cNvSpPr>
            <a:spLocks noGrp="1"/>
          </p:cNvSpPr>
          <p:nvPr>
            <p:ph idx="1"/>
          </p:nvPr>
        </p:nvSpPr>
        <p:spPr/>
        <p:txBody>
          <a:bodyPr/>
          <a:lstStyle/>
          <a:p>
            <a:r>
              <a:rPr lang="en-US" dirty="0"/>
              <a:t>Measured Valves</a:t>
            </a:r>
          </a:p>
          <a:p>
            <a:pPr lvl="1"/>
            <a:r>
              <a:rPr lang="en-US" dirty="0"/>
              <a:t>Measured units are those that are obtained directly from sensors.</a:t>
            </a:r>
          </a:p>
          <a:p>
            <a:r>
              <a:rPr lang="en-US" dirty="0"/>
              <a:t>Calculated Numbers</a:t>
            </a:r>
          </a:p>
          <a:p>
            <a:pPr lvl="1"/>
            <a:r>
              <a:rPr lang="en-US" dirty="0"/>
              <a:t>Calculated numbers are those that are obtained by using the measured values and processing them through software.</a:t>
            </a:r>
          </a:p>
          <a:p>
            <a:r>
              <a:rPr lang="en-US" dirty="0"/>
              <a:t>Standards</a:t>
            </a:r>
          </a:p>
          <a:p>
            <a:pPr lvl="1"/>
            <a:r>
              <a:rPr lang="en-US" dirty="0"/>
              <a:t>For best results, perform testing on nice days with low relative humidity and high atmospheric pressure.</a:t>
            </a:r>
          </a:p>
          <a:p>
            <a:endParaRPr lang="en-US" dirty="0"/>
          </a:p>
        </p:txBody>
      </p:sp>
    </p:spTree>
    <p:extLst>
      <p:ext uri="{BB962C8B-B14F-4D97-AF65-F5344CB8AC3E}">
        <p14:creationId xmlns:p14="http://schemas.microsoft.com/office/powerpoint/2010/main" val="19014109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37.63 A dynamometer measures engine torque by applying a resistive force to the engine and measuring the force applied. Water is being used as the resistive load on this dynamometer</a:t>
            </a:r>
            <a:endParaRPr lang="en-US" dirty="0"/>
          </a:p>
        </p:txBody>
      </p:sp>
      <p:pic>
        <p:nvPicPr>
          <p:cNvPr id="3" name="Picture 2" descr="A photo shows a dynamometer with a drum marked water absorption uni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83536" y="2057400"/>
            <a:ext cx="4376928" cy="3828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427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latin typeface="Arial (Headings)"/>
              </a:rPr>
              <a:t>Figure 37.64 A chassis dynamometer is used to measure</a:t>
            </a:r>
            <a:br>
              <a:rPr lang="en-US" sz="1800" dirty="0">
                <a:latin typeface="Arial (Headings)"/>
              </a:rPr>
            </a:br>
            <a:r>
              <a:rPr lang="en-US" sz="1800" dirty="0">
                <a:latin typeface="Arial (Headings)"/>
              </a:rPr>
              <a:t>torque at the drive wheels. There is a power loss through the drive train, so the measured values are about 20% less than when measuring engine output at the flywheel, using an engine dynamometer</a:t>
            </a:r>
            <a:endParaRPr lang="en-US" sz="1800" dirty="0"/>
          </a:p>
        </p:txBody>
      </p:sp>
      <p:pic>
        <p:nvPicPr>
          <p:cNvPr id="3" name="Picture 2" descr="A photo shows a classic dynamometer with tire of the car placed on 2 cylindrical drum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40770" y="1905000"/>
            <a:ext cx="4997577" cy="3752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5605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37.65 A magnetic pickup being used to monitor engine speed when the vehicle is being tested on a chassis dynamometer</a:t>
            </a:r>
            <a:endParaRPr lang="en-US" dirty="0"/>
          </a:p>
        </p:txBody>
      </p:sp>
      <p:pic>
        <p:nvPicPr>
          <p:cNvPr id="3" name="Picture 2" descr="A photo shows magnetic pickup around ignition pulse wire and coil-on-plug ignition coil placed below i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43100" y="2158616"/>
            <a:ext cx="5257800" cy="3953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71308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mj-lt"/>
              </a:rPr>
              <a:t>TECH TIP</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438" y="1900238"/>
            <a:ext cx="5953125" cy="305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2394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Arial (Headings)"/>
              </a:rPr>
              <a:t>Figure 37.4 Main bearing studs installed on a V-8 block</a:t>
            </a:r>
            <a:endParaRPr lang="en-US" sz="2800" dirty="0"/>
          </a:p>
        </p:txBody>
      </p:sp>
      <p:pic>
        <p:nvPicPr>
          <p:cNvPr id="3" name="Picture 2" descr="A photo shows lower part of a V8 engine block with studs installed besides 4 C- shaped main bearing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52045" y="1877281"/>
            <a:ext cx="4839911" cy="4289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3427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37.66 Because horsepower is calculated from measured torque, the horsepower and torque curves should always cross at exactly 5,252 RPM</a:t>
            </a:r>
            <a:endParaRPr lang="en-US" dirty="0"/>
          </a:p>
        </p:txBody>
      </p:sp>
      <p:pic>
        <p:nvPicPr>
          <p:cNvPr id="3" name="Picture 2" descr="The graph shows RPM is on the x-axis ranging from 2000 to 7500 RPM, SAE Horsepower on left Y-axis ranging from 50 to 175, and SAE Torque is on the right Y-axis ranging from 50 to 175.&#10;•Torque curve starts around (24, 140), peaks to (26, 159), falls to (70, 125) with fluctuations. &#10;•Horsepower curve starts approximately at (24, 60) and rises gradually to (71, 170) with fluctuations.&#10;•Both the curve cross at (52, 140).&#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42160" y="1981200"/>
            <a:ext cx="5059680" cy="4108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8791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PLASTIGAGE</a:t>
            </a:r>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68619619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1.</a:t>
            </a:r>
            <a:r>
              <a:rPr lang="en-US" sz="2400" b="0" dirty="0">
                <a:latin typeface="+mj-lt"/>
              </a:rPr>
              <a:t> Clean the main bearing journal and then place a strip of Plastigage material across the entire width of the journal.</a:t>
            </a:r>
            <a:endParaRPr lang="en-US" sz="2400" dirty="0">
              <a:latin typeface="+mj-lt"/>
            </a:endParaRPr>
          </a:p>
        </p:txBody>
      </p:sp>
      <p:pic>
        <p:nvPicPr>
          <p:cNvPr id="3" name="Picture 2" descr="A photo shows a clean main bearing journa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81075" y="1472627"/>
            <a:ext cx="7181850" cy="4761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7107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2. </a:t>
            </a:r>
            <a:r>
              <a:rPr lang="en-US" sz="2400" b="0" dirty="0">
                <a:latin typeface="+mj-lt"/>
              </a:rPr>
              <a:t>Carefully install the main bearing cap with the bearing installed.</a:t>
            </a:r>
            <a:endParaRPr lang="en-US" sz="2400" dirty="0">
              <a:latin typeface="+mj-lt"/>
            </a:endParaRPr>
          </a:p>
        </p:txBody>
      </p:sp>
      <p:pic>
        <p:nvPicPr>
          <p:cNvPr id="3" name="Picture 2" descr="A photo shows main bearing cap installed over main beari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81075" y="1472627"/>
            <a:ext cx="7181850" cy="4761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61443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3.</a:t>
            </a:r>
            <a:r>
              <a:rPr lang="en-US" sz="2400" b="0" dirty="0">
                <a:latin typeface="+mj-lt"/>
              </a:rPr>
              <a:t> Torque main bearing cap bolts to factory specifications.</a:t>
            </a:r>
            <a:endParaRPr lang="en-US" sz="2400" dirty="0">
              <a:latin typeface="+mj-lt"/>
            </a:endParaRPr>
          </a:p>
        </p:txBody>
      </p:sp>
      <p:pic>
        <p:nvPicPr>
          <p:cNvPr id="3" name="Picture 2" descr="A photo shows a technician tightening cap bolts using a torque wrench."/>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81075" y="1472627"/>
            <a:ext cx="7181849" cy="4761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25719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mj-lt"/>
              </a:rPr>
              <a:t>4.</a:t>
            </a:r>
            <a:r>
              <a:rPr lang="en-US" sz="2000" b="0" dirty="0">
                <a:latin typeface="+mj-lt"/>
              </a:rPr>
              <a:t> Carefully remove the bearing cap and, using the package that contained the Plastigage strips, measure the width of the compressed material. The gauge is calibrated in thousandths of the inch. Repeat for each main bearing.</a:t>
            </a:r>
            <a:endParaRPr lang="en-US" sz="2000" dirty="0">
              <a:latin typeface="+mj-lt"/>
            </a:endParaRPr>
          </a:p>
        </p:txBody>
      </p:sp>
      <p:pic>
        <p:nvPicPr>
          <p:cNvPr id="3" name="Picture 2" descr="A photo shows a Plastigage placed over main beari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81075" y="1472627"/>
            <a:ext cx="7181849" cy="4761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22668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5.</a:t>
            </a:r>
            <a:r>
              <a:rPr lang="en-US" sz="2400" b="0" dirty="0">
                <a:latin typeface="+mj-lt"/>
              </a:rPr>
              <a:t> To measure rod bearing oil clearance, start by removing the rod cap.</a:t>
            </a:r>
            <a:endParaRPr lang="en-US" sz="2400" dirty="0">
              <a:latin typeface="+mj-lt"/>
            </a:endParaRPr>
          </a:p>
        </p:txBody>
      </p:sp>
      <p:pic>
        <p:nvPicPr>
          <p:cNvPr id="3" name="Picture 2" descr="A photo shows rod cap being remove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81076" y="1472627"/>
            <a:ext cx="7181847" cy="4761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04711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6.</a:t>
            </a:r>
            <a:r>
              <a:rPr lang="en-US" sz="2400" b="0" dirty="0">
                <a:latin typeface="+mj-lt"/>
              </a:rPr>
              <a:t> Clean the rod bearing journal and then place a strip of Plastigage across the entire width of the journal.</a:t>
            </a:r>
            <a:endParaRPr lang="en-US" sz="2400" dirty="0">
              <a:latin typeface="+mj-lt"/>
            </a:endParaRPr>
          </a:p>
        </p:txBody>
      </p:sp>
      <p:pic>
        <p:nvPicPr>
          <p:cNvPr id="3" name="Picture 2" descr="A photo shows a technician’s finger placed over a rod bearing journa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81076" y="1472627"/>
            <a:ext cx="7181847" cy="4761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33806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7. </a:t>
            </a:r>
            <a:r>
              <a:rPr lang="en-US" sz="2400" b="0" dirty="0">
                <a:latin typeface="+mj-lt"/>
              </a:rPr>
              <a:t>Torque the rod bearing cap nuts to factory specifications.</a:t>
            </a:r>
            <a:endParaRPr lang="en-US" sz="2400" dirty="0">
              <a:latin typeface="+mj-lt"/>
            </a:endParaRPr>
          </a:p>
        </p:txBody>
      </p:sp>
      <p:pic>
        <p:nvPicPr>
          <p:cNvPr id="3" name="Picture 2" descr="A photo shows a technician tightening rod bearing cap bolts using a torque wrench."/>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81076" y="1472627"/>
            <a:ext cx="7181846" cy="4761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30213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mj-lt"/>
              </a:rPr>
              <a:t>8.</a:t>
            </a:r>
            <a:r>
              <a:rPr lang="en-US" sz="2000" b="0" dirty="0">
                <a:latin typeface="+mj-lt"/>
              </a:rPr>
              <a:t> Remove the rod cap and measure the oil clearance using the markings on the Plastigage package. The wider the compressed gauge material is, the narrower the bearing oil clearance. Repeat for all rod bearings.</a:t>
            </a:r>
            <a:endParaRPr lang="en-US" sz="2000" dirty="0">
              <a:latin typeface="+mj-lt"/>
            </a:endParaRPr>
          </a:p>
        </p:txBody>
      </p:sp>
      <p:pic>
        <p:nvPicPr>
          <p:cNvPr id="3" name="Picture 2" descr="A photo shows a Plastigage placed over rod beari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81076" y="1472627"/>
            <a:ext cx="7181846" cy="4761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714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37.5 A Cadillac Northstar engine being rebuilt. The shop doing the work is installing Heli-coils® in all threaded cylinder head bolt holes as a precaution.</a:t>
            </a:r>
            <a:endParaRPr lang="en-US" sz="2400" dirty="0"/>
          </a:p>
        </p:txBody>
      </p:sp>
      <p:pic>
        <p:nvPicPr>
          <p:cNvPr id="3" name="Picture 2" descr="A photo shows a V8 engine block with duct tape applied to the surface where cylinder head is usually place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46536" y="2057400"/>
            <a:ext cx="4450928" cy="3892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22161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Timing gears part 1 (time 4:46)</a:t>
            </a:r>
            <a:endParaRPr lang="en-US" sz="1800" dirty="0"/>
          </a:p>
          <a:p>
            <a:pPr fontAlgn="base"/>
            <a:r>
              <a:rPr lang="en-US" sz="1800" dirty="0">
                <a:hlinkClick r:id="rId3"/>
              </a:rPr>
              <a:t>Timing gears part 2 (time 6:39)</a:t>
            </a:r>
            <a:endParaRPr lang="en-US" sz="1800" dirty="0"/>
          </a:p>
          <a:p>
            <a:pPr fontAlgn="base"/>
            <a:r>
              <a:rPr lang="en-US" sz="1800" dirty="0">
                <a:hlinkClick r:id="rId4"/>
              </a:rPr>
              <a:t>Timing gears part 3 (time 9:14)</a:t>
            </a:r>
            <a:endParaRPr lang="en-US" sz="1800" dirty="0"/>
          </a:p>
          <a:p>
            <a:pPr fontAlgn="base"/>
            <a:r>
              <a:rPr lang="en-US" sz="1800" dirty="0">
                <a:hlinkClick r:id="rId5"/>
              </a:rPr>
              <a:t>Using plastigauge (time 3:49)</a:t>
            </a:r>
            <a:endParaRPr lang="en-US" sz="1800" dirty="0"/>
          </a:p>
          <a:p>
            <a:pPr fontAlgn="base"/>
            <a:r>
              <a:rPr lang="en-US" sz="1800" dirty="0">
                <a:hlinkClick r:id="rId6"/>
              </a:rPr>
              <a:t>How to find TDC (time 1:14)</a:t>
            </a:r>
            <a:endParaRPr lang="en-US" sz="1800" dirty="0"/>
          </a:p>
          <a:p>
            <a:pPr fontAlgn="base"/>
            <a:r>
              <a:rPr lang="en-US" sz="1800" dirty="0">
                <a:hlinkClick r:id="rId7"/>
              </a:rPr>
              <a:t>Rear main seal (time 7:38)</a:t>
            </a:r>
            <a:endParaRPr lang="en-US" sz="1800" dirty="0"/>
          </a:p>
          <a:p>
            <a:pPr fontAlgn="base"/>
            <a:r>
              <a:rPr lang="en-US" sz="1800" dirty="0">
                <a:hlinkClick r:id="rId8"/>
              </a:rPr>
              <a:t>Motor mount (time 6:22)</a:t>
            </a:r>
            <a:endParaRPr lang="en-US" sz="1800" dirty="0"/>
          </a:p>
          <a:p>
            <a:pPr fontAlgn="base"/>
            <a:r>
              <a:rPr lang="en-US" sz="1800" dirty="0">
                <a:hlinkClick r:id="rId9"/>
              </a:rPr>
              <a:t>SBC top end (time 23:45)</a:t>
            </a:r>
            <a:endParaRPr lang="en-US" sz="1800" dirty="0"/>
          </a:p>
          <a:p>
            <a:pPr fontAlgn="base"/>
            <a:r>
              <a:rPr lang="en-US" sz="1800" dirty="0">
                <a:hlinkClick r:id="rId10"/>
              </a:rPr>
              <a:t>SBC lower end (time 23:41)</a:t>
            </a:r>
            <a:endParaRPr lang="en-US" sz="1800" dirty="0"/>
          </a:p>
          <a:p>
            <a:pPr fontAlgn="base"/>
            <a:r>
              <a:rPr lang="en-US" sz="1800" dirty="0">
                <a:hlinkClick r:id="rId11"/>
              </a:rPr>
              <a:t>Crankshaft balancing (time 1:37)</a:t>
            </a:r>
            <a:endParaRPr lang="en-US" sz="1800" dirty="0"/>
          </a:p>
        </p:txBody>
      </p:sp>
    </p:spTree>
    <p:extLst>
      <p:ext uri="{BB962C8B-B14F-4D97-AF65-F5344CB8AC3E}">
        <p14:creationId xmlns:p14="http://schemas.microsoft.com/office/powerpoint/2010/main" val="420452341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Plasti gauge (time 10:18)</a:t>
            </a:r>
            <a:endParaRPr lang="en-US" sz="1800" dirty="0"/>
          </a:p>
          <a:p>
            <a:pPr fontAlgn="base"/>
            <a:r>
              <a:rPr lang="en-US" sz="1800" dirty="0">
                <a:hlinkClick r:id="rId3"/>
              </a:rPr>
              <a:t>Rod bearing install (time 1:52)</a:t>
            </a:r>
            <a:endParaRPr lang="en-US" sz="1800" dirty="0"/>
          </a:p>
          <a:p>
            <a:pPr fontAlgn="base"/>
            <a:r>
              <a:rPr lang="en-US" sz="1800" dirty="0">
                <a:hlinkClick r:id="rId4"/>
              </a:rPr>
              <a:t>Thrust bearing (time 6:04)</a:t>
            </a:r>
            <a:endParaRPr lang="en-US" sz="1800" dirty="0"/>
          </a:p>
          <a:p>
            <a:pPr fontAlgn="base"/>
            <a:r>
              <a:rPr lang="en-US" sz="1800" dirty="0">
                <a:hlinkClick r:id="rId5"/>
              </a:rPr>
              <a:t>Radius and fillet (time 2:32)</a:t>
            </a:r>
            <a:endParaRPr lang="en-US" sz="1800" dirty="0"/>
          </a:p>
          <a:p>
            <a:pPr fontAlgn="base"/>
            <a:r>
              <a:rPr lang="en-US" sz="1800" dirty="0">
                <a:hlinkClick r:id="rId6"/>
              </a:rPr>
              <a:t>End play check (time 4:23)</a:t>
            </a:r>
            <a:endParaRPr lang="en-US" sz="1800" dirty="0"/>
          </a:p>
          <a:p>
            <a:pPr fontAlgn="base"/>
            <a:r>
              <a:rPr lang="en-US" sz="1800" dirty="0">
                <a:hlinkClick r:id="rId7"/>
              </a:rPr>
              <a:t>Motor mount (time 4:38)</a:t>
            </a:r>
            <a:endParaRPr lang="en-US" sz="1800" dirty="0"/>
          </a:p>
          <a:p>
            <a:pPr fontAlgn="base"/>
            <a:r>
              <a:rPr lang="en-US" sz="1800" dirty="0">
                <a:hlinkClick r:id="rId8"/>
              </a:rPr>
              <a:t>Checking valve to piston clearance part 1 (time 2:53)</a:t>
            </a:r>
            <a:endParaRPr lang="en-US" sz="1800" dirty="0"/>
          </a:p>
          <a:p>
            <a:pPr fontAlgn="base"/>
            <a:r>
              <a:rPr lang="en-US" sz="1800" dirty="0">
                <a:hlinkClick r:id="rId9"/>
              </a:rPr>
              <a:t>Checking valve to piston clearance part 2 (time 4:01)</a:t>
            </a:r>
            <a:endParaRPr lang="en-US" sz="1800" dirty="0"/>
          </a:p>
          <a:p>
            <a:pPr fontAlgn="base"/>
            <a:r>
              <a:rPr lang="en-US" sz="1800" dirty="0">
                <a:hlinkClick r:id="rId10"/>
              </a:rPr>
              <a:t>Rear main seal check (time 1:53)</a:t>
            </a:r>
            <a:endParaRPr lang="en-US" sz="1800" dirty="0"/>
          </a:p>
          <a:p>
            <a:pPr fontAlgn="base"/>
            <a:r>
              <a:rPr lang="en-US" sz="1800" dirty="0">
                <a:hlinkClick r:id="rId11"/>
              </a:rPr>
              <a:t>Motor mounts (time 10:54)</a:t>
            </a:r>
            <a:endParaRPr lang="en-US" sz="1800" dirty="0"/>
          </a:p>
        </p:txBody>
      </p:sp>
    </p:spTree>
    <p:extLst>
      <p:ext uri="{BB962C8B-B14F-4D97-AF65-F5344CB8AC3E}">
        <p14:creationId xmlns:p14="http://schemas.microsoft.com/office/powerpoint/2010/main" val="21495707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Motor mount (time 1:21)</a:t>
            </a:r>
            <a:endParaRPr lang="en-US" sz="1800" dirty="0"/>
          </a:p>
          <a:p>
            <a:pPr fontAlgn="base"/>
            <a:r>
              <a:rPr lang="en-US" sz="1800" dirty="0">
                <a:hlinkClick r:id="rId3"/>
              </a:rPr>
              <a:t>King engine baring &amp; crankshaft installation guide (time 10:20)</a:t>
            </a:r>
            <a:endParaRPr lang="en-US" sz="1800" dirty="0"/>
          </a:p>
          <a:p>
            <a:pPr fontAlgn="base"/>
            <a:r>
              <a:rPr lang="en-US" sz="1800" dirty="0">
                <a:hlinkClick r:id="rId4"/>
              </a:rPr>
              <a:t>How to install a harmonic balancer (time 5:10)</a:t>
            </a:r>
            <a:endParaRPr lang="en-US" sz="1800" dirty="0"/>
          </a:p>
          <a:p>
            <a:pPr fontAlgn="base"/>
            <a:r>
              <a:rPr lang="en-US" sz="1800" dirty="0">
                <a:hlinkClick r:id="rId5"/>
              </a:rPr>
              <a:t>Honda crank bolt &amp; harmonic balancer removal DIY (time 4:03)</a:t>
            </a:r>
            <a:endParaRPr lang="en-US" sz="1800" dirty="0"/>
          </a:p>
          <a:p>
            <a:pPr fontAlgn="base"/>
            <a:r>
              <a:rPr lang="en-US" sz="1800" dirty="0">
                <a:hlinkClick r:id="rId6"/>
              </a:rPr>
              <a:t>Install piston rings (time 2:14)</a:t>
            </a:r>
            <a:endParaRPr lang="en-US" sz="1800" dirty="0"/>
          </a:p>
          <a:p>
            <a:pPr fontAlgn="base"/>
            <a:r>
              <a:rPr lang="en-US" sz="1800" dirty="0">
                <a:hlinkClick r:id="rId7"/>
              </a:rPr>
              <a:t>Front seal replacement (tim</a:t>
            </a:r>
            <a:r>
              <a:rPr lang="en-US" sz="1800" dirty="0">
                <a:hlinkClick r:id="rId7"/>
              </a:rPr>
              <a:t>e 6:27)</a:t>
            </a:r>
            <a:endParaRPr lang="en-US" sz="1800" dirty="0"/>
          </a:p>
          <a:p>
            <a:pPr fontAlgn="base"/>
            <a:r>
              <a:rPr lang="en-US" sz="1800" dirty="0">
                <a:hlinkClick r:id="rId8"/>
              </a:rPr>
              <a:t>How to remove / install freeze plugs (time 12:49)</a:t>
            </a:r>
            <a:endParaRPr lang="en-US" sz="1800" dirty="0"/>
          </a:p>
          <a:p>
            <a:pPr fontAlgn="base"/>
            <a:r>
              <a:rPr lang="en-US" sz="1800" dirty="0">
                <a:hlinkClick r:id="rId9"/>
              </a:rPr>
              <a:t>Valve adjustment (time 3:05)</a:t>
            </a:r>
            <a:endParaRPr lang="en-US" sz="1800" dirty="0"/>
          </a:p>
          <a:p>
            <a:pPr fontAlgn="base"/>
            <a:r>
              <a:rPr lang="en-US" sz="1800" dirty="0">
                <a:hlinkClick r:id="rId10"/>
              </a:rPr>
              <a:t>Valve adjustment (time 1:39)</a:t>
            </a:r>
            <a:endParaRPr lang="en-US" sz="1800" dirty="0"/>
          </a:p>
          <a:p>
            <a:pPr fontAlgn="base"/>
            <a:r>
              <a:rPr lang="en-US" sz="1800" dirty="0">
                <a:hlinkClick r:id="rId11"/>
              </a:rPr>
              <a:t>Camshaft installation (time 1:37)</a:t>
            </a:r>
            <a:endParaRPr lang="en-US" sz="1800" dirty="0"/>
          </a:p>
        </p:txBody>
      </p:sp>
    </p:spTree>
    <p:extLst>
      <p:ext uri="{BB962C8B-B14F-4D97-AF65-F5344CB8AC3E}">
        <p14:creationId xmlns:p14="http://schemas.microsoft.com/office/powerpoint/2010/main" val="94927241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Torque a cylinder head (time 25:08)</a:t>
            </a:r>
            <a:endParaRPr lang="en-US" sz="1800" dirty="0"/>
          </a:p>
          <a:p>
            <a:pPr fontAlgn="base"/>
            <a:r>
              <a:rPr lang="en-US" sz="1800" dirty="0">
                <a:hlinkClick r:id="rId3"/>
              </a:rPr>
              <a:t>Replace freeze plugs (time 3:43)</a:t>
            </a:r>
            <a:endParaRPr lang="en-US" sz="1800" dirty="0"/>
          </a:p>
        </p:txBody>
      </p:sp>
    </p:spTree>
    <p:extLst>
      <p:ext uri="{BB962C8B-B14F-4D97-AF65-F5344CB8AC3E}">
        <p14:creationId xmlns:p14="http://schemas.microsoft.com/office/powerpoint/2010/main" val="71383902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j-lt"/>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19" y="2119235"/>
            <a:ext cx="8130427" cy="2619530"/>
          </a:xfrm>
          <a:prstGeom prst="rect">
            <a:avLst/>
          </a:prstGeom>
        </p:spPr>
      </p:pic>
    </p:spTree>
    <p:extLst>
      <p:ext uri="{BB962C8B-B14F-4D97-AF65-F5344CB8AC3E}">
        <p14:creationId xmlns:p14="http://schemas.microsoft.com/office/powerpoint/2010/main" val="3387871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37.6 A thread chaser (top) is the preferred tool to clean threaded holes because it cleans without removing metal, compared to a tap (bottom)</a:t>
            </a:r>
            <a:endParaRPr lang="en-US" dirty="0"/>
          </a:p>
        </p:txBody>
      </p:sp>
      <p:pic>
        <p:nvPicPr>
          <p:cNvPr id="3" name="Picture 2" descr="The thread chaser is a tool with threads and a small cavity running perpendicular to the threads at the bottom of a rod. The tap has threads running through the entire tool and a large cavity running perpendicular with sharp thread edges at the cavity."/>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56613" y="1981200"/>
            <a:ext cx="5230776" cy="392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61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cap="all" dirty="0">
                <a:latin typeface="+mj-lt"/>
              </a:rPr>
              <a:t>Tech Tip</a:t>
            </a:r>
            <a:r>
              <a:rPr lang="en-US" sz="3400" dirty="0">
                <a:latin typeface="+mj-lt"/>
              </a:rPr>
              <a:t>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25" y="2247900"/>
            <a:ext cx="600075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1570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Arial (Headings)"/>
              </a:rPr>
              <a:t>Figure 37.7 Using a plastic trash bag is an excellent way to keep the engine clean during all stages of assembly</a:t>
            </a:r>
            <a:endParaRPr lang="en-US" sz="2800" dirty="0">
              <a:latin typeface="+mj-lt"/>
            </a:endParaRPr>
          </a:p>
        </p:txBody>
      </p:sp>
      <p:pic>
        <p:nvPicPr>
          <p:cNvPr id="4" name="Picture 2" descr="A photo shows an engine covered in a plastic ba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81200" y="1905000"/>
            <a:ext cx="5181600" cy="3891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82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CYLINDER HEAD PREPARATION</a:t>
            </a:r>
          </a:p>
        </p:txBody>
      </p:sp>
      <p:sp>
        <p:nvSpPr>
          <p:cNvPr id="3" name="Content Placeholder 2"/>
          <p:cNvSpPr>
            <a:spLocks noGrp="1"/>
          </p:cNvSpPr>
          <p:nvPr>
            <p:ph idx="1"/>
          </p:nvPr>
        </p:nvSpPr>
        <p:spPr/>
        <p:txBody>
          <a:bodyPr/>
          <a:lstStyle/>
          <a:p>
            <a:r>
              <a:rPr lang="en-US" dirty="0"/>
              <a:t>Check the following details on the cylinder head(s).</a:t>
            </a:r>
          </a:p>
          <a:p>
            <a:pPr lvl="1"/>
            <a:r>
              <a:rPr lang="en-US" dirty="0"/>
              <a:t>The surface finish of the fire deck is as specified.</a:t>
            </a:r>
          </a:p>
          <a:p>
            <a:pPr lvl="1"/>
            <a:r>
              <a:rPr lang="en-US" dirty="0"/>
              <a:t>All valves should be checked for leakage.</a:t>
            </a:r>
          </a:p>
          <a:p>
            <a:pPr lvl="1"/>
            <a:r>
              <a:rPr lang="en-US" dirty="0"/>
              <a:t>All valve springs should be checked for even spring pressure and installed height.</a:t>
            </a:r>
          </a:p>
          <a:p>
            <a:pPr lvl="1"/>
            <a:r>
              <a:rPr lang="en-US" dirty="0"/>
              <a:t>Check for proper pushrod length.</a:t>
            </a:r>
          </a:p>
          <a:p>
            <a:r>
              <a:rPr lang="en-US" dirty="0"/>
              <a:t>If replacement rocker arms are used, be sure that the geometry</a:t>
            </a:r>
          </a:p>
          <a:p>
            <a:r>
              <a:rPr lang="en-US" dirty="0"/>
              <a:t>and total lift is okay.</a:t>
            </a:r>
          </a:p>
        </p:txBody>
      </p:sp>
    </p:spTree>
    <p:extLst>
      <p:ext uri="{BB962C8B-B14F-4D97-AF65-F5344CB8AC3E}">
        <p14:creationId xmlns:p14="http://schemas.microsoft.com/office/powerpoint/2010/main" val="1182190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TRIAL  ASSEMBLY</a:t>
            </a:r>
          </a:p>
        </p:txBody>
      </p:sp>
      <p:sp>
        <p:nvSpPr>
          <p:cNvPr id="3" name="Content Placeholder 2"/>
          <p:cNvSpPr>
            <a:spLocks noGrp="1"/>
          </p:cNvSpPr>
          <p:nvPr>
            <p:ph idx="1"/>
          </p:nvPr>
        </p:nvSpPr>
        <p:spPr/>
        <p:txBody>
          <a:bodyPr/>
          <a:lstStyle/>
          <a:p>
            <a:r>
              <a:rPr lang="en-US" dirty="0"/>
              <a:t>Short Block</a:t>
            </a:r>
          </a:p>
          <a:p>
            <a:pPr lvl="1"/>
            <a:r>
              <a:rPr lang="en-US" dirty="0"/>
              <a:t>Before performing final engine assembly, the wise technician checks that all parts fit and work.</a:t>
            </a:r>
          </a:p>
          <a:p>
            <a:r>
              <a:rPr lang="en-US" dirty="0"/>
              <a:t>Valve Train</a:t>
            </a:r>
          </a:p>
          <a:p>
            <a:pPr lvl="1"/>
            <a:r>
              <a:rPr lang="en-US" dirty="0"/>
              <a:t>Some timing chain mechanisms require more space than the stock component, so some machining may be needed.</a:t>
            </a:r>
          </a:p>
          <a:p>
            <a:r>
              <a:rPr lang="en-US" dirty="0"/>
              <a:t>Check the Angle Between the Heads</a:t>
            </a:r>
          </a:p>
          <a:p>
            <a:pPr lvl="1"/>
            <a:r>
              <a:rPr lang="en-US" dirty="0"/>
              <a:t>Use a gauge to check the angle to ensure proper intake manifold gasket sealing.</a:t>
            </a:r>
          </a:p>
        </p:txBody>
      </p:sp>
    </p:spTree>
    <p:extLst>
      <p:ext uri="{BB962C8B-B14F-4D97-AF65-F5344CB8AC3E}">
        <p14:creationId xmlns:p14="http://schemas.microsoft.com/office/powerpoint/2010/main" val="1287057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37.8 A trial assembly showed that some grinding of the block is needed to provide clearance for the counterweight of the crankshaft.</a:t>
            </a:r>
            <a:endParaRPr lang="en-US" sz="2400" dirty="0"/>
          </a:p>
        </p:txBody>
      </p:sp>
      <p:pic>
        <p:nvPicPr>
          <p:cNvPr id="3" name="Picture 2" descr="A photo shows a trial assembly of crankshaft with low clearance between counterweight and engine block indicating a need to grind the block."/>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36648" y="1981200"/>
            <a:ext cx="4870704"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661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37.9 A typical high-performance aftermarket rocker arm that is equipped with needle roller bearings at the valve stem end.</a:t>
            </a:r>
            <a:endParaRPr lang="en-US" sz="2400" dirty="0"/>
          </a:p>
        </p:txBody>
      </p:sp>
      <p:pic>
        <p:nvPicPr>
          <p:cNvPr id="3" name="Picture 2" descr="The rocker arm has a hole at its center for pivot shaft and has caged needle roller bearings. Towards the left of rocker arm needle roller bearings pushing down on valve. The illustration also shows internal oil passages running from central hole to needle roller bearing, bolt of the push rod, and the passage directed toward valve to lubricate springs via spring oiler hol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31949" y="2133600"/>
            <a:ext cx="5224272"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927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LEARNING OBJECTIVES (1 of 2)</a:t>
            </a:r>
          </a:p>
        </p:txBody>
      </p:sp>
      <p:sp>
        <p:nvSpPr>
          <p:cNvPr id="23555" name="Content Placeholder 2"/>
          <p:cNvSpPr>
            <a:spLocks noGrp="1"/>
          </p:cNvSpPr>
          <p:nvPr>
            <p:ph idx="1"/>
          </p:nvPr>
        </p:nvSpPr>
        <p:spPr/>
        <p:txBody>
          <a:bodyPr/>
          <a:lstStyle/>
          <a:p>
            <a:pPr marL="0" indent="0">
              <a:buNone/>
            </a:pPr>
            <a:r>
              <a:rPr lang="en-US" b="1" dirty="0">
                <a:solidFill>
                  <a:srgbClr val="005A70"/>
                </a:solidFill>
              </a:rPr>
              <a:t>37.1</a:t>
            </a:r>
            <a:r>
              <a:rPr lang="en-US" dirty="0"/>
              <a:t> Explain short block preparation and cylinder head preparation.</a:t>
            </a:r>
          </a:p>
          <a:p>
            <a:pPr marL="0" indent="0">
              <a:buNone/>
            </a:pPr>
            <a:r>
              <a:rPr lang="en-US" b="1" dirty="0">
                <a:solidFill>
                  <a:srgbClr val="005A70"/>
                </a:solidFill>
              </a:rPr>
              <a:t>37.2 </a:t>
            </a:r>
            <a:r>
              <a:rPr lang="en-US" dirty="0"/>
              <a:t>Discuss trial assembly and final short block assembly.</a:t>
            </a:r>
          </a:p>
          <a:p>
            <a:pPr marL="0" indent="0">
              <a:buNone/>
            </a:pPr>
            <a:r>
              <a:rPr lang="en-US" b="1" dirty="0">
                <a:solidFill>
                  <a:srgbClr val="005A70"/>
                </a:solidFill>
              </a:rPr>
              <a:t>37.3 </a:t>
            </a:r>
            <a:r>
              <a:rPr lang="en-US" dirty="0"/>
              <a:t>Describe camshaft installation and piston/rod installation.</a:t>
            </a:r>
          </a:p>
          <a:p>
            <a:pPr marL="0" indent="0">
              <a:buNone/>
            </a:pPr>
            <a:r>
              <a:rPr lang="en-US" b="1" dirty="0">
                <a:solidFill>
                  <a:schemeClr val="accent2"/>
                </a:solidFill>
              </a:rPr>
              <a:t>37.4</a:t>
            </a:r>
            <a:r>
              <a:rPr lang="en-US" dirty="0"/>
              <a:t> Explain the cylinder head installation procedure.</a:t>
            </a:r>
          </a:p>
        </p:txBody>
      </p:sp>
    </p:spTree>
    <p:extLst>
      <p:ext uri="{BB962C8B-B14F-4D97-AF65-F5344CB8AC3E}">
        <p14:creationId xmlns:p14="http://schemas.microsoft.com/office/powerpoint/2010/main" val="225093734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 TIP</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300" y="1828800"/>
            <a:ext cx="5867400" cy="391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444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37.10 Fogging oil is used to cover bare metal parts when the engine is being stored to prevent corrosion</a:t>
            </a:r>
            <a:endParaRPr lang="en-US" dirty="0"/>
          </a:p>
        </p:txBody>
      </p:sp>
      <p:pic>
        <p:nvPicPr>
          <p:cNvPr id="3" name="Picture 3" descr="A photo shows a can of fogging oi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42110" y="1676400"/>
            <a:ext cx="2850726" cy="4223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064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Arial (Headings)"/>
              </a:rPr>
              <a:t>Figure 37.11 Engine assembly lube is recommended to be used on engine parts during assembly</a:t>
            </a:r>
            <a:endParaRPr lang="en-US" sz="2800" dirty="0"/>
          </a:p>
        </p:txBody>
      </p:sp>
      <p:pic>
        <p:nvPicPr>
          <p:cNvPr id="3" name="Picture 2" descr="A photo shows 3 cans of engine assembly lub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2150" y="1905000"/>
            <a:ext cx="5219700" cy="3919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32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37.12 An angle gauge being used to check the angle between the cylinder heads on this small block Chevrolet V-8 engine</a:t>
            </a:r>
            <a:endParaRPr lang="en-US" dirty="0"/>
          </a:p>
        </p:txBody>
      </p:sp>
      <p:pic>
        <p:nvPicPr>
          <p:cNvPr id="3" name="Picture 2" descr="A photo shows a V-shaped angle gauge placed between the cylinder heads of a V8 engin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24025" y="1981200"/>
            <a:ext cx="5695950" cy="3831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173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FINAL SHORT BLOCK  ASSEMBLY (1 OF 5)</a:t>
            </a:r>
          </a:p>
        </p:txBody>
      </p:sp>
      <p:sp>
        <p:nvSpPr>
          <p:cNvPr id="3" name="Content Placeholder 2"/>
          <p:cNvSpPr>
            <a:spLocks noGrp="1"/>
          </p:cNvSpPr>
          <p:nvPr>
            <p:ph idx="1"/>
          </p:nvPr>
        </p:nvSpPr>
        <p:spPr/>
        <p:txBody>
          <a:bodyPr/>
          <a:lstStyle/>
          <a:p>
            <a:r>
              <a:rPr lang="en-US" sz="2400" dirty="0"/>
              <a:t>Block Preparation</a:t>
            </a:r>
          </a:p>
          <a:p>
            <a:pPr lvl="1"/>
            <a:r>
              <a:rPr lang="en-US" sz="2000" dirty="0"/>
              <a:t>The block, including the oil gallery passages, should be thoroughly cleaned.</a:t>
            </a:r>
          </a:p>
          <a:p>
            <a:pPr lvl="1"/>
            <a:r>
              <a:rPr lang="en-US" sz="2000" dirty="0"/>
              <a:t>All threaded bolt holes should be chamfered.</a:t>
            </a:r>
          </a:p>
          <a:p>
            <a:pPr lvl="1"/>
            <a:r>
              <a:rPr lang="en-US" sz="2000" dirty="0"/>
              <a:t>All threaded holes should be cleaned with a thread chaser before final assembly.</a:t>
            </a:r>
          </a:p>
          <a:p>
            <a:r>
              <a:rPr lang="en-US" sz="2400" dirty="0"/>
              <a:t>Installing Cups and Plugs</a:t>
            </a:r>
          </a:p>
          <a:p>
            <a:pPr lvl="1"/>
            <a:r>
              <a:rPr lang="en-US" sz="2000" dirty="0"/>
              <a:t>Oil gallery plugs should be installed using sealant on the threads.</a:t>
            </a:r>
          </a:p>
          <a:p>
            <a:pPr lvl="1"/>
            <a:r>
              <a:rPr lang="en-US" sz="2000" dirty="0"/>
              <a:t>Core holes left in the external block wall are machined and sealed with soft core plugs or expansion plugs (also called freeze plugs or Welsh plugs).</a:t>
            </a:r>
          </a:p>
        </p:txBody>
      </p:sp>
    </p:spTree>
    <p:extLst>
      <p:ext uri="{BB962C8B-B14F-4D97-AF65-F5344CB8AC3E}">
        <p14:creationId xmlns:p14="http://schemas.microsoft.com/office/powerpoint/2010/main" val="3869077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FINAL SHORT BLOCK  ASSEMBLY (2 OF 5)</a:t>
            </a:r>
          </a:p>
        </p:txBody>
      </p:sp>
      <p:sp>
        <p:nvSpPr>
          <p:cNvPr id="3" name="Content Placeholder 2"/>
          <p:cNvSpPr>
            <a:spLocks noGrp="1"/>
          </p:cNvSpPr>
          <p:nvPr>
            <p:ph idx="1"/>
          </p:nvPr>
        </p:nvSpPr>
        <p:spPr/>
        <p:txBody>
          <a:bodyPr/>
          <a:lstStyle/>
          <a:p>
            <a:r>
              <a:rPr lang="en-US" dirty="0"/>
              <a:t>Cam Bearings</a:t>
            </a:r>
          </a:p>
          <a:p>
            <a:pPr lvl="1"/>
            <a:r>
              <a:rPr lang="en-US" dirty="0"/>
              <a:t>A cam bearing installing tool is required to insert the new cam bearing without damaging the bearing.</a:t>
            </a:r>
          </a:p>
          <a:p>
            <a:pPr lvl="1"/>
            <a:r>
              <a:rPr lang="en-US" dirty="0"/>
              <a:t>The installed bearing must be checked to ensure that it has the correct depth and that the oil hole is indexed with the oil passage in the block.</a:t>
            </a:r>
          </a:p>
          <a:p>
            <a:r>
              <a:rPr lang="en-US" dirty="0"/>
              <a:t>Measuring Main Bearing Clearance</a:t>
            </a:r>
          </a:p>
          <a:p>
            <a:pPr lvl="1"/>
            <a:r>
              <a:rPr lang="en-US" dirty="0"/>
              <a:t>The oil clearance of both main and connecting rod bearings is set by selectively fitting the bearings. In this way, the oil clearance can be adjusted to within 0.0005 inch of the desired clearance.</a:t>
            </a:r>
          </a:p>
          <a:p>
            <a:pPr marL="457200" lvl="1" indent="0">
              <a:buNone/>
            </a:pPr>
            <a:endParaRPr lang="en-US" dirty="0"/>
          </a:p>
          <a:p>
            <a:pPr lvl="1"/>
            <a:endParaRPr lang="en-US" dirty="0"/>
          </a:p>
          <a:p>
            <a:pPr lvl="1"/>
            <a:endParaRPr lang="en-US" dirty="0"/>
          </a:p>
        </p:txBody>
      </p:sp>
    </p:spTree>
    <p:extLst>
      <p:ext uri="{BB962C8B-B14F-4D97-AF65-F5344CB8AC3E}">
        <p14:creationId xmlns:p14="http://schemas.microsoft.com/office/powerpoint/2010/main" val="2470748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FINAL SHORT BLOCK  ASSEMBLY (3 OF 5)</a:t>
            </a:r>
          </a:p>
        </p:txBody>
      </p:sp>
      <p:sp>
        <p:nvSpPr>
          <p:cNvPr id="3" name="Content Placeholder 2"/>
          <p:cNvSpPr>
            <a:spLocks noGrp="1"/>
          </p:cNvSpPr>
          <p:nvPr>
            <p:ph idx="1"/>
          </p:nvPr>
        </p:nvSpPr>
        <p:spPr/>
        <p:txBody>
          <a:bodyPr/>
          <a:lstStyle/>
          <a:p>
            <a:r>
              <a:rPr lang="en-US" dirty="0"/>
              <a:t>Correcting Bearing Clearance</a:t>
            </a:r>
          </a:p>
          <a:p>
            <a:pPr lvl="1"/>
            <a:r>
              <a:rPr lang="en-US" dirty="0"/>
              <a:t>The oil clearance can be reduced by 0.001 inch by replacing both bearing shells with bearing shells that are 0.001 inch undersize.</a:t>
            </a:r>
          </a:p>
          <a:p>
            <a:pPr lvl="1"/>
            <a:r>
              <a:rPr lang="en-US" dirty="0"/>
              <a:t>The clearance can be reduced by 0.0005 inch by replacing only one of the bearing shells with a bearing shell that is 0.001 inch smaller.</a:t>
            </a:r>
          </a:p>
          <a:p>
            <a:r>
              <a:rPr lang="en-US" dirty="0"/>
              <a:t>Lip Seal Installation</a:t>
            </a:r>
          </a:p>
          <a:p>
            <a:pPr lvl="1"/>
            <a:r>
              <a:rPr lang="en-US" dirty="0"/>
              <a:t>The lip of the seal should be well lubricated before the shaft and cap are installed.</a:t>
            </a:r>
          </a:p>
          <a:p>
            <a:pPr lvl="1"/>
            <a:r>
              <a:rPr lang="en-US" dirty="0"/>
              <a:t>Check manufacturers recommendations on sealant. </a:t>
            </a:r>
          </a:p>
          <a:p>
            <a:pPr lvl="1"/>
            <a:endParaRPr lang="en-US" dirty="0"/>
          </a:p>
        </p:txBody>
      </p:sp>
    </p:spTree>
    <p:extLst>
      <p:ext uri="{BB962C8B-B14F-4D97-AF65-F5344CB8AC3E}">
        <p14:creationId xmlns:p14="http://schemas.microsoft.com/office/powerpoint/2010/main" val="2417310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FINAL SHORT BLOCK  ASSEMBLY (4 OF 5)</a:t>
            </a:r>
          </a:p>
        </p:txBody>
      </p:sp>
      <p:sp>
        <p:nvSpPr>
          <p:cNvPr id="3" name="Content Placeholder 2"/>
          <p:cNvSpPr>
            <a:spLocks noGrp="1"/>
          </p:cNvSpPr>
          <p:nvPr>
            <p:ph idx="1"/>
          </p:nvPr>
        </p:nvSpPr>
        <p:spPr/>
        <p:txBody>
          <a:bodyPr/>
          <a:lstStyle/>
          <a:p>
            <a:r>
              <a:rPr lang="en-US" dirty="0"/>
              <a:t>Rope Seal Installation</a:t>
            </a:r>
          </a:p>
          <a:p>
            <a:pPr lvl="1"/>
            <a:r>
              <a:rPr lang="en-US" dirty="0"/>
              <a:t>Rope-type oil seals must be compressed tightly into the groove so that no oil can leak behind them.</a:t>
            </a:r>
          </a:p>
          <a:p>
            <a:pPr lvl="1"/>
            <a:r>
              <a:rPr lang="en-US" dirty="0"/>
              <a:t>Special care must be used when trimming excess rope from the seal.</a:t>
            </a:r>
          </a:p>
          <a:p>
            <a:r>
              <a:rPr lang="en-US" dirty="0"/>
              <a:t>Crankshaft Installation</a:t>
            </a:r>
          </a:p>
          <a:p>
            <a:pPr lvl="1"/>
            <a:r>
              <a:rPr lang="en-US" sz="2300" dirty="0"/>
              <a:t>The crankshaft should be carefully placed in the bearings to avoid damage to the thrust bearing surfaces.</a:t>
            </a:r>
          </a:p>
          <a:p>
            <a:pPr lvl="1"/>
            <a:r>
              <a:rPr lang="en-US" sz="2300" dirty="0"/>
              <a:t>The main bearing cap bolts are tightened finger tight, and the crankshaft is rotated. It should rotate freely.</a:t>
            </a:r>
          </a:p>
        </p:txBody>
      </p:sp>
    </p:spTree>
    <p:extLst>
      <p:ext uri="{BB962C8B-B14F-4D97-AF65-F5344CB8AC3E}">
        <p14:creationId xmlns:p14="http://schemas.microsoft.com/office/powerpoint/2010/main" val="16606653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FINAL SHORT BLOCK  ASSEMBLY (5 OF 5)</a:t>
            </a:r>
          </a:p>
        </p:txBody>
      </p:sp>
      <p:sp>
        <p:nvSpPr>
          <p:cNvPr id="3" name="Content Placeholder 2"/>
          <p:cNvSpPr>
            <a:spLocks noGrp="1"/>
          </p:cNvSpPr>
          <p:nvPr>
            <p:ph idx="1"/>
          </p:nvPr>
        </p:nvSpPr>
        <p:spPr/>
        <p:txBody>
          <a:bodyPr/>
          <a:lstStyle/>
          <a:p>
            <a:r>
              <a:rPr lang="en-US" dirty="0"/>
              <a:t>Thrust Bearing Clearance</a:t>
            </a:r>
          </a:p>
          <a:p>
            <a:pPr lvl="1"/>
            <a:r>
              <a:rPr lang="en-US" dirty="0"/>
              <a:t>Pry the crankshaft forward and rearward to align the cap half of the thrust bearing with the block saddle half.</a:t>
            </a:r>
          </a:p>
          <a:p>
            <a:pPr lvl="1"/>
            <a:r>
              <a:rPr lang="en-US" dirty="0"/>
              <a:t>The clearance can be measured with a dial indicator or a feeler gauge.</a:t>
            </a:r>
          </a:p>
          <a:p>
            <a:r>
              <a:rPr lang="en-US" dirty="0"/>
              <a:t>Main Bearing Tightening Sequence</a:t>
            </a:r>
          </a:p>
          <a:p>
            <a:pPr lvl="1"/>
            <a:r>
              <a:rPr lang="en-US" dirty="0"/>
              <a:t>Tighten the main bearing caps to the specified assembly torque, and in the specified sequence.</a:t>
            </a:r>
          </a:p>
          <a:p>
            <a:pPr lvl="1"/>
            <a:endParaRPr lang="en-US" dirty="0"/>
          </a:p>
        </p:txBody>
      </p:sp>
    </p:spTree>
    <p:extLst>
      <p:ext uri="{BB962C8B-B14F-4D97-AF65-F5344CB8AC3E}">
        <p14:creationId xmlns:p14="http://schemas.microsoft.com/office/powerpoint/2010/main" val="1012492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37.13 The best way to thoroughly clean cylinders is to use soap (detergent), water, and a large washing brush. This method floats the machining particles out of the block and washes them away</a:t>
            </a:r>
            <a:endParaRPr lang="en-US" dirty="0"/>
          </a:p>
        </p:txBody>
      </p:sp>
      <p:pic>
        <p:nvPicPr>
          <p:cNvPr id="3" name="Picture 2" descr="A photo shows hand held large washing brush inserted into the cylinder of a V8 engine block."/>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89667" y="2133600"/>
            <a:ext cx="5164666" cy="3878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652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LEARNING OBJECTIVES (2 of 2)</a:t>
            </a:r>
          </a:p>
        </p:txBody>
      </p:sp>
      <p:sp>
        <p:nvSpPr>
          <p:cNvPr id="24579" name="Content Placeholder 2"/>
          <p:cNvSpPr>
            <a:spLocks noGrp="1"/>
          </p:cNvSpPr>
          <p:nvPr>
            <p:ph idx="1"/>
          </p:nvPr>
        </p:nvSpPr>
        <p:spPr/>
        <p:txBody>
          <a:bodyPr/>
          <a:lstStyle/>
          <a:p>
            <a:pPr marL="0" indent="0">
              <a:buNone/>
            </a:pPr>
            <a:r>
              <a:rPr lang="en-US" b="1" dirty="0">
                <a:solidFill>
                  <a:srgbClr val="005A70"/>
                </a:solidFill>
              </a:rPr>
              <a:t>37.5</a:t>
            </a:r>
            <a:r>
              <a:rPr lang="en-US" dirty="0"/>
              <a:t> Discuss torque-to-yield head bolts.</a:t>
            </a:r>
          </a:p>
          <a:p>
            <a:pPr marL="0" indent="0">
              <a:buNone/>
            </a:pPr>
            <a:r>
              <a:rPr lang="en-US" b="1" dirty="0">
                <a:solidFill>
                  <a:srgbClr val="005A70"/>
                </a:solidFill>
              </a:rPr>
              <a:t>37.6</a:t>
            </a:r>
            <a:r>
              <a:rPr lang="en-US" dirty="0"/>
              <a:t> Explain valve train assembly and final assembly of an engine.</a:t>
            </a:r>
          </a:p>
          <a:p>
            <a:pPr marL="0" indent="0">
              <a:buNone/>
            </a:pPr>
            <a:r>
              <a:rPr lang="en-US" b="1" dirty="0">
                <a:solidFill>
                  <a:schemeClr val="accent2"/>
                </a:solidFill>
              </a:rPr>
              <a:t>37.7 </a:t>
            </a:r>
            <a:r>
              <a:rPr lang="en-US" dirty="0"/>
              <a:t> Explain dynamometer testing.</a:t>
            </a:r>
          </a:p>
        </p:txBody>
      </p:sp>
    </p:spTree>
    <p:extLst>
      <p:ext uri="{BB962C8B-B14F-4D97-AF65-F5344CB8AC3E}">
        <p14:creationId xmlns:p14="http://schemas.microsoft.com/office/powerpoint/2010/main" val="30053729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37.14 All oil galleries should be cleaned using soap (detergent), water, and a long oil gallery cleaning brush</a:t>
            </a:r>
            <a:endParaRPr lang="en-US" dirty="0"/>
          </a:p>
        </p:txBody>
      </p:sp>
      <p:pic>
        <p:nvPicPr>
          <p:cNvPr id="3" name="Picture 2" descr="A photo shows a long, cleaner brush inserted into the oil gallery of an engine block."/>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63451" y="1981200"/>
            <a:ext cx="4000500"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8338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37.15 This engine uses many cup plugs to block off coolant and oil passages, as well as a large plug over the end of the camshaft bore</a:t>
            </a:r>
            <a:endParaRPr lang="en-US" dirty="0"/>
          </a:p>
        </p:txBody>
      </p:sp>
      <p:pic>
        <p:nvPicPr>
          <p:cNvPr id="3" name="Picture 2" descr="A photo shows 3 cup plugs installed on an engine block."/>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14525" y="1906781"/>
            <a:ext cx="531495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1977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Arial (Headings)"/>
              </a:rPr>
              <a:t>Figure 37.16 Sealer should be applied to the cup plug before being driven into the block</a:t>
            </a:r>
            <a:endParaRPr lang="en-US" sz="2800" dirty="0"/>
          </a:p>
        </p:txBody>
      </p:sp>
      <p:pic>
        <p:nvPicPr>
          <p:cNvPr id="3" name="Picture 2" descr="A photo shows a technician hammering a cup plug with sealer applied to it into an engine block."/>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38868" y="1981200"/>
            <a:ext cx="5266264" cy="3954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199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37.17 Screw-type puller being used to install a new cam bearing. Most cam bearings are crush fit. The full round bearing is forced into the cam bearing bore.</a:t>
            </a:r>
            <a:endParaRPr lang="en-US" dirty="0"/>
          </a:p>
        </p:txBody>
      </p:sp>
      <p:pic>
        <p:nvPicPr>
          <p:cNvPr id="3" name="Picture 2" descr="The left end of the puller has a backup nut pushing the bearing in place. The left end also has an expanding collet and an expanding mandrel. The eight end is placed against a pulling plate with thrust bearing placed between pull nut and pulling plat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05215" y="2133600"/>
            <a:ext cx="7133570" cy="3783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019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37.18 Typical main bearing set. Note that the upper halves are grooved for better oil flow and the lower halves are plain for better load support. This bearing set uses the center main bearing for thrust control.</a:t>
            </a:r>
            <a:endParaRPr lang="en-US" dirty="0"/>
          </a:p>
        </p:txBody>
      </p:sp>
      <p:pic>
        <p:nvPicPr>
          <p:cNvPr id="3" name="Picture 3" descr="An Illustration shows C-shaped upper and lower halves of thrust bearings. The upper halves have a groove running along the surfac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78060" y="2057400"/>
            <a:ext cx="3601460" cy="3797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9114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Arial (Headings)"/>
              </a:rPr>
              <a:t>Figure 37.19 The width of the plastic gauging strip determines the oil clearance of the main bearing.</a:t>
            </a:r>
            <a:endParaRPr lang="en-US" sz="2800" dirty="0"/>
          </a:p>
        </p:txBody>
      </p:sp>
      <p:pic>
        <p:nvPicPr>
          <p:cNvPr id="3" name="Picture 2" descr="A photo shows the oil clearance of a main bearing being measured using a plastic gauging strip."/>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85440" y="1905000"/>
            <a:ext cx="302895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3011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37.20 Lip-type rear main bearing seal in place in the rear main bearing cap. The lip should always be pointing toward the inside of the engine</a:t>
            </a:r>
            <a:endParaRPr lang="en-US" sz="2400" dirty="0"/>
          </a:p>
        </p:txBody>
      </p:sp>
      <p:pic>
        <p:nvPicPr>
          <p:cNvPr id="3" name="Picture 2" descr="A photo shows a lip type rear bearing installed inside a rear main bearing cap."/>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04876" y="1676400"/>
            <a:ext cx="6719159" cy="428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9609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37.21 Always use the proper driver to install a main seal. Never pound directly on the seal</a:t>
            </a:r>
            <a:endParaRPr lang="en-US" sz="2400" dirty="0"/>
          </a:p>
        </p:txBody>
      </p:sp>
      <p:pic>
        <p:nvPicPr>
          <p:cNvPr id="3" name="Picture 2" descr="An illustration shows a driver placed over a seal too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25464" y="1905000"/>
            <a:ext cx="4493069" cy="3895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9147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37.22 The rear seal for this engine mounts to a retainer plate. The retainer is then bolted to the engine block</a:t>
            </a:r>
            <a:endParaRPr lang="en-US" dirty="0"/>
          </a:p>
        </p:txBody>
      </p:sp>
      <p:pic>
        <p:nvPicPr>
          <p:cNvPr id="3" name="Picture 2" descr="An illustration shows exploded view of an oil seal with seal retainer. The gasket is installed on the engine block followed by the seal retainer and the oil sea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10034" y="1981200"/>
            <a:ext cx="4323931" cy="4003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0808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37.23 Many engine builders prefer to stagger the parting lines of a rope-type seal</a:t>
            </a:r>
            <a:endParaRPr lang="en-US" dirty="0"/>
          </a:p>
        </p:txBody>
      </p:sp>
      <p:pic>
        <p:nvPicPr>
          <p:cNvPr id="3" name="Picture 2" descr="An illustration shows bearing cap lined with a rope type sea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71775" y="1828800"/>
            <a:ext cx="3600450" cy="4154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092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DETAILS, DETAILS, DETAILS</a:t>
            </a:r>
          </a:p>
        </p:txBody>
      </p:sp>
      <p:sp>
        <p:nvSpPr>
          <p:cNvPr id="25603" name="Content Placeholder 2"/>
          <p:cNvSpPr>
            <a:spLocks noGrp="1"/>
          </p:cNvSpPr>
          <p:nvPr>
            <p:ph idx="1"/>
          </p:nvPr>
        </p:nvSpPr>
        <p:spPr>
          <a:xfrm>
            <a:off x="457200" y="1600200"/>
            <a:ext cx="8077200" cy="4525963"/>
          </a:xfrm>
        </p:spPr>
        <p:txBody>
          <a:bodyPr/>
          <a:lstStyle/>
          <a:p>
            <a:r>
              <a:rPr lang="en-US" dirty="0"/>
              <a:t>Successful engine assembly depends on getting all of the details right.</a:t>
            </a:r>
          </a:p>
          <a:p>
            <a:r>
              <a:rPr lang="en-US" b="1" dirty="0"/>
              <a:t>Read</a:t>
            </a:r>
            <a:r>
              <a:rPr lang="en-US" dirty="0"/>
              <a:t>. Read all instructions that are included with all new parts and gaskets.</a:t>
            </a:r>
          </a:p>
          <a:p>
            <a:r>
              <a:rPr lang="en-US" b="1" dirty="0"/>
              <a:t>Understand</a:t>
            </a:r>
            <a:r>
              <a:rPr lang="en-US" dirty="0"/>
              <a:t>. Be sure to fully understand everything that is stated in the instructions.</a:t>
            </a:r>
          </a:p>
          <a:p>
            <a:r>
              <a:rPr lang="en-US" b="1" dirty="0"/>
              <a:t>Follow</a:t>
            </a:r>
            <a:r>
              <a:rPr lang="en-US" dirty="0"/>
              <a:t>. Be sure to follow all of the instructions.</a:t>
            </a:r>
            <a:endParaRPr lang="en-US" dirty="0">
              <a:solidFill>
                <a:srgbClr val="0000FF"/>
              </a:solidFill>
            </a:endParaRPr>
          </a:p>
          <a:p>
            <a:pPr lvl="1"/>
            <a:endParaRPr lang="en-US" dirty="0">
              <a:solidFill>
                <a:schemeClr val="tx2"/>
              </a:solidFill>
            </a:endParaRPr>
          </a:p>
        </p:txBody>
      </p:sp>
    </p:spTree>
    <p:extLst>
      <p:ext uri="{BB962C8B-B14F-4D97-AF65-F5344CB8AC3E}">
        <p14:creationId xmlns:p14="http://schemas.microsoft.com/office/powerpoint/2010/main" val="259137094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37.24 A dial indicator is being used to check the crankshaft end play, known as thrust bearing clearance.</a:t>
            </a:r>
            <a:endParaRPr lang="en-US" sz="2400" dirty="0"/>
          </a:p>
        </p:txBody>
      </p:sp>
      <p:pic>
        <p:nvPicPr>
          <p:cNvPr id="3" name="Picture 2" descr="A photo shows a dial indicator placed at the end of a crankshaf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32643" y="1905000"/>
            <a:ext cx="5278714" cy="3963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6157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37.25 A thrust bearing insert being installed before the crankshaft is installed</a:t>
            </a:r>
            <a:endParaRPr lang="en-US" dirty="0"/>
          </a:p>
        </p:txBody>
      </p:sp>
      <p:pic>
        <p:nvPicPr>
          <p:cNvPr id="3" name="Picture 2" descr="A photo shows a thrust bearing being pushed in place beside a main beari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59710" y="1828800"/>
            <a:ext cx="5424581" cy="4073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7820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INSTALLING THE CAMSHAFT</a:t>
            </a:r>
          </a:p>
        </p:txBody>
      </p:sp>
      <p:sp>
        <p:nvSpPr>
          <p:cNvPr id="3" name="Content Placeholder 2"/>
          <p:cNvSpPr>
            <a:spLocks noGrp="1"/>
          </p:cNvSpPr>
          <p:nvPr>
            <p:ph idx="1"/>
          </p:nvPr>
        </p:nvSpPr>
        <p:spPr/>
        <p:txBody>
          <a:bodyPr/>
          <a:lstStyle/>
          <a:p>
            <a:r>
              <a:rPr lang="en-US" dirty="0"/>
              <a:t>Pre-lubrication</a:t>
            </a:r>
          </a:p>
          <a:p>
            <a:pPr lvl="1"/>
            <a:r>
              <a:rPr lang="en-US" dirty="0"/>
              <a:t>When the camshaft is installed, the lobes must be coated with a special lubricant that contains molydisulfide.</a:t>
            </a:r>
          </a:p>
          <a:p>
            <a:r>
              <a:rPr lang="en-US" dirty="0"/>
              <a:t>Camshaft Precautions</a:t>
            </a:r>
          </a:p>
          <a:p>
            <a:pPr lvl="1"/>
            <a:r>
              <a:rPr lang="en-US" dirty="0"/>
              <a:t>When installing a new camshaft, always install new valve lifters (tappets).</a:t>
            </a:r>
          </a:p>
          <a:p>
            <a:pPr lvl="1"/>
            <a:r>
              <a:rPr lang="en-US" dirty="0"/>
              <a:t>Never use a hydraulic lifter camshaft with solid lifters or hydraulic lifters with a solid lifter camshaft.</a:t>
            </a:r>
          </a:p>
        </p:txBody>
      </p:sp>
    </p:spTree>
    <p:extLst>
      <p:ext uri="{BB962C8B-B14F-4D97-AF65-F5344CB8AC3E}">
        <p14:creationId xmlns:p14="http://schemas.microsoft.com/office/powerpoint/2010/main" val="11706487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j-lt"/>
              </a:rPr>
              <a:t>TECH TIP</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588" y="1971675"/>
            <a:ext cx="5838825" cy="291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52858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37.26 Installing a camshaft is easier if the engine is vertical so gravity can help, and this method reduces the possibility of damaging the cam bearings</a:t>
            </a:r>
            <a:endParaRPr lang="en-US" dirty="0"/>
          </a:p>
        </p:txBody>
      </p:sp>
      <p:pic>
        <p:nvPicPr>
          <p:cNvPr id="3" name="Picture 2" descr="&#10;A photo shows a cam shaft being inserted in a vertically oriented engine block.&#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34731" y="1752600"/>
            <a:ext cx="5074539" cy="380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669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j-lt"/>
              </a:rPr>
              <a:t>TECH TIP</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533400"/>
            <a:ext cx="4563080" cy="5620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62203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37.27 A commercial additive designed to protect a flat bottom lifter camshaft used in older vehicles when using newer oils that do not have enough ZDDP to protect the camshaft and lifters</a:t>
            </a:r>
            <a:endParaRPr lang="en-US" dirty="0"/>
          </a:p>
        </p:txBody>
      </p:sp>
      <p:pic>
        <p:nvPicPr>
          <p:cNvPr id="3" name="Picture 2" descr="A photo shows a bottle of high performance zinc enhanced engine protec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71133" y="2121517"/>
            <a:ext cx="5401734" cy="4056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7677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PISTON/ ROD INSTALLATION (1 OF 4)</a:t>
            </a:r>
          </a:p>
        </p:txBody>
      </p:sp>
      <p:sp>
        <p:nvSpPr>
          <p:cNvPr id="3" name="Content Placeholder 2"/>
          <p:cNvSpPr>
            <a:spLocks noGrp="1"/>
          </p:cNvSpPr>
          <p:nvPr>
            <p:ph idx="1"/>
          </p:nvPr>
        </p:nvSpPr>
        <p:spPr/>
        <p:txBody>
          <a:bodyPr/>
          <a:lstStyle/>
          <a:p>
            <a:r>
              <a:rPr lang="en-US" dirty="0"/>
              <a:t>Checking Piston Rings</a:t>
            </a:r>
          </a:p>
          <a:p>
            <a:pPr lvl="1"/>
            <a:r>
              <a:rPr lang="en-US" dirty="0"/>
              <a:t>Before installing the piston assemblies, all piston rings should be checked for proper side clearance and ring gap.</a:t>
            </a:r>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9725" y="3429000"/>
            <a:ext cx="5924550"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35646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PISTON/ ROD INSTALLATION (2 OF 4)</a:t>
            </a:r>
          </a:p>
        </p:txBody>
      </p:sp>
      <p:sp>
        <p:nvSpPr>
          <p:cNvPr id="3" name="Content Placeholder 2"/>
          <p:cNvSpPr>
            <a:spLocks noGrp="1"/>
          </p:cNvSpPr>
          <p:nvPr>
            <p:ph idx="1"/>
          </p:nvPr>
        </p:nvSpPr>
        <p:spPr/>
        <p:txBody>
          <a:bodyPr/>
          <a:lstStyle/>
          <a:p>
            <a:r>
              <a:rPr lang="en-US" dirty="0"/>
              <a:t>Piston Markings</a:t>
            </a:r>
          </a:p>
          <a:p>
            <a:pPr lvl="1"/>
            <a:r>
              <a:rPr lang="en-US" dirty="0"/>
              <a:t>Care must be taken to ensure that the pistons and rods are in the correct cylinder and facing the correct direction.</a:t>
            </a:r>
          </a:p>
          <a:p>
            <a:r>
              <a:rPr lang="en-US" dirty="0"/>
              <a:t>Connecting Rod Bearing Clearance</a:t>
            </a:r>
          </a:p>
          <a:p>
            <a:pPr lvl="1"/>
            <a:r>
              <a:rPr lang="en-US" dirty="0"/>
              <a:t>Use Plastigage</a:t>
            </a:r>
            <a:r>
              <a:rPr lang="en-US" sz="1200" dirty="0"/>
              <a:t>®</a:t>
            </a:r>
            <a:r>
              <a:rPr lang="en-US" sz="400" dirty="0"/>
              <a:t> </a:t>
            </a:r>
            <a:r>
              <a:rPr lang="en-US" dirty="0"/>
              <a:t>following the same procedure discussed for main bearing clearance.</a:t>
            </a:r>
          </a:p>
          <a:p>
            <a:endParaRPr lang="en-US" dirty="0"/>
          </a:p>
          <a:p>
            <a:pPr lvl="1"/>
            <a:endParaRPr lang="en-US" dirty="0"/>
          </a:p>
        </p:txBody>
      </p:sp>
    </p:spTree>
    <p:extLst>
      <p:ext uri="{BB962C8B-B14F-4D97-AF65-F5344CB8AC3E}">
        <p14:creationId xmlns:p14="http://schemas.microsoft.com/office/powerpoint/2010/main" val="40049196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PISTON/ ROD INSTALLATION (3 OF 4)</a:t>
            </a:r>
          </a:p>
        </p:txBody>
      </p:sp>
      <p:sp>
        <p:nvSpPr>
          <p:cNvPr id="3" name="Content Placeholder 2"/>
          <p:cNvSpPr>
            <a:spLocks noGrp="1"/>
          </p:cNvSpPr>
          <p:nvPr>
            <p:ph idx="1"/>
          </p:nvPr>
        </p:nvSpPr>
        <p:spPr/>
        <p:txBody>
          <a:bodyPr/>
          <a:lstStyle/>
          <a:p>
            <a:r>
              <a:rPr lang="en-US" dirty="0"/>
              <a:t>Piston Installation</a:t>
            </a:r>
          </a:p>
          <a:p>
            <a:pPr lvl="1"/>
            <a:r>
              <a:rPr lang="en-US" dirty="0"/>
              <a:t>Apply a coating of clean engine oil to the cylinder walls.</a:t>
            </a:r>
          </a:p>
          <a:p>
            <a:pPr lvl="1"/>
            <a:r>
              <a:rPr lang="en-US" dirty="0"/>
              <a:t>Apply oil or assembly lube to the rod bearings.</a:t>
            </a:r>
          </a:p>
          <a:p>
            <a:pPr lvl="1"/>
            <a:r>
              <a:rPr lang="en-US" dirty="0"/>
              <a:t>Align the piston ring gaps (ring gap stagger) to the locations specified in service information.</a:t>
            </a:r>
          </a:p>
          <a:p>
            <a:pPr lvl="1"/>
            <a:r>
              <a:rPr lang="en-US" dirty="0"/>
              <a:t>Using a squirt-type oil can, squirt oil over the rings and the skirt of the piston.</a:t>
            </a:r>
          </a:p>
          <a:p>
            <a:pPr lvl="1"/>
            <a:r>
              <a:rPr lang="en-US" dirty="0"/>
              <a:t>Install the ring compressor.</a:t>
            </a:r>
          </a:p>
          <a:p>
            <a:pPr lvl="1"/>
            <a:r>
              <a:rPr lang="en-US" dirty="0"/>
              <a:t>Install protectors over rod bolts.</a:t>
            </a:r>
          </a:p>
          <a:p>
            <a:pPr lvl="1"/>
            <a:r>
              <a:rPr lang="en-US" dirty="0"/>
              <a:t>Carefully install the piston into the cylinder until the rod bearing is fully seated on the journal.</a:t>
            </a:r>
          </a:p>
        </p:txBody>
      </p:sp>
    </p:spTree>
    <p:extLst>
      <p:ext uri="{BB962C8B-B14F-4D97-AF65-F5344CB8AC3E}">
        <p14:creationId xmlns:p14="http://schemas.microsoft.com/office/powerpoint/2010/main" val="1919216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37.1 A Ford 1.0 liter 3-cylinder engine is different than many small engines and may require detailed service information for proper assembly</a:t>
            </a:r>
            <a:endParaRPr lang="en-US" sz="2400" dirty="0"/>
          </a:p>
        </p:txBody>
      </p:sp>
      <p:pic>
        <p:nvPicPr>
          <p:cNvPr id="5" name="Picture 2" descr="A photo shows cut section of a Ford 1-liter engine with crankshaft and pistons exposed. The leftmost piston is at BDC, the second piston is at center, and the third piston is at TDC."/>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01800" y="2057400"/>
            <a:ext cx="5740400" cy="382693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0511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PISTON/ ROD INSTALLATION (4 OF 4)</a:t>
            </a:r>
          </a:p>
        </p:txBody>
      </p:sp>
      <p:sp>
        <p:nvSpPr>
          <p:cNvPr id="3" name="Content Placeholder 2"/>
          <p:cNvSpPr>
            <a:spLocks noGrp="1"/>
          </p:cNvSpPr>
          <p:nvPr>
            <p:ph idx="1"/>
          </p:nvPr>
        </p:nvSpPr>
        <p:spPr/>
        <p:txBody>
          <a:bodyPr/>
          <a:lstStyle/>
          <a:p>
            <a:r>
              <a:rPr lang="en-US" dirty="0"/>
              <a:t>Connecting Rod Side Clearance</a:t>
            </a:r>
          </a:p>
          <a:p>
            <a:pPr lvl="1"/>
            <a:r>
              <a:rPr lang="en-US" dirty="0"/>
              <a:t>This is measured by fitting the correct thickness of feeler gauge between the connecting rod and the crankshaft cheek of the bearing journal.</a:t>
            </a:r>
          </a:p>
          <a:p>
            <a:pPr lvl="1"/>
            <a:r>
              <a:rPr lang="en-US" i="1" dirty="0"/>
              <a:t>If the side clearance is too great, </a:t>
            </a:r>
            <a:r>
              <a:rPr lang="en-US" dirty="0"/>
              <a:t>excessive amounts of oil may escape that can cause lower-than-normal oil pressure.</a:t>
            </a:r>
          </a:p>
          <a:p>
            <a:pPr lvl="1"/>
            <a:r>
              <a:rPr lang="en-US" i="1" dirty="0"/>
              <a:t>If the side clearance is too small, </a:t>
            </a:r>
            <a:r>
              <a:rPr lang="en-US" dirty="0"/>
              <a:t>there may not be enough room for heat expansion.</a:t>
            </a:r>
          </a:p>
        </p:txBody>
      </p:sp>
    </p:spTree>
    <p:extLst>
      <p:ext uri="{BB962C8B-B14F-4D97-AF65-F5344CB8AC3E}">
        <p14:creationId xmlns:p14="http://schemas.microsoft.com/office/powerpoint/2010/main" val="29911461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Arial (Headings)"/>
              </a:rPr>
              <a:t>Figure 37.28 A feeler gauge is used to check piston ring gap</a:t>
            </a:r>
            <a:endParaRPr lang="en-US" sz="2800" dirty="0"/>
          </a:p>
        </p:txBody>
      </p:sp>
      <p:pic>
        <p:nvPicPr>
          <p:cNvPr id="3" name="Picture 2" descr="A photo shows a feeler gauge being placed in piston ring gap."/>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20332" y="1752600"/>
            <a:ext cx="5503336" cy="4132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2091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37.29 The notch on a piston should always face toward the front of the engine</a:t>
            </a:r>
            <a:endParaRPr lang="en-US" dirty="0"/>
          </a:p>
        </p:txBody>
      </p:sp>
      <p:pic>
        <p:nvPicPr>
          <p:cNvPr id="3" name="Picture 2" descr="A photo shows piston inside cylinder with 4 cavity of valves and one notch."/>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2150" y="2057400"/>
            <a:ext cx="5219700" cy="3914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330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37.30 On V-type engines that use paired rod journals, the side of the rod with the large chamfer should face toward the crank throw (outward)</a:t>
            </a:r>
            <a:endParaRPr lang="en-US" dirty="0"/>
          </a:p>
        </p:txBody>
      </p:sp>
      <p:pic>
        <p:nvPicPr>
          <p:cNvPr id="3" name="Picture 2" descr="A photo shows chamfered edges of a journal beari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52920" y="1905000"/>
            <a:ext cx="5838159" cy="3799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6286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37.31 An inside micrometer can be used to measure the inside diameter of the big end of the connecting rod with the bearings installed.</a:t>
            </a:r>
            <a:endParaRPr lang="en-US" sz="2400" dirty="0"/>
          </a:p>
        </p:txBody>
      </p:sp>
      <p:pic>
        <p:nvPicPr>
          <p:cNvPr id="3" name="Picture 2" descr="A photo shows inside micrometer placed inside the big end of connecting ro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36681" y="1905000"/>
            <a:ext cx="3057058" cy="3813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060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37.32 One method of piston ring installation showing the location of ring gaps. Always follow the manufacturer’s recommended method for the location of ring gaps and for ring gap spacing.</a:t>
            </a:r>
            <a:endParaRPr lang="en-US" dirty="0"/>
          </a:p>
        </p:txBody>
      </p:sp>
      <p:pic>
        <p:nvPicPr>
          <p:cNvPr id="3" name="Picture 2" descr="An arrow shows left side as front at positive 45-degree angle Top (no. 1) compressing gap (oil ring expander gap) at next positive 90 degree is lower oil ring gap at next positive 90 degree is second (no.2) compression ring gap at next 90-degree is upper oil ring side rail gap."/>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10342" y="1905000"/>
            <a:ext cx="5321808"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4471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Arial (Headings)"/>
              </a:rPr>
              <a:t>Figure 37.33 A gapless ring is made in two pieces that overlap</a:t>
            </a:r>
            <a:endParaRPr lang="en-US" sz="2800" dirty="0"/>
          </a:p>
        </p:txBody>
      </p:sp>
      <p:pic>
        <p:nvPicPr>
          <p:cNvPr id="3" name="Picture 2" descr="An illustration shows a gapless ring made of two semi-circular pieces joined together. One end shows a gap where two pieces of the ring are at offset while on the other end, the two pieces are perfectly meshe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18336" y="1752600"/>
            <a:ext cx="5307328" cy="4135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3554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37.34 This style of ring compressor uses a ratchet to contract the spring band and compress the rings into their grooves</a:t>
            </a:r>
            <a:endParaRPr lang="en-US" dirty="0"/>
          </a:p>
        </p:txBody>
      </p:sp>
      <p:pic>
        <p:nvPicPr>
          <p:cNvPr id="3" name="Picture 2" descr="An illustration shows a ring compressor with a ratchet connected to a tightening handl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67216" y="1752600"/>
            <a:ext cx="5480486" cy="4259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1439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37.35 This pliers-like tool is used to close the metal band around the piston to compress the rings. An assortment of bands is available to service different size pistons</a:t>
            </a:r>
            <a:endParaRPr lang="en-US" dirty="0"/>
          </a:p>
        </p:txBody>
      </p:sp>
      <p:pic>
        <p:nvPicPr>
          <p:cNvPr id="3" name="Picture 2" descr="An illustration shows a plier’s type tool compressing a circular metal band attached to its jaw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2000" y="2362200"/>
            <a:ext cx="7620000" cy="346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1634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37.36 When threaded onto the rod bolts, these guides not only help align the rod, but also protect the threads and hold the bearing shell in place. The soft ends do not damage the crankshaft journals</a:t>
            </a:r>
            <a:endParaRPr lang="en-US" dirty="0"/>
          </a:p>
        </p:txBody>
      </p:sp>
      <p:pic>
        <p:nvPicPr>
          <p:cNvPr id="3" name="Picture 2" descr="An illustration shows long rod bolts threaded to a connecting ro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63568" y="1905000"/>
            <a:ext cx="816864"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538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SHORT BLOCK PREPARATION (1 OF 3)</a:t>
            </a:r>
          </a:p>
        </p:txBody>
      </p:sp>
      <p:sp>
        <p:nvSpPr>
          <p:cNvPr id="3" name="Content Placeholder 2"/>
          <p:cNvSpPr>
            <a:spLocks noGrp="1"/>
          </p:cNvSpPr>
          <p:nvPr>
            <p:ph idx="1"/>
          </p:nvPr>
        </p:nvSpPr>
        <p:spPr/>
        <p:txBody>
          <a:bodyPr/>
          <a:lstStyle/>
          <a:p>
            <a:r>
              <a:rPr lang="en-US" dirty="0"/>
              <a:t>Items to Check</a:t>
            </a:r>
          </a:p>
          <a:p>
            <a:pPr lvl="1"/>
            <a:r>
              <a:rPr lang="en-US" dirty="0"/>
              <a:t>All passages should be clean and free of rust and debris.</a:t>
            </a:r>
          </a:p>
          <a:p>
            <a:pPr lvl="1"/>
            <a:r>
              <a:rPr lang="en-US" dirty="0"/>
              <a:t>All gasket surfaces are properly cleaned and checked for burrs and scratches.</a:t>
            </a:r>
          </a:p>
          <a:p>
            <a:pPr lvl="1"/>
            <a:r>
              <a:rPr lang="en-US" dirty="0"/>
              <a:t>All cups and plugs should be installed.</a:t>
            </a:r>
          </a:p>
          <a:p>
            <a:pPr lvl="1"/>
            <a:r>
              <a:rPr lang="en-US" dirty="0"/>
              <a:t>The final bore dimension is correct for the piston.</a:t>
            </a:r>
          </a:p>
          <a:p>
            <a:pPr lvl="1"/>
            <a:r>
              <a:rPr lang="en-US" dirty="0"/>
              <a:t>The surface finish of the cylinder bore matches with the specified finish required for the piston rings that are going to be used.</a:t>
            </a:r>
          </a:p>
          <a:p>
            <a:pPr lvl="1"/>
            <a:r>
              <a:rPr lang="en-US" dirty="0"/>
              <a:t>All sharp edges and burrs have been removed.</a:t>
            </a:r>
          </a:p>
        </p:txBody>
      </p:sp>
    </p:spTree>
    <p:extLst>
      <p:ext uri="{BB962C8B-B14F-4D97-AF65-F5344CB8AC3E}">
        <p14:creationId xmlns:p14="http://schemas.microsoft.com/office/powerpoint/2010/main" val="10866273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37.37 Installing a piston using a ring compressor to hold the rings into the ring grooves of the piston, and then using a hammer handle to drive the piston into the bore.</a:t>
            </a:r>
            <a:endParaRPr lang="en-US" dirty="0"/>
          </a:p>
        </p:txBody>
      </p:sp>
      <p:pic>
        <p:nvPicPr>
          <p:cNvPr id="3" name="Picture 2" descr="A photo shows a piston griped by plier’s type ring compressor while a hammer is in the position to strike the pisto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23573" y="1981200"/>
            <a:ext cx="3896854" cy="3896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4451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37.38 The connecting rod side clearance is measured with a feeler gauge</a:t>
            </a:r>
            <a:endParaRPr lang="en-US" dirty="0"/>
          </a:p>
        </p:txBody>
      </p:sp>
      <p:pic>
        <p:nvPicPr>
          <p:cNvPr id="3" name="Picture 2" descr="A photo shows a technician using a feeler gauge to measure the side clearance between 2 connecting rod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76475" y="1981200"/>
            <a:ext cx="4591050" cy="3907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8189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CYLINDER HEAD INSTALLATION (1 OF 3)</a:t>
            </a:r>
          </a:p>
        </p:txBody>
      </p:sp>
      <p:sp>
        <p:nvSpPr>
          <p:cNvPr id="3" name="Content Placeholder 2"/>
          <p:cNvSpPr>
            <a:spLocks noGrp="1"/>
          </p:cNvSpPr>
          <p:nvPr>
            <p:ph idx="1"/>
          </p:nvPr>
        </p:nvSpPr>
        <p:spPr/>
        <p:txBody>
          <a:bodyPr/>
          <a:lstStyle/>
          <a:p>
            <a:r>
              <a:rPr lang="en-US" dirty="0"/>
              <a:t>Installing the Camshaft for OHC Engines</a:t>
            </a:r>
          </a:p>
          <a:p>
            <a:pPr lvl="1"/>
            <a:r>
              <a:rPr lang="en-US" dirty="0"/>
              <a:t>On some overhead camshaft engines, the camshaft is installed before the head is fastened to the block deck.</a:t>
            </a:r>
          </a:p>
          <a:p>
            <a:pPr lvl="1"/>
            <a:r>
              <a:rPr lang="en-US" dirty="0"/>
              <a:t>The cam bearings on these engines can be either one piece or split.</a:t>
            </a:r>
          </a:p>
          <a:p>
            <a:pPr lvl="1"/>
            <a:r>
              <a:rPr lang="en-US" dirty="0"/>
              <a:t>The cam bearing caps must be tightened evenly to avoid bending the camshaft.</a:t>
            </a:r>
          </a:p>
          <a:p>
            <a:pPr lvl="1"/>
            <a:r>
              <a:rPr lang="en-US" dirty="0"/>
              <a:t>Some engines use shims under a follower disk.</a:t>
            </a:r>
          </a:p>
        </p:txBody>
      </p:sp>
    </p:spTree>
    <p:extLst>
      <p:ext uri="{BB962C8B-B14F-4D97-AF65-F5344CB8AC3E}">
        <p14:creationId xmlns:p14="http://schemas.microsoft.com/office/powerpoint/2010/main" val="12813681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CYLINDER HEAD INSTALLATION (2 OF 3)</a:t>
            </a:r>
          </a:p>
        </p:txBody>
      </p:sp>
      <p:sp>
        <p:nvSpPr>
          <p:cNvPr id="3" name="Content Placeholder 2"/>
          <p:cNvSpPr>
            <a:spLocks noGrp="1"/>
          </p:cNvSpPr>
          <p:nvPr>
            <p:ph idx="1"/>
          </p:nvPr>
        </p:nvSpPr>
        <p:spPr/>
        <p:txBody>
          <a:bodyPr/>
          <a:lstStyle/>
          <a:p>
            <a:r>
              <a:rPr lang="en-US" dirty="0"/>
              <a:t>Head Bolt Torque Sequence</a:t>
            </a:r>
          </a:p>
          <a:p>
            <a:pPr lvl="1"/>
            <a:r>
              <a:rPr lang="en-US" dirty="0"/>
              <a:t>In general, the head bolts are tightened in a specified torque sequence in three steps.</a:t>
            </a:r>
          </a:p>
          <a:p>
            <a:pPr lvl="1"/>
            <a:r>
              <a:rPr lang="en-US" dirty="0"/>
              <a:t>The procedure starts with the head bolts in the center and then moves to those farther and farther from the center.</a:t>
            </a:r>
          </a:p>
          <a:p>
            <a:pPr lvl="1"/>
            <a:r>
              <a:rPr lang="en-US" dirty="0"/>
              <a:t>By tightening the head bolts in three steps, the head gasket has time to compress and conform to the block deck and cylinder head gasket surfaces.</a:t>
            </a:r>
          </a:p>
        </p:txBody>
      </p:sp>
    </p:spTree>
    <p:extLst>
      <p:ext uri="{BB962C8B-B14F-4D97-AF65-F5344CB8AC3E}">
        <p14:creationId xmlns:p14="http://schemas.microsoft.com/office/powerpoint/2010/main" val="6996893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CYLINDER HEAD INSTALLATION (3 OF 3)</a:t>
            </a:r>
          </a:p>
        </p:txBody>
      </p:sp>
      <p:sp>
        <p:nvSpPr>
          <p:cNvPr id="3" name="Content Placeholder 2"/>
          <p:cNvSpPr>
            <a:spLocks noGrp="1"/>
          </p:cNvSpPr>
          <p:nvPr>
            <p:ph idx="1"/>
          </p:nvPr>
        </p:nvSpPr>
        <p:spPr/>
        <p:txBody>
          <a:bodyPr/>
          <a:lstStyle/>
          <a:p>
            <a:r>
              <a:rPr lang="en-US" dirty="0"/>
              <a:t>Clamping Force</a:t>
            </a:r>
          </a:p>
          <a:p>
            <a:pPr lvl="1"/>
            <a:r>
              <a:rPr lang="en-US" dirty="0"/>
              <a:t>Clamping force is the amount of force exerted on a gasket.</a:t>
            </a:r>
          </a:p>
          <a:p>
            <a:r>
              <a:rPr lang="en-US" dirty="0"/>
              <a:t>Fastener Consideration</a:t>
            </a:r>
          </a:p>
          <a:p>
            <a:pPr lvl="1"/>
            <a:r>
              <a:rPr lang="en-US" dirty="0"/>
              <a:t>Clean the threads of all fasteners before using.</a:t>
            </a:r>
          </a:p>
          <a:p>
            <a:pPr lvl="1"/>
            <a:r>
              <a:rPr lang="en-US" dirty="0"/>
              <a:t>Check service information for the specified thread lubricant.</a:t>
            </a:r>
          </a:p>
          <a:p>
            <a:r>
              <a:rPr lang="en-US" dirty="0"/>
              <a:t>Thread Lubricant</a:t>
            </a:r>
          </a:p>
          <a:p>
            <a:pPr lvl="1"/>
            <a:r>
              <a:rPr lang="en-US" dirty="0"/>
              <a:t>Follow the manufacturer’s recommendations.</a:t>
            </a:r>
          </a:p>
        </p:txBody>
      </p:sp>
    </p:spTree>
    <p:extLst>
      <p:ext uri="{BB962C8B-B14F-4D97-AF65-F5344CB8AC3E}">
        <p14:creationId xmlns:p14="http://schemas.microsoft.com/office/powerpoint/2010/main" val="31271179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37.39 Valve clearance allows the metal parts to expand and maintain proper operation, both when the engine is cold and at normal operating temperature. (a) Adjustment is achieved by turning the adjusting screw</a:t>
            </a:r>
            <a:endParaRPr lang="en-US" dirty="0"/>
          </a:p>
        </p:txBody>
      </p:sp>
      <p:pic>
        <p:nvPicPr>
          <p:cNvPr id="3" name="Picture 2" descr="An illustration shows a rocker arm with an adjusting screw installed over the valve stem with valve clearance marked between the adjusting screw and the valve ste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90665" y="2209800"/>
            <a:ext cx="53340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6727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37.39 (b) Adjustment is achieved by changing the thickness of the adjusting shim</a:t>
            </a:r>
            <a:endParaRPr lang="en-US" dirty="0"/>
          </a:p>
        </p:txBody>
      </p:sp>
      <p:pic>
        <p:nvPicPr>
          <p:cNvPr id="3" name="Picture 2" descr="An illustration shows valve clearance between a cam lobe heel and an adjusting shim placed over a cam followe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41360" y="1905000"/>
            <a:ext cx="5825066" cy="4049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2158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37.40 Some overhead camshaft engines use valve lash adjusting shims to adjust the valve lash. A special tool is usually required to compress the valve spring so that a magnet can remove the shim</a:t>
            </a:r>
            <a:endParaRPr lang="en-US" dirty="0"/>
          </a:p>
        </p:txBody>
      </p:sp>
      <p:pic>
        <p:nvPicPr>
          <p:cNvPr id="3" name="Picture 2" descr="In the illustration, the adjusting Shim is placed below the cam shaft. The illustration also shows a valve lash adjusting shim being measured using a micromete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97734" y="1676400"/>
            <a:ext cx="2907792" cy="4169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8873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37.41 Typical cylinder head tightening sequence</a:t>
            </a:r>
            <a:endParaRPr lang="en-US" dirty="0"/>
          </a:p>
        </p:txBody>
      </p:sp>
      <p:pic>
        <p:nvPicPr>
          <p:cNvPr id="3" name="Picture 2" descr="An illustration shows typical cylinder head tightening sequence. It shows five screws on the top labelled 10,6,2,3,4 and five screws at the bottom labelled 9,5,1,4,8. And a sequence line connecting 1,2,3,4,5,6,7,8,9,10 in that sequenc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76325" y="1905000"/>
            <a:ext cx="6991350" cy="3953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8468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37.42 Examples of cylinder head bolt torqueing sequences</a:t>
            </a:r>
            <a:endParaRPr lang="en-US" dirty="0"/>
          </a:p>
        </p:txBody>
      </p:sp>
      <p:pic>
        <p:nvPicPr>
          <p:cNvPr id="3" name="Picture 2" descr="Example 1 shows 14 screws on the cylinder head at the center and three screws at the top left in an inverted L-position and three screws at the bottom left in L-position. The sequence at the center at top is as follows: 11, 9, 3, 1, 5, 7, 13 and 12, 8, 6, 2, 4, 10, 14 at the bottom. The top left has a sequence of 19, 17, 15 in the clockwise direction from the bottom positon and the bottom left has a sequence of 1, 18, 20 in the clockwise direction from the bottom position.&#10;Example 2 shows 13 screws at the top of the head, 13 screws at the bottom of the head, and 3 screws on the left. The sequence for top and bottom of the head is: 7, 13, 5, 11, 3, 9, 1, 8, 2, 10, 4, 12, and 6. The sequence for the screws on the left from top to bottom is 14, 14, 14.&#10;Example 3 shows five screws on the top labelled 10,6,1,3,7 and five screws at the bottom labelled 8,4,2,5,9. And a sequence line connecting 1,2,3,4,5,6,7,8,9,10 in that sequence.&#10;Example 4 shows five screws on the top labelled 10,6,2,3,7 and five screws at the bottom labelled 9,5,1,4,8. And a sequence line connecting 1,2,3,4,5,6,7,8,9,10 in that sequence.&#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7697" y="2438400"/>
            <a:ext cx="7888606"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844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SHORT BLOCK PREPARATION (2 OF 3)</a:t>
            </a:r>
          </a:p>
        </p:txBody>
      </p:sp>
      <p:sp>
        <p:nvSpPr>
          <p:cNvPr id="3" name="Content Placeholder 2"/>
          <p:cNvSpPr>
            <a:spLocks noGrp="1"/>
          </p:cNvSpPr>
          <p:nvPr>
            <p:ph idx="1"/>
          </p:nvPr>
        </p:nvSpPr>
        <p:spPr/>
        <p:txBody>
          <a:bodyPr/>
          <a:lstStyle/>
          <a:p>
            <a:r>
              <a:rPr lang="en-US" dirty="0"/>
              <a:t>Surface Finish</a:t>
            </a:r>
          </a:p>
          <a:p>
            <a:pPr lvl="1"/>
            <a:r>
              <a:rPr lang="en-US" dirty="0"/>
              <a:t>Surface finish is measured in micro-inches.</a:t>
            </a:r>
          </a:p>
          <a:p>
            <a:pPr lvl="1"/>
            <a:r>
              <a:rPr lang="en-US" dirty="0"/>
              <a:t>The higher the micro-inch finish, the rougher the surface.</a:t>
            </a:r>
          </a:p>
          <a:p>
            <a:pPr lvl="1"/>
            <a:r>
              <a:rPr lang="en-US" dirty="0"/>
              <a:t>The lower the micro-inch finish, the smoother the surface.</a:t>
            </a:r>
          </a:p>
          <a:p>
            <a:r>
              <a:rPr lang="en-US" dirty="0"/>
              <a:t>Check Surfaces Before Assembly</a:t>
            </a:r>
          </a:p>
          <a:p>
            <a:pPr lvl="1"/>
            <a:r>
              <a:rPr lang="en-US" dirty="0"/>
              <a:t>All surfaces of an engine should be clean and straight and have the specified surface finish and flatness.</a:t>
            </a:r>
          </a:p>
        </p:txBody>
      </p:sp>
    </p:spTree>
    <p:extLst>
      <p:ext uri="{BB962C8B-B14F-4D97-AF65-F5344CB8AC3E}">
        <p14:creationId xmlns:p14="http://schemas.microsoft.com/office/powerpoint/2010/main" val="39583466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cap="all" dirty="0">
                <a:latin typeface="+mj-lt"/>
              </a:rPr>
              <a:t>FREQUENTLY ASKED QUESTION</a:t>
            </a:r>
            <a:endParaRPr lang="en-US" sz="3400" dirty="0">
              <a:latin typeface="+mj-l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388" y="1524000"/>
            <a:ext cx="599122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06358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37.43 Typical head gasket markings. The front means that the gasket should be at the accessory drive belt end of the block</a:t>
            </a:r>
            <a:endParaRPr lang="en-US" dirty="0"/>
          </a:p>
        </p:txBody>
      </p:sp>
      <p:pic>
        <p:nvPicPr>
          <p:cNvPr id="3" name="Picture 2" descr="A photo of typical gasket is shown with front stamped over i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36895" y="1905000"/>
            <a:ext cx="6400800" cy="3787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8342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TORQUE-TO-YIELD HEAD BOLTS (1 OF 2)</a:t>
            </a:r>
          </a:p>
        </p:txBody>
      </p:sp>
      <p:sp>
        <p:nvSpPr>
          <p:cNvPr id="3" name="Content Placeholder 2"/>
          <p:cNvSpPr>
            <a:spLocks noGrp="1"/>
          </p:cNvSpPr>
          <p:nvPr>
            <p:ph idx="1"/>
          </p:nvPr>
        </p:nvSpPr>
        <p:spPr/>
        <p:txBody>
          <a:bodyPr/>
          <a:lstStyle/>
          <a:p>
            <a:r>
              <a:rPr lang="en-US" dirty="0"/>
              <a:t>Definition and Terminology</a:t>
            </a:r>
          </a:p>
          <a:p>
            <a:pPr lvl="1"/>
            <a:r>
              <a:rPr lang="en-US" dirty="0"/>
              <a:t>The purpose of the TTY procedure is to have a more constant clamping load from bolt to bolt.</a:t>
            </a:r>
          </a:p>
          <a:p>
            <a:r>
              <a:rPr lang="en-US" dirty="0"/>
              <a:t>Bolt Construction</a:t>
            </a:r>
          </a:p>
          <a:p>
            <a:pPr lvl="1"/>
            <a:r>
              <a:rPr lang="en-US" dirty="0"/>
              <a:t>Many torque-to-yield head bolts are made with a narrow section between the head and threads.</a:t>
            </a:r>
          </a:p>
          <a:p>
            <a:pPr lvl="1"/>
            <a:r>
              <a:rPr lang="en-US" dirty="0"/>
              <a:t>As a result, many engine manufacturers specify </a:t>
            </a:r>
            <a:r>
              <a:rPr lang="en-US" i="1" dirty="0"/>
              <a:t>new </a:t>
            </a:r>
            <a:r>
              <a:rPr lang="en-US" dirty="0"/>
              <a:t>head bolts each time the head is installed.</a:t>
            </a:r>
          </a:p>
        </p:txBody>
      </p:sp>
    </p:spTree>
    <p:extLst>
      <p:ext uri="{BB962C8B-B14F-4D97-AF65-F5344CB8AC3E}">
        <p14:creationId xmlns:p14="http://schemas.microsoft.com/office/powerpoint/2010/main" val="371964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TORQUE-TO-YIELD HEAD BOLTS (2 OF 2)</a:t>
            </a:r>
          </a:p>
        </p:txBody>
      </p:sp>
      <p:sp>
        <p:nvSpPr>
          <p:cNvPr id="3" name="Content Placeholder 2"/>
          <p:cNvSpPr>
            <a:spLocks noGrp="1"/>
          </p:cNvSpPr>
          <p:nvPr>
            <p:ph idx="1"/>
          </p:nvPr>
        </p:nvSpPr>
        <p:spPr/>
        <p:txBody>
          <a:bodyPr/>
          <a:lstStyle/>
          <a:p>
            <a:r>
              <a:rPr lang="en-US" dirty="0"/>
              <a:t>Torque-To-Yield Procedure</a:t>
            </a:r>
          </a:p>
          <a:p>
            <a:pPr lvl="1"/>
            <a:r>
              <a:rPr lang="en-US" dirty="0"/>
              <a:t>Torque-to-yield bolts are tightened to a specific initial torque, from 18 to 50 pound-feet (25 to 68 N-m). The bolts are tightened an additional specified number of degrees, following the tightening sequence.</a:t>
            </a:r>
          </a:p>
          <a:p>
            <a:r>
              <a:rPr lang="en-US" dirty="0"/>
              <a:t>Torque Angle Method</a:t>
            </a:r>
          </a:p>
          <a:p>
            <a:pPr lvl="1"/>
            <a:r>
              <a:rPr lang="en-US" dirty="0"/>
              <a:t>Some engine specifications call for a beginning torque and then a specified angle, but the fastener is not designed to yield. These head bolts can often be reused.</a:t>
            </a:r>
          </a:p>
        </p:txBody>
      </p:sp>
    </p:spTree>
    <p:extLst>
      <p:ext uri="{BB962C8B-B14F-4D97-AF65-F5344CB8AC3E}">
        <p14:creationId xmlns:p14="http://schemas.microsoft.com/office/powerpoint/2010/main" val="6588194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37.44 Due to variations in clamping force with turning force (torque) of head bolts, some engines specify the torque-to-yield procedure.</a:t>
            </a:r>
            <a:endParaRPr lang="en-US" dirty="0"/>
          </a:p>
        </p:txBody>
      </p:sp>
      <p:pic>
        <p:nvPicPr>
          <p:cNvPr id="3" name="Picture 2" descr="At a point 90 degrees from the initial torque clamping load starts to plateaus.Only increasing slightly till the point 180 degree from initial torque positio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80749" y="2209800"/>
            <a:ext cx="5182502" cy="3787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0063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37.45 To ensure consistent clamp force (load), many manufacturers are recommending the torque-angle or torque-to-yield method of tightening head bolts.</a:t>
            </a:r>
            <a:endParaRPr lang="en-US" dirty="0"/>
          </a:p>
        </p:txBody>
      </p:sp>
      <p:pic>
        <p:nvPicPr>
          <p:cNvPr id="3" name="Picture 3" descr="First graph between clamping load and bolt torque shows 2 linear lines starting from origin Low friction (Bolts clean and oiled) line showing significantly higher clamping load for the same bolt torque. Graph shows a difference of 12000 LBS at one point.&#10;Second graph between clamping load and bolt torque shows Low friction and high friction line diverging in the start till initial torque point. Then becoming parallel from start of angle of rotation. Graph shows a difference of 3000 LBS.&#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7805" y="1905000"/>
            <a:ext cx="2808387" cy="4226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38462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37.46 Torque angle can be measured using a special adaptor</a:t>
            </a:r>
            <a:endParaRPr lang="en-US" dirty="0"/>
          </a:p>
        </p:txBody>
      </p:sp>
      <p:pic>
        <p:nvPicPr>
          <p:cNvPr id="3" name="Picture 2" descr="An illustration shows a Special adapter for measuring torque angle with a 360-degree dial gaug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81200" y="1964092"/>
            <a:ext cx="5181600" cy="4074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9799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37.47 An electronic torque wrench showing the number of degrees of rotation. These very accurate and expensive torque wrenches can be programmed to display torque or number of degrees of rotation</a:t>
            </a:r>
            <a:endParaRPr lang="en-US" dirty="0"/>
          </a:p>
        </p:txBody>
      </p:sp>
      <p:pic>
        <p:nvPicPr>
          <p:cNvPr id="3" name="Picture 2" descr="A photo of the digital display of an electronic torque wrench showing 87 degree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42139" y="1905000"/>
            <a:ext cx="3259721" cy="4074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8331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VALVE TRAIN ASSEMBLY (1 OF 4)</a:t>
            </a:r>
          </a:p>
        </p:txBody>
      </p:sp>
      <p:sp>
        <p:nvSpPr>
          <p:cNvPr id="3" name="Content Placeholder 2"/>
          <p:cNvSpPr>
            <a:spLocks noGrp="1"/>
          </p:cNvSpPr>
          <p:nvPr>
            <p:ph idx="1"/>
          </p:nvPr>
        </p:nvSpPr>
        <p:spPr/>
        <p:txBody>
          <a:bodyPr/>
          <a:lstStyle/>
          <a:p>
            <a:r>
              <a:rPr lang="en-US" dirty="0"/>
              <a:t>Timing Chains for OHC Engines</a:t>
            </a:r>
          </a:p>
          <a:p>
            <a:pPr lvl="1"/>
            <a:r>
              <a:rPr lang="en-US" dirty="0"/>
              <a:t>Align the timing marks of the crankshaft and camshaft drive sprockets with their respective timing marks.</a:t>
            </a:r>
          </a:p>
          <a:p>
            <a:pPr lvl="1"/>
            <a:r>
              <a:rPr lang="en-US" dirty="0"/>
              <a:t>The tensioner may be on either or both sides of the timing belt or chain.</a:t>
            </a:r>
          </a:p>
          <a:p>
            <a:r>
              <a:rPr lang="en-US" dirty="0"/>
              <a:t>Hydraulic Valve Lifter Installation</a:t>
            </a:r>
          </a:p>
          <a:p>
            <a:pPr lvl="1"/>
            <a:r>
              <a:rPr lang="en-US" dirty="0"/>
              <a:t>Most vehicle manufacturers recommend installing lifters </a:t>
            </a:r>
            <a:r>
              <a:rPr lang="en-US" i="1" dirty="0"/>
              <a:t>without </a:t>
            </a:r>
            <a:r>
              <a:rPr lang="en-US" dirty="0"/>
              <a:t>filling or pumping the lifter full of oil.</a:t>
            </a:r>
          </a:p>
          <a:p>
            <a:pPr lvl="1"/>
            <a:r>
              <a:rPr lang="en-US" dirty="0"/>
              <a:t>Flat lifters require that engine assembly lube or extreme pressure (EP) grease be applied to the base.</a:t>
            </a:r>
          </a:p>
        </p:txBody>
      </p:sp>
    </p:spTree>
    <p:extLst>
      <p:ext uri="{BB962C8B-B14F-4D97-AF65-F5344CB8AC3E}">
        <p14:creationId xmlns:p14="http://schemas.microsoft.com/office/powerpoint/2010/main" val="17321480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VALVE TRAIN ASSEMBLY (2 OF 4)</a:t>
            </a:r>
          </a:p>
        </p:txBody>
      </p:sp>
      <p:sp>
        <p:nvSpPr>
          <p:cNvPr id="3" name="Content Placeholder 2"/>
          <p:cNvSpPr>
            <a:spLocks noGrp="1"/>
          </p:cNvSpPr>
          <p:nvPr>
            <p:ph idx="1"/>
          </p:nvPr>
        </p:nvSpPr>
        <p:spPr/>
        <p:txBody>
          <a:bodyPr/>
          <a:lstStyle/>
          <a:p>
            <a:r>
              <a:rPr lang="en-US" dirty="0"/>
              <a:t>Bleeding Hydraulic Lifters</a:t>
            </a:r>
          </a:p>
          <a:p>
            <a:pPr lvl="1"/>
            <a:r>
              <a:rPr lang="en-US" dirty="0"/>
              <a:t>Air trapped inside a hydraulic valve lifter can be easily bled by simply operating the engine at a fast idle (2,500 RPM).</a:t>
            </a:r>
          </a:p>
          <a:p>
            <a:pPr lvl="1"/>
            <a:r>
              <a:rPr lang="en-US" dirty="0"/>
              <a:t>Some engines require a special procedure at installation.</a:t>
            </a:r>
          </a:p>
          <a:p>
            <a:r>
              <a:rPr lang="en-US" dirty="0"/>
              <a:t>Timing Chains and Gears Installation</a:t>
            </a:r>
          </a:p>
          <a:p>
            <a:pPr lvl="1"/>
            <a:r>
              <a:rPr lang="en-US" dirty="0"/>
              <a:t>On cam-in-block (OHV) engines, the timing gears or chain and sprocket can be installed after the crankshaft and camshaft.</a:t>
            </a:r>
          </a:p>
        </p:txBody>
      </p:sp>
    </p:spTree>
    <p:extLst>
      <p:ext uri="{BB962C8B-B14F-4D97-AF65-F5344CB8AC3E}">
        <p14:creationId xmlns:p14="http://schemas.microsoft.com/office/powerpoint/2010/main" val="3005295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SHORT BLOCK PREPARATION (3 OF 3)</a:t>
            </a:r>
          </a:p>
        </p:txBody>
      </p:sp>
      <p:sp>
        <p:nvSpPr>
          <p:cNvPr id="3" name="Content Placeholder 2"/>
          <p:cNvSpPr>
            <a:spLocks noGrp="1"/>
          </p:cNvSpPr>
          <p:nvPr>
            <p:ph idx="1"/>
          </p:nvPr>
        </p:nvSpPr>
        <p:spPr/>
        <p:txBody>
          <a:bodyPr/>
          <a:lstStyle/>
          <a:p>
            <a:r>
              <a:rPr lang="en-US" dirty="0"/>
              <a:t>Preparing the Block for Studs</a:t>
            </a:r>
          </a:p>
          <a:p>
            <a:pPr lvl="1"/>
            <a:r>
              <a:rPr lang="en-US" dirty="0"/>
              <a:t>Using studs instead of head bolts for cylinder heads is recommended for all high performance applications.</a:t>
            </a:r>
          </a:p>
          <a:p>
            <a:pPr lvl="1"/>
            <a:r>
              <a:rPr lang="en-US" dirty="0"/>
              <a:t>Studs provide for more accurate and consistent torque loading and clamping force.</a:t>
            </a:r>
          </a:p>
          <a:p>
            <a:pPr lvl="1"/>
            <a:r>
              <a:rPr lang="en-US" dirty="0"/>
              <a:t>The use of studs for the main bearing saddles helps main cap alignment.</a:t>
            </a:r>
          </a:p>
          <a:p>
            <a:r>
              <a:rPr lang="en-US" dirty="0"/>
              <a:t>Preparing the Thread Holes</a:t>
            </a:r>
          </a:p>
          <a:p>
            <a:pPr lvl="1"/>
            <a:r>
              <a:rPr lang="en-US" dirty="0"/>
              <a:t>All threads in the block should be thoroughly cleaned and free of any liquid.</a:t>
            </a:r>
          </a:p>
        </p:txBody>
      </p:sp>
    </p:spTree>
    <p:extLst>
      <p:ext uri="{BB962C8B-B14F-4D97-AF65-F5344CB8AC3E}">
        <p14:creationId xmlns:p14="http://schemas.microsoft.com/office/powerpoint/2010/main" val="18537652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VALVE TRAIN ASSEMBLY (3 OF 4)</a:t>
            </a:r>
          </a:p>
        </p:txBody>
      </p:sp>
      <p:sp>
        <p:nvSpPr>
          <p:cNvPr id="3" name="Content Placeholder 2"/>
          <p:cNvSpPr>
            <a:spLocks noGrp="1"/>
          </p:cNvSpPr>
          <p:nvPr>
            <p:ph idx="1"/>
          </p:nvPr>
        </p:nvSpPr>
        <p:spPr/>
        <p:txBody>
          <a:bodyPr/>
          <a:lstStyle/>
          <a:p>
            <a:r>
              <a:rPr lang="en-US" dirty="0"/>
              <a:t>OHV Engine Lifter and Pushrod Installation</a:t>
            </a:r>
          </a:p>
          <a:p>
            <a:pPr lvl="1"/>
            <a:r>
              <a:rPr lang="en-US" dirty="0"/>
              <a:t>The outside of the lifters and the lifter bores in the block should be cleaned and coated with assembly lubricant.</a:t>
            </a:r>
          </a:p>
          <a:p>
            <a:pPr lvl="1"/>
            <a:r>
              <a:rPr lang="en-US" dirty="0"/>
              <a:t>Make sure that the pushrods are installed in the proper location.</a:t>
            </a:r>
          </a:p>
          <a:p>
            <a:pPr lvl="1"/>
            <a:r>
              <a:rPr lang="en-US" dirty="0"/>
              <a:t>Rocker arm shafts should have their retaining bolts tightened a little at a time, alternating between the retaining bolts.</a:t>
            </a:r>
          </a:p>
          <a:p>
            <a:endParaRPr lang="en-US" dirty="0"/>
          </a:p>
        </p:txBody>
      </p:sp>
    </p:spTree>
    <p:extLst>
      <p:ext uri="{BB962C8B-B14F-4D97-AF65-F5344CB8AC3E}">
        <p14:creationId xmlns:p14="http://schemas.microsoft.com/office/powerpoint/2010/main" val="10808208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VALVE TRAIN ASSEMBLY (4 OF 4)</a:t>
            </a:r>
          </a:p>
        </p:txBody>
      </p:sp>
      <p:sp>
        <p:nvSpPr>
          <p:cNvPr id="3" name="Content Placeholder 2"/>
          <p:cNvSpPr>
            <a:spLocks noGrp="1"/>
          </p:cNvSpPr>
          <p:nvPr>
            <p:ph idx="1"/>
          </p:nvPr>
        </p:nvSpPr>
        <p:spPr/>
        <p:txBody>
          <a:bodyPr/>
          <a:lstStyle/>
          <a:p>
            <a:r>
              <a:rPr lang="en-US" dirty="0"/>
              <a:t>Hydraulic Lifter Adjustment</a:t>
            </a:r>
          </a:p>
          <a:p>
            <a:pPr lvl="1"/>
            <a:r>
              <a:rPr lang="en-US" dirty="0"/>
              <a:t>The retaining nut on some rocker arms mounted on studs can be tightened to a specified torque.</a:t>
            </a:r>
          </a:p>
          <a:p>
            <a:pPr lvl="1"/>
            <a:r>
              <a:rPr lang="en-US" dirty="0"/>
              <a:t>Other types of rocker arms require tightening the nut to a position that centers the hydraulic lifter.</a:t>
            </a:r>
          </a:p>
          <a:p>
            <a:r>
              <a:rPr lang="en-US" dirty="0"/>
              <a:t>Solid Lifter Adjustment</a:t>
            </a:r>
          </a:p>
          <a:p>
            <a:pPr lvl="1"/>
            <a:r>
              <a:rPr lang="en-US" dirty="0"/>
              <a:t>The valve clearance or lash must be set on a solid lifter engine, so that the valves can positively seat.</a:t>
            </a:r>
          </a:p>
        </p:txBody>
      </p:sp>
    </p:spTree>
    <p:extLst>
      <p:ext uri="{BB962C8B-B14F-4D97-AF65-F5344CB8AC3E}">
        <p14:creationId xmlns:p14="http://schemas.microsoft.com/office/powerpoint/2010/main" val="109312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37.48 Both camshafts have to be timed on this engine, and the timing belt also drives the water pump</a:t>
            </a:r>
            <a:endParaRPr lang="en-US" dirty="0"/>
          </a:p>
        </p:txBody>
      </p:sp>
      <p:pic>
        <p:nvPicPr>
          <p:cNvPr id="3" name="Picture 2" descr="An illustration shows side view of a V engine showing Camshaft socket attached to cylinder head, Crankshaft socket and water pump pulley attached to engine block. All of these are connected via a timing belt which is tensioned by a tensione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0225" y="2057400"/>
            <a:ext cx="5543550" cy="3913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7981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37.49 Some timing chains have plated links that are used to correctly position the chain on the sprockets</a:t>
            </a:r>
            <a:endParaRPr lang="en-US" dirty="0"/>
          </a:p>
        </p:txBody>
      </p:sp>
      <p:pic>
        <p:nvPicPr>
          <p:cNvPr id="3" name="Picture 2" descr="An illustration shows a big socket connected to a small socket using timing chain with plated link. Both the sockets have a punch mark marked on the right sid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32526" y="1828800"/>
            <a:ext cx="3554393" cy="3913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322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37.50 A special tool may be needed to bleed air from the hydraulic lash adjusters (HLA) through the bleed hole.</a:t>
            </a:r>
            <a:endParaRPr lang="en-US" sz="2400" dirty="0"/>
          </a:p>
        </p:txBody>
      </p:sp>
      <p:pic>
        <p:nvPicPr>
          <p:cNvPr id="3" name="Picture 2" descr="A photo shows 2 holes in the rocker arm marked as bleed holes from hydraulic lash adjusters  (HLA)."/>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91883" y="2086636"/>
            <a:ext cx="4560234" cy="4145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3302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37.51 Timing chain and gears can be installed after the crankshaft and camshaft have been installed and the timing marks are aligned with cylinder 1 at top dead center (TDC)</a:t>
            </a:r>
            <a:endParaRPr lang="en-US" dirty="0"/>
          </a:p>
        </p:txBody>
      </p:sp>
      <p:pic>
        <p:nvPicPr>
          <p:cNvPr id="3" name="Picture 2" descr="A photo shows punched timing mark in Cam and crank socket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27375" y="1752600"/>
            <a:ext cx="2889250" cy="429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6638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37.52 With the lifter resting on the base circle of the cam, zero lash is achieved by tightening the rocker arm lock nut until the pushrod no longer rotates freely</a:t>
            </a:r>
            <a:endParaRPr lang="en-US" dirty="0"/>
          </a:p>
        </p:txBody>
      </p:sp>
      <p:pic>
        <p:nvPicPr>
          <p:cNvPr id="3" name="Picture 2" descr="An illustration shows a ratchet paced over rocker arm lock nut while the pushrod is held in plac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31902" y="1981200"/>
            <a:ext cx="2889250" cy="4031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9448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37.53 Most adjustable valves use a nut to keep the adjustment from changing. Therefore, to adjust the valves, the nut has to be loosened and the screw rotated until the proper valve clearance is achieved.</a:t>
            </a:r>
            <a:endParaRPr lang="en-US" dirty="0"/>
          </a:p>
        </p:txBody>
      </p:sp>
      <p:pic>
        <p:nvPicPr>
          <p:cNvPr id="3" name="Picture 2" descr="A photo shows the locknut of adjustable valves of an engin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36648" y="2057400"/>
            <a:ext cx="4870704"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551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FINAL ASSEMBLY (1 OF 3)</a:t>
            </a:r>
          </a:p>
        </p:txBody>
      </p:sp>
      <p:sp>
        <p:nvSpPr>
          <p:cNvPr id="3" name="Content Placeholder 2"/>
          <p:cNvSpPr>
            <a:spLocks noGrp="1"/>
          </p:cNvSpPr>
          <p:nvPr>
            <p:ph idx="1"/>
          </p:nvPr>
        </p:nvSpPr>
        <p:spPr/>
        <p:txBody>
          <a:bodyPr/>
          <a:lstStyle/>
          <a:p>
            <a:r>
              <a:rPr lang="en-US" dirty="0"/>
              <a:t>Manifold Installation</a:t>
            </a:r>
          </a:p>
          <a:p>
            <a:pPr lvl="1"/>
            <a:r>
              <a:rPr lang="en-US" dirty="0"/>
              <a:t>The intake manifold gasket for a V-type engine may be a one-piece gasket or it may have several pieces.</a:t>
            </a:r>
          </a:p>
          <a:p>
            <a:pPr lvl="1"/>
            <a:r>
              <a:rPr lang="en-US" dirty="0"/>
              <a:t>Inline engines usually have a one-piece intake manifold gasket.</a:t>
            </a:r>
          </a:p>
          <a:p>
            <a:pPr lvl="1"/>
            <a:r>
              <a:rPr lang="en-US" dirty="0"/>
              <a:t>Only some exhaust manifolds use gaskets.</a:t>
            </a:r>
          </a:p>
          <a:p>
            <a:r>
              <a:rPr lang="en-US" dirty="0"/>
              <a:t>Timing Cover Installation</a:t>
            </a:r>
          </a:p>
          <a:p>
            <a:pPr lvl="1"/>
            <a:r>
              <a:rPr lang="en-US" dirty="0"/>
              <a:t>The timing cover with seal installed and the gasket are placed over the timing gears and/or chain and sprockets.</a:t>
            </a:r>
          </a:p>
          <a:p>
            <a:pPr lvl="1"/>
            <a:r>
              <a:rPr lang="en-US" dirty="0"/>
              <a:t>Some timing covers use RTV instead of a gasket.</a:t>
            </a:r>
          </a:p>
        </p:txBody>
      </p:sp>
    </p:spTree>
    <p:extLst>
      <p:ext uri="{BB962C8B-B14F-4D97-AF65-F5344CB8AC3E}">
        <p14:creationId xmlns:p14="http://schemas.microsoft.com/office/powerpoint/2010/main" val="22804343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FINAL ASSEMBLY (2 OF 3)</a:t>
            </a:r>
          </a:p>
        </p:txBody>
      </p:sp>
      <p:sp>
        <p:nvSpPr>
          <p:cNvPr id="3" name="Content Placeholder 2"/>
          <p:cNvSpPr>
            <a:spLocks noGrp="1"/>
          </p:cNvSpPr>
          <p:nvPr>
            <p:ph idx="1"/>
          </p:nvPr>
        </p:nvSpPr>
        <p:spPr/>
        <p:txBody>
          <a:bodyPr/>
          <a:lstStyle/>
          <a:p>
            <a:r>
              <a:rPr lang="en-US" dirty="0"/>
              <a:t>Vibration Damper Installation</a:t>
            </a:r>
          </a:p>
          <a:p>
            <a:pPr lvl="1"/>
            <a:r>
              <a:rPr lang="en-US" dirty="0"/>
              <a:t>The damper is either bolted or pressed into position.</a:t>
            </a:r>
          </a:p>
          <a:p>
            <a:r>
              <a:rPr lang="en-US" dirty="0"/>
              <a:t>Oil Pump Installation</a:t>
            </a:r>
          </a:p>
          <a:p>
            <a:pPr lvl="1"/>
            <a:r>
              <a:rPr lang="en-US" sz="2300" dirty="0"/>
              <a:t>When an engine is rebuilt, the oil pump should be replaced with a new pump and oil pickup screen.</a:t>
            </a:r>
          </a:p>
          <a:p>
            <a:pPr lvl="1"/>
            <a:r>
              <a:rPr lang="en-US" sz="2300" dirty="0"/>
              <a:t>Oil pump gears should be coated with assembly lubricant before the cover is put on the pump.</a:t>
            </a:r>
          </a:p>
          <a:p>
            <a:r>
              <a:rPr lang="en-US" dirty="0"/>
              <a:t>Oil Pan Installation</a:t>
            </a:r>
          </a:p>
          <a:p>
            <a:pPr lvl="1"/>
            <a:r>
              <a:rPr lang="en-US" sz="2300" dirty="0"/>
              <a:t>The oil pan should be checked and straightened as necessary. The bolts should be torqued to specification.</a:t>
            </a:r>
          </a:p>
        </p:txBody>
      </p:sp>
    </p:spTree>
    <p:extLst>
      <p:ext uri="{BB962C8B-B14F-4D97-AF65-F5344CB8AC3E}">
        <p14:creationId xmlns:p14="http://schemas.microsoft.com/office/powerpoint/2010/main" val="1518942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latin typeface="Arial (Headings)"/>
              </a:rPr>
              <a:t>Figure 37.2 Deburring all sharp edges is an important step to achieve proper engine assembly</a:t>
            </a:r>
            <a:endParaRPr lang="en-US" sz="2400" dirty="0">
              <a:latin typeface="+mj-lt"/>
            </a:endParaRPr>
          </a:p>
        </p:txBody>
      </p:sp>
      <p:pic>
        <p:nvPicPr>
          <p:cNvPr id="6" name="Picture 2" descr="A photo shows deburring of a C-shaped journal cap using a hand fil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62175" y="1981200"/>
            <a:ext cx="4819650" cy="3892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8926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FINAL ASSEMBLY (3 OF 3)</a:t>
            </a:r>
          </a:p>
        </p:txBody>
      </p:sp>
      <p:sp>
        <p:nvSpPr>
          <p:cNvPr id="3" name="Content Placeholder 2"/>
          <p:cNvSpPr>
            <a:spLocks noGrp="1"/>
          </p:cNvSpPr>
          <p:nvPr>
            <p:ph idx="1"/>
          </p:nvPr>
        </p:nvSpPr>
        <p:spPr/>
        <p:txBody>
          <a:bodyPr/>
          <a:lstStyle/>
          <a:p>
            <a:r>
              <a:rPr lang="en-US" dirty="0"/>
              <a:t>Water Pump Installation</a:t>
            </a:r>
          </a:p>
          <a:p>
            <a:pPr lvl="1"/>
            <a:r>
              <a:rPr lang="en-US" dirty="0"/>
              <a:t>A reconditioned, rebuilt, or new water pump should be used.</a:t>
            </a:r>
          </a:p>
          <a:p>
            <a:pPr lvl="1"/>
            <a:r>
              <a:rPr lang="en-US" dirty="0"/>
              <a:t>A new thermostat should be installed.</a:t>
            </a:r>
          </a:p>
          <a:p>
            <a:r>
              <a:rPr lang="en-US" dirty="0"/>
              <a:t>Engine Painting</a:t>
            </a:r>
          </a:p>
          <a:p>
            <a:pPr lvl="1"/>
            <a:r>
              <a:rPr lang="en-US" dirty="0"/>
              <a:t>Painting an engine helps prevent rust and corrosion and makes the engine look new.</a:t>
            </a:r>
          </a:p>
          <a:p>
            <a:r>
              <a:rPr lang="en-US" dirty="0"/>
              <a:t>Pre-lubricating the Engine</a:t>
            </a:r>
          </a:p>
          <a:p>
            <a:pPr lvl="1"/>
            <a:r>
              <a:rPr lang="en-US" dirty="0"/>
              <a:t>Oil pressure should be established before the engine is started.</a:t>
            </a:r>
          </a:p>
        </p:txBody>
      </p:sp>
    </p:spTree>
    <p:extLst>
      <p:ext uri="{BB962C8B-B14F-4D97-AF65-F5344CB8AC3E}">
        <p14:creationId xmlns:p14="http://schemas.microsoft.com/office/powerpoint/2010/main" val="25944232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37.54 This intake manifold gasket includes end seals and a full shield cover for the valley to keep hot engine oil from heating the intake manifold</a:t>
            </a:r>
            <a:endParaRPr lang="en-US" dirty="0"/>
          </a:p>
        </p:txBody>
      </p:sp>
      <p:pic>
        <p:nvPicPr>
          <p:cNvPr id="3" name="Picture 2" descr="An illustration shows an exploded view showing end seal on the ends of engine block with intake manifold gasket placed between engine block and intake manifol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57474" y="1905000"/>
            <a:ext cx="3829052" cy="3933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9619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37.55 An exhaust manifold gasket is used on some engines. It seals the exhaust manifold to the cylinder head</a:t>
            </a:r>
            <a:endParaRPr lang="en-US" dirty="0"/>
          </a:p>
        </p:txBody>
      </p:sp>
      <p:pic>
        <p:nvPicPr>
          <p:cNvPr id="3" name="Picture 2" descr="An illustration shows exhaust pipe with exhaust manifold gaskets and an exhaust pipe seal at its en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04950" y="2428870"/>
            <a:ext cx="6134100" cy="3651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981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37.56 A 1/8 to 3/16 inch (3 to 5 mm) bead of RTV silicon on a parting surface with silicon going around the bolt hole</a:t>
            </a:r>
            <a:endParaRPr lang="en-US" dirty="0"/>
          </a:p>
        </p:txBody>
      </p:sp>
      <p:pic>
        <p:nvPicPr>
          <p:cNvPr id="3" name="Picture 2" descr="A photo shows RTV being applied over a surface with special application around bolt hole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71675" y="1905000"/>
            <a:ext cx="5200650" cy="3905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4241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37.57 A beam-type torque wrench being used to tighten the oil pump pickup assembly to factory specification</a:t>
            </a:r>
            <a:endParaRPr lang="en-US" dirty="0"/>
          </a:p>
        </p:txBody>
      </p:sp>
      <p:pic>
        <p:nvPicPr>
          <p:cNvPr id="3" name="Picture 2" descr="A photo shows a beam type torque wrench tightening bolts on an engine kept upside dow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47899" y="2055799"/>
            <a:ext cx="4648202" cy="4168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6697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j-lt"/>
              </a:rPr>
              <a:t>TECH TIP</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600200"/>
            <a:ext cx="4495800" cy="4711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185769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37.58 Using clay to determine the oil pan to oil pickup clearance, which should be about 1/4 inch</a:t>
            </a:r>
            <a:endParaRPr lang="en-US" dirty="0"/>
          </a:p>
        </p:txBody>
      </p:sp>
      <p:pic>
        <p:nvPicPr>
          <p:cNvPr id="3" name="Picture 2" descr="An illustration shows modelling clay of height 1 by 4 inch placed over plastic wrap covered oil pickup screen. A ruler is used to measure the height of modelling clay."/>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82894" y="2008174"/>
            <a:ext cx="3578212" cy="4168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784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latin typeface="Arial (Headings)"/>
              </a:rPr>
              <a:t>Figure 37.59 Using a hammer to straighten the gasket rail surface of the oil pan before installing a new gasket. When the retaining bolts are tightened, some distortion of sheet metal covers occurs. If the area around the bolt holes is not straightened, leaks can occur with the new gasket</a:t>
            </a:r>
            <a:endParaRPr lang="en-US" sz="1800" dirty="0"/>
          </a:p>
        </p:txBody>
      </p:sp>
      <p:pic>
        <p:nvPicPr>
          <p:cNvPr id="3" name="Picture 2" descr="A photo shows a technician using a hammer to straighten the gasket rail surface of an oil pa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36648" y="2209800"/>
            <a:ext cx="4870704"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2914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j-lt"/>
              </a:rPr>
              <a:t>FREQUENTLY ASKED QUESTION</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863" y="1890713"/>
            <a:ext cx="6010275" cy="307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95224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37.60 Torque paint applied to the head of the fastener indicates that it has been properly torqued to factory specification</a:t>
            </a:r>
            <a:endParaRPr lang="en-US" dirty="0"/>
          </a:p>
        </p:txBody>
      </p:sp>
      <p:pic>
        <p:nvPicPr>
          <p:cNvPr id="3" name="Picture 2" descr="A photo shows green paint on a nu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81200" y="1981200"/>
            <a:ext cx="5181600" cy="3891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5394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1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4.xml><?xml version="1.0" encoding="utf-8"?>
<a:theme xmlns:a="http://schemas.openxmlformats.org/drawingml/2006/main" name="2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5.xml><?xml version="1.0" encoding="utf-8"?>
<a:theme xmlns:a="http://schemas.openxmlformats.org/drawingml/2006/main" name="3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6.xml><?xml version="1.0" encoding="utf-8"?>
<a:theme xmlns:a="http://schemas.openxmlformats.org/drawingml/2006/main" name="4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974</TotalTime>
  <Words>4413</Words>
  <Application>Microsoft Office PowerPoint</Application>
  <PresentationFormat>On-screen Show (4:3)</PresentationFormat>
  <Paragraphs>340</Paragraphs>
  <Slides>124</Slides>
  <Notes>0</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124</vt:i4>
      </vt:variant>
    </vt:vector>
  </HeadingPairs>
  <TitlesOfParts>
    <vt:vector size="136" baseType="lpstr">
      <vt:lpstr>Arial</vt:lpstr>
      <vt:lpstr>Arial (Headings)</vt:lpstr>
      <vt:lpstr>Calibri</vt:lpstr>
      <vt:lpstr>Times New Roman</vt:lpstr>
      <vt:lpstr>Verdana</vt:lpstr>
      <vt:lpstr>Wingdings</vt:lpstr>
      <vt:lpstr>Office Theme</vt:lpstr>
      <vt:lpstr>508 Lecture</vt:lpstr>
      <vt:lpstr>1_508 Lecture</vt:lpstr>
      <vt:lpstr>2_508 Lecture</vt:lpstr>
      <vt:lpstr>3_508 Lecture</vt:lpstr>
      <vt:lpstr>4_508 Lecture</vt:lpstr>
      <vt:lpstr>Automotive Technology Principles, Diagnosis, and Service</vt:lpstr>
      <vt:lpstr>LEARNING OBJECTIVES (1 of 2)</vt:lpstr>
      <vt:lpstr>LEARNING OBJECTIVES (2 of 2)</vt:lpstr>
      <vt:lpstr>DETAILS, DETAILS, DETAILS</vt:lpstr>
      <vt:lpstr>Figure 37.1 A Ford 1.0 liter 3-cylinder engine is different than many small engines and may require detailed service information for proper assembly</vt:lpstr>
      <vt:lpstr>SHORT BLOCK PREPARATION (1 OF 3)</vt:lpstr>
      <vt:lpstr>SHORT BLOCK PREPARATION (2 OF 3)</vt:lpstr>
      <vt:lpstr>SHORT BLOCK PREPARATION (3 OF 3)</vt:lpstr>
      <vt:lpstr>Figure 37.2 Deburring all sharp edges is an important step to achieve proper engine assembly</vt:lpstr>
      <vt:lpstr>Figure 37.3 Studs installed in the block, replacing head bolts</vt:lpstr>
      <vt:lpstr>Figure 37.4 Main bearing studs installed on a V-8 block</vt:lpstr>
      <vt:lpstr>Figure 37.5 A Cadillac Northstar engine being rebuilt. The shop doing the work is installing Heli-coils® in all threaded cylinder head bolt holes as a precaution.</vt:lpstr>
      <vt:lpstr>Figure 37.6 A thread chaser (top) is the preferred tool to clean threaded holes because it cleans without removing metal, compared to a tap (bottom)</vt:lpstr>
      <vt:lpstr>Tech Tip </vt:lpstr>
      <vt:lpstr>Figure 37.7 Using a plastic trash bag is an excellent way to keep the engine clean during all stages of assembly</vt:lpstr>
      <vt:lpstr>CYLINDER HEAD PREPARATION</vt:lpstr>
      <vt:lpstr>TRIAL  ASSEMBLY</vt:lpstr>
      <vt:lpstr>Figure 37.8 A trial assembly showed that some grinding of the block is needed to provide clearance for the counterweight of the crankshaft.</vt:lpstr>
      <vt:lpstr>Figure 37.9 A typical high-performance aftermarket rocker arm that is equipped with needle roller bearings at the valve stem end.</vt:lpstr>
      <vt:lpstr>TECH TIP</vt:lpstr>
      <vt:lpstr>Figure 37.10 Fogging oil is used to cover bare metal parts when the engine is being stored to prevent corrosion</vt:lpstr>
      <vt:lpstr>Figure 37.11 Engine assembly lube is recommended to be used on engine parts during assembly</vt:lpstr>
      <vt:lpstr>Figure 37.12 An angle gauge being used to check the angle between the cylinder heads on this small block Chevrolet V-8 engine</vt:lpstr>
      <vt:lpstr>FINAL SHORT BLOCK  ASSEMBLY (1 OF 5)</vt:lpstr>
      <vt:lpstr>FINAL SHORT BLOCK  ASSEMBLY (2 OF 5)</vt:lpstr>
      <vt:lpstr>FINAL SHORT BLOCK  ASSEMBLY (3 OF 5)</vt:lpstr>
      <vt:lpstr>FINAL SHORT BLOCK  ASSEMBLY (4 OF 5)</vt:lpstr>
      <vt:lpstr>FINAL SHORT BLOCK  ASSEMBLY (5 OF 5)</vt:lpstr>
      <vt:lpstr>Figure 37.13 The best way to thoroughly clean cylinders is to use soap (detergent), water, and a large washing brush. This method floats the machining particles out of the block and washes them away</vt:lpstr>
      <vt:lpstr>Figure 37.14 All oil galleries should be cleaned using soap (detergent), water, and a long oil gallery cleaning brush</vt:lpstr>
      <vt:lpstr>Figure 37.15 This engine uses many cup plugs to block off coolant and oil passages, as well as a large plug over the end of the camshaft bore</vt:lpstr>
      <vt:lpstr>Figure 37.16 Sealer should be applied to the cup plug before being driven into the block</vt:lpstr>
      <vt:lpstr>Figure 37.17 Screw-type puller being used to install a new cam bearing. Most cam bearings are crush fit. The full round bearing is forced into the cam bearing bore.</vt:lpstr>
      <vt:lpstr>Figure 37.18 Typical main bearing set. Note that the upper halves are grooved for better oil flow and the lower halves are plain for better load support. This bearing set uses the center main bearing for thrust control.</vt:lpstr>
      <vt:lpstr>Figure 37.19 The width of the plastic gauging strip determines the oil clearance of the main bearing.</vt:lpstr>
      <vt:lpstr>Figure 37.20 Lip-type rear main bearing seal in place in the rear main bearing cap. The lip should always be pointing toward the inside of the engine</vt:lpstr>
      <vt:lpstr>Figure 37.21 Always use the proper driver to install a main seal. Never pound directly on the seal</vt:lpstr>
      <vt:lpstr>Figure 37.22 The rear seal for this engine mounts to a retainer plate. The retainer is then bolted to the engine block</vt:lpstr>
      <vt:lpstr>Figure 37.23 Many engine builders prefer to stagger the parting lines of a rope-type seal</vt:lpstr>
      <vt:lpstr>Figure 37.24 A dial indicator is being used to check the crankshaft end play, known as thrust bearing clearance.</vt:lpstr>
      <vt:lpstr>Figure 37.25 A thrust bearing insert being installed before the crankshaft is installed</vt:lpstr>
      <vt:lpstr>INSTALLING THE CAMSHAFT</vt:lpstr>
      <vt:lpstr>TECH TIP</vt:lpstr>
      <vt:lpstr>Figure 37.26 Installing a camshaft is easier if the engine is vertical so gravity can help, and this method reduces the possibility of damaging the cam bearings</vt:lpstr>
      <vt:lpstr>TECH TIP</vt:lpstr>
      <vt:lpstr>Figure 37.27 A commercial additive designed to protect a flat bottom lifter camshaft used in older vehicles when using newer oils that do not have enough ZDDP to protect the camshaft and lifters</vt:lpstr>
      <vt:lpstr>PISTON/ ROD INSTALLATION (1 OF 4)</vt:lpstr>
      <vt:lpstr>PISTON/ ROD INSTALLATION (2 OF 4)</vt:lpstr>
      <vt:lpstr>PISTON/ ROD INSTALLATION (3 OF 4)</vt:lpstr>
      <vt:lpstr>PISTON/ ROD INSTALLATION (4 OF 4)</vt:lpstr>
      <vt:lpstr>Figure 37.28 A feeler gauge is used to check piston ring gap</vt:lpstr>
      <vt:lpstr>Figure 37.29 The notch on a piston should always face toward the front of the engine</vt:lpstr>
      <vt:lpstr>Figure 37.30 On V-type engines that use paired rod journals, the side of the rod with the large chamfer should face toward the crank throw (outward)</vt:lpstr>
      <vt:lpstr>Figure 37.31 An inside micrometer can be used to measure the inside diameter of the big end of the connecting rod with the bearings installed.</vt:lpstr>
      <vt:lpstr>Figure 37.32 One method of piston ring installation showing the location of ring gaps. Always follow the manufacturer’s recommended method for the location of ring gaps and for ring gap spacing.</vt:lpstr>
      <vt:lpstr>Figure 37.33 A gapless ring is made in two pieces that overlap</vt:lpstr>
      <vt:lpstr>Figure 37.34 This style of ring compressor uses a ratchet to contract the spring band and compress the rings into their grooves</vt:lpstr>
      <vt:lpstr>Figure 37.35 This pliers-like tool is used to close the metal band around the piston to compress the rings. An assortment of bands is available to service different size pistons</vt:lpstr>
      <vt:lpstr>Figure 37.36 When threaded onto the rod bolts, these guides not only help align the rod, but also protect the threads and hold the bearing shell in place. The soft ends do not damage the crankshaft journals</vt:lpstr>
      <vt:lpstr>Figure 37.37 Installing a piston using a ring compressor to hold the rings into the ring grooves of the piston, and then using a hammer handle to drive the piston into the bore.</vt:lpstr>
      <vt:lpstr>Figure 37.38 The connecting rod side clearance is measured with a feeler gauge</vt:lpstr>
      <vt:lpstr>CYLINDER HEAD INSTALLATION (1 OF 3)</vt:lpstr>
      <vt:lpstr>CYLINDER HEAD INSTALLATION (2 OF 3)</vt:lpstr>
      <vt:lpstr>CYLINDER HEAD INSTALLATION (3 OF 3)</vt:lpstr>
      <vt:lpstr>Figure 37.39 Valve clearance allows the metal parts to expand and maintain proper operation, both when the engine is cold and at normal operating temperature. (a) Adjustment is achieved by turning the adjusting screw</vt:lpstr>
      <vt:lpstr>Figure 37.39 (b) Adjustment is achieved by changing the thickness of the adjusting shim</vt:lpstr>
      <vt:lpstr>Figure 37.40 Some overhead camshaft engines use valve lash adjusting shims to adjust the valve lash. A special tool is usually required to compress the valve spring so that a magnet can remove the shim</vt:lpstr>
      <vt:lpstr>Figure 37.41 Typical cylinder head tightening sequence</vt:lpstr>
      <vt:lpstr>Figure 37.42 Examples of cylinder head bolt torqueing sequences</vt:lpstr>
      <vt:lpstr>FREQUENTLY ASKED QUESTION</vt:lpstr>
      <vt:lpstr>Figure 37.43 Typical head gasket markings. The front means that the gasket should be at the accessory drive belt end of the block</vt:lpstr>
      <vt:lpstr>TORQUE-TO-YIELD HEAD BOLTS (1 OF 2)</vt:lpstr>
      <vt:lpstr>TORQUE-TO-YIELD HEAD BOLTS (2 OF 2)</vt:lpstr>
      <vt:lpstr>Figure 37.44 Due to variations in clamping force with turning force (torque) of head bolts, some engines specify the torque-to-yield procedure.</vt:lpstr>
      <vt:lpstr>Figure 37.45 To ensure consistent clamp force (load), many manufacturers are recommending the torque-angle or torque-to-yield method of tightening head bolts.</vt:lpstr>
      <vt:lpstr>Figure 37.46 Torque angle can be measured using a special adaptor</vt:lpstr>
      <vt:lpstr>Figure 37.47 An electronic torque wrench showing the number of degrees of rotation. These very accurate and expensive torque wrenches can be programmed to display torque or number of degrees of rotation</vt:lpstr>
      <vt:lpstr>VALVE TRAIN ASSEMBLY (1 OF 4)</vt:lpstr>
      <vt:lpstr>VALVE TRAIN ASSEMBLY (2 OF 4)</vt:lpstr>
      <vt:lpstr>VALVE TRAIN ASSEMBLY (3 OF 4)</vt:lpstr>
      <vt:lpstr>VALVE TRAIN ASSEMBLY (4 OF 4)</vt:lpstr>
      <vt:lpstr>Figure 37.48 Both camshafts have to be timed on this engine, and the timing belt also drives the water pump</vt:lpstr>
      <vt:lpstr>Figure 37.49 Some timing chains have plated links that are used to correctly position the chain on the sprockets</vt:lpstr>
      <vt:lpstr>Figure 37.50 A special tool may be needed to bleed air from the hydraulic lash adjusters (HLA) through the bleed hole.</vt:lpstr>
      <vt:lpstr>Figure 37.51 Timing chain and gears can be installed after the crankshaft and camshaft have been installed and the timing marks are aligned with cylinder 1 at top dead center (TDC)</vt:lpstr>
      <vt:lpstr>Figure 37.52 With the lifter resting on the base circle of the cam, zero lash is achieved by tightening the rocker arm lock nut until the pushrod no longer rotates freely</vt:lpstr>
      <vt:lpstr>Figure 37.53 Most adjustable valves use a nut to keep the adjustment from changing. Therefore, to adjust the valves, the nut has to be loosened and the screw rotated until the proper valve clearance is achieved.</vt:lpstr>
      <vt:lpstr>FINAL ASSEMBLY (1 OF 3)</vt:lpstr>
      <vt:lpstr>FINAL ASSEMBLY (2 OF 3)</vt:lpstr>
      <vt:lpstr>FINAL ASSEMBLY (3 OF 3)</vt:lpstr>
      <vt:lpstr>Figure 37.54 This intake manifold gasket includes end seals and a full shield cover for the valley to keep hot engine oil from heating the intake manifold</vt:lpstr>
      <vt:lpstr>Figure 37.55 An exhaust manifold gasket is used on some engines. It seals the exhaust manifold to the cylinder head</vt:lpstr>
      <vt:lpstr>Figure 37.56 A 1/8 to 3/16 inch (3 to 5 mm) bead of RTV silicon on a parting surface with silicon going around the bolt hole</vt:lpstr>
      <vt:lpstr>Figure 37.57 A beam-type torque wrench being used to tighten the oil pump pickup assembly to factory specification</vt:lpstr>
      <vt:lpstr>TECH TIP</vt:lpstr>
      <vt:lpstr>Figure 37.58 Using clay to determine the oil pan to oil pickup clearance, which should be about 1/4 inch</vt:lpstr>
      <vt:lpstr>Figure 37.59 Using a hammer to straighten the gasket rail surface of the oil pan before installing a new gasket. When the retaining bolts are tightened, some distortion of sheet metal covers occurs. If the area around the bolt holes is not straightened, leaks can occur with the new gasket</vt:lpstr>
      <vt:lpstr>FREQUENTLY ASKED QUESTION</vt:lpstr>
      <vt:lpstr>Figure 37.60 Torque paint applied to the head of the fastener indicates that it has been properly torqued to factory specification</vt:lpstr>
      <vt:lpstr>Figure 37.61 Oil should be seen flowing to each rocker arm as shown</vt:lpstr>
      <vt:lpstr>TECH TIP</vt:lpstr>
      <vt:lpstr>Figure 37.62 Heat tabs can be purchased from engine supply companies</vt:lpstr>
      <vt:lpstr>DYNAMOMETER TESTING (1 OF 3) </vt:lpstr>
      <vt:lpstr>DYNAMOMETER TESTING (2 OF 3)</vt:lpstr>
      <vt:lpstr>DYNAMOMETER TESTING (3 OF 3)</vt:lpstr>
      <vt:lpstr>Figure 37.63 A dynamometer measures engine torque by applying a resistive force to the engine and measuring the force applied. Water is being used as the resistive load on this dynamometer</vt:lpstr>
      <vt:lpstr>Figure 37.64 A chassis dynamometer is used to measure torque at the drive wheels. There is a power loss through the drive train, so the measured values are about 20% less than when measuring engine output at the flywheel, using an engine dynamometer</vt:lpstr>
      <vt:lpstr>Figure 37.65 A magnetic pickup being used to monitor engine speed when the vehicle is being tested on a chassis dynamometer</vt:lpstr>
      <vt:lpstr>TECH TIP</vt:lpstr>
      <vt:lpstr>Figure 37.66 Because horsepower is calculated from measured torque, the horsepower and torque curves should always cross at exactly 5,252 RPM</vt:lpstr>
      <vt:lpstr>PLASTIGAGE</vt:lpstr>
      <vt:lpstr>1. Clean the main bearing journal and then place a strip of Plastigage material across the entire width of the journal.</vt:lpstr>
      <vt:lpstr>2. Carefully install the main bearing cap with the bearing installed.</vt:lpstr>
      <vt:lpstr>3. Torque main bearing cap bolts to factory specifications.</vt:lpstr>
      <vt:lpstr>4. Carefully remove the bearing cap and, using the package that contained the Plastigage strips, measure the width of the compressed material. The gauge is calibrated in thousandths of the inch. Repeat for each main bearing.</vt:lpstr>
      <vt:lpstr>5. To measure rod bearing oil clearance, start by removing the rod cap.</vt:lpstr>
      <vt:lpstr>6. Clean the rod bearing journal and then place a strip of Plastigage across the entire width of the journal.</vt:lpstr>
      <vt:lpstr>7. Torque the rod bearing cap nuts to factory specifications.</vt:lpstr>
      <vt:lpstr>8. Remove the rod cap and measure the oil clearance using the markings on the Plastigage package. The wider the compressed gauge material is, the narrower the bearing oil clearance. Repeat for all rod bearings.</vt:lpstr>
      <vt:lpstr>Video Links (Internet Access Required)</vt:lpstr>
      <vt:lpstr>Video Links (Internet Access Required)</vt:lpstr>
      <vt:lpstr>Video Links (Internet Access Required)</vt:lpstr>
      <vt:lpstr>Video Links (Internet Access Required)</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6 Edition Chapter 37</dc:title>
  <dc:creator>Curt &amp; Tammy</dc:creator>
  <cp:lastModifiedBy>Glen Plants</cp:lastModifiedBy>
  <cp:revision>69</cp:revision>
  <dcterms:created xsi:type="dcterms:W3CDTF">2018-09-25T19:30:15Z</dcterms:created>
  <dcterms:modified xsi:type="dcterms:W3CDTF">2020-06-24T19:34:37Z</dcterms:modified>
</cp:coreProperties>
</file>