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1" r:id="rId11"/>
    <p:sldId id="352" r:id="rId12"/>
    <p:sldId id="353" r:id="rId13"/>
    <p:sldId id="315" r:id="rId14"/>
    <p:sldId id="316" r:id="rId15"/>
    <p:sldId id="317" r:id="rId16"/>
    <p:sldId id="270" r:id="rId17"/>
    <p:sldId id="318" r:id="rId18"/>
    <p:sldId id="326" r:id="rId19"/>
    <p:sldId id="327" r:id="rId20"/>
    <p:sldId id="328" r:id="rId21"/>
    <p:sldId id="329" r:id="rId22"/>
    <p:sldId id="330" r:id="rId23"/>
    <p:sldId id="267" r:id="rId24"/>
    <p:sldId id="268" r:id="rId25"/>
    <p:sldId id="263" r:id="rId26"/>
    <p:sldId id="272" r:id="rId27"/>
    <p:sldId id="331" r:id="rId28"/>
    <p:sldId id="319" r:id="rId29"/>
    <p:sldId id="320" r:id="rId30"/>
    <p:sldId id="269" r:id="rId31"/>
    <p:sldId id="321" r:id="rId32"/>
    <p:sldId id="322" r:id="rId33"/>
    <p:sldId id="286" r:id="rId34"/>
    <p:sldId id="287" r:id="rId35"/>
    <p:sldId id="271" r:id="rId36"/>
    <p:sldId id="354" r:id="rId37"/>
    <p:sldId id="323" r:id="rId38"/>
    <p:sldId id="324" r:id="rId39"/>
    <p:sldId id="332" r:id="rId40"/>
    <p:sldId id="333" r:id="rId41"/>
    <p:sldId id="334" r:id="rId42"/>
    <p:sldId id="273" r:id="rId43"/>
    <p:sldId id="335" r:id="rId44"/>
    <p:sldId id="275" r:id="rId45"/>
    <p:sldId id="336" r:id="rId46"/>
    <p:sldId id="337" r:id="rId47"/>
    <p:sldId id="277" r:id="rId48"/>
    <p:sldId id="338" r:id="rId49"/>
    <p:sldId id="339" r:id="rId50"/>
    <p:sldId id="278" r:id="rId51"/>
    <p:sldId id="355" r:id="rId52"/>
    <p:sldId id="340" r:id="rId53"/>
    <p:sldId id="341" r:id="rId54"/>
    <p:sldId id="342" r:id="rId55"/>
    <p:sldId id="343" r:id="rId56"/>
    <p:sldId id="394" r:id="rId57"/>
    <p:sldId id="344" r:id="rId58"/>
    <p:sldId id="393" r:id="rId59"/>
    <p:sldId id="345" r:id="rId60"/>
    <p:sldId id="274" r:id="rId61"/>
    <p:sldId id="346" r:id="rId62"/>
    <p:sldId id="280" r:id="rId63"/>
    <p:sldId id="356" r:id="rId64"/>
    <p:sldId id="347" r:id="rId65"/>
    <p:sldId id="348" r:id="rId66"/>
    <p:sldId id="349" r:id="rId67"/>
    <p:sldId id="350" r:id="rId68"/>
    <p:sldId id="299" r:id="rId69"/>
    <p:sldId id="300" r:id="rId70"/>
    <p:sldId id="386" r:id="rId71"/>
    <p:sldId id="32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Uek6pwtzDhA" TargetMode="External"/><Relationship Id="rId7" Type="http://schemas.openxmlformats.org/officeDocument/2006/relationships/hyperlink" Target="https://www.youtube.com/watch?v=26KN9Vjr_VM" TargetMode="External"/><Relationship Id="rId2" Type="http://schemas.openxmlformats.org/officeDocument/2006/relationships/hyperlink" Target="https://www.youtube.com/watch?v=89o5rLpbCgI" TargetMode="External"/><Relationship Id="rId1" Type="http://schemas.openxmlformats.org/officeDocument/2006/relationships/slideLayout" Target="../slideLayouts/slideLayout60.xml"/><Relationship Id="rId6" Type="http://schemas.openxmlformats.org/officeDocument/2006/relationships/hyperlink" Target="https://www.youtube.com/watch?v=u4SzK_OjAkY" TargetMode="External"/><Relationship Id="rId5" Type="http://schemas.openxmlformats.org/officeDocument/2006/relationships/hyperlink" Target="https://www.youtube.com/watch?v=CSU9MHgLjnk" TargetMode="External"/><Relationship Id="rId4" Type="http://schemas.openxmlformats.org/officeDocument/2006/relationships/hyperlink" Target="https://www.youtube.com/watch?v=5WHBskK_F3o"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30</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Cylinder Head and Valve Guide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 Locating the spark plug in the center of the combustion chamber reduces the distance the flame front must travel</a:t>
            </a:r>
          </a:p>
        </p:txBody>
      </p:sp>
      <p:pic>
        <p:nvPicPr>
          <p:cNvPr id="4" name="Picture 3" descr="A figure shows the cylinder head of an engine with the spark plug installed at an angle and in the center of the combustion cha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 y="2145206"/>
            <a:ext cx="7869936" cy="3657600"/>
          </a:xfrm>
          <a:prstGeom prst="rect">
            <a:avLst/>
          </a:prstGeom>
        </p:spPr>
      </p:pic>
    </p:spTree>
    <p:extLst>
      <p:ext uri="{BB962C8B-B14F-4D97-AF65-F5344CB8AC3E}">
        <p14:creationId xmlns:p14="http://schemas.microsoft.com/office/powerpoint/2010/main" val="19148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mj-lt"/>
              </a:rPr>
              <a:t>Figure 30.4 The combustion chamber of the 5.7 liter Chrysler Hemi cylinder head shows the two spark plugs used to ensure rapid burn for best power and economy with the lowest possible exhaust emissions</a:t>
            </a:r>
          </a:p>
        </p:txBody>
      </p:sp>
      <p:pic>
        <p:nvPicPr>
          <p:cNvPr id="4" name="Picture 3" descr="A photo shows the combustion chamber of a 5.7-liter Chrysler Hemi cylinder head with two spark plu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273" y="1999807"/>
            <a:ext cx="5253455" cy="3945022"/>
          </a:xfrm>
          <a:prstGeom prst="rect">
            <a:avLst/>
          </a:prstGeom>
        </p:spPr>
      </p:pic>
    </p:spTree>
    <p:extLst>
      <p:ext uri="{BB962C8B-B14F-4D97-AF65-F5344CB8AC3E}">
        <p14:creationId xmlns:p14="http://schemas.microsoft.com/office/powerpoint/2010/main" val="409952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30.5 The shrouded area around the intake valve causes the intake mixture to swirl as it enters the combustion chamber</a:t>
            </a:r>
            <a:endParaRPr lang="en-US" dirty="0">
              <a:latin typeface="+mj-lt"/>
            </a:endParaRPr>
          </a:p>
        </p:txBody>
      </p:sp>
      <p:pic>
        <p:nvPicPr>
          <p:cNvPr id="6" name="Picture 5" descr="The figure shows a shrouded combustion chamber with a spark plug placed at center near the intake and exhaust valves. As the intake mixture enter the combustion chamber through an open intake valve, the mixture swirls toward the center. The exhaust valve is closed at this t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27" y="1779319"/>
            <a:ext cx="3837347" cy="4295537"/>
          </a:xfrm>
          <a:prstGeom prst="rect">
            <a:avLst/>
          </a:prstGeom>
        </p:spPr>
      </p:pic>
    </p:spTree>
    <p:extLst>
      <p:ext uri="{BB962C8B-B14F-4D97-AF65-F5344CB8AC3E}">
        <p14:creationId xmlns:p14="http://schemas.microsoft.com/office/powerpoint/2010/main" val="399202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30.6 A typical crossflow cylinder head design, where the flow into and out of the combustion chamber is from opposite sides of the cylinder head</a:t>
            </a:r>
            <a:endParaRPr lang="en-US" dirty="0">
              <a:latin typeface="+mj-lt"/>
            </a:endParaRPr>
          </a:p>
        </p:txBody>
      </p:sp>
      <p:pic>
        <p:nvPicPr>
          <p:cNvPr id="3" name="Picture 2" descr="A figure shows a crossflow cylinder head design in which the intake and exhaust passages are placed in opposite directions to each o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407" y="2126597"/>
            <a:ext cx="3865187" cy="4040266"/>
          </a:xfrm>
          <a:prstGeom prst="rect">
            <a:avLst/>
          </a:prstGeom>
        </p:spPr>
      </p:pic>
    </p:spTree>
    <p:extLst>
      <p:ext uri="{BB962C8B-B14F-4D97-AF65-F5344CB8AC3E}">
        <p14:creationId xmlns:p14="http://schemas.microsoft.com/office/powerpoint/2010/main" val="368993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30.7 Method for measuring the valve opening space</a:t>
            </a:r>
            <a:endParaRPr lang="en-US" dirty="0">
              <a:latin typeface="+mj-lt"/>
            </a:endParaRPr>
          </a:p>
        </p:txBody>
      </p:sp>
      <p:pic>
        <p:nvPicPr>
          <p:cNvPr id="3" name="Picture 2" descr="The figure shows the following:&#10;•The distance between the valve seat and open valve is labeled as lift and is measured as 0.5 inch.&#10;•The diameter of the valve is measures as 2 inches.&#10;•Distance around of the valve is given by the formula: 3.1416 multiplied by diameter.&#10;•Opening area equals distance multiplied by lif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849" y="1597867"/>
            <a:ext cx="6726303" cy="4288825"/>
          </a:xfrm>
          <a:prstGeom prst="rect">
            <a:avLst/>
          </a:prstGeom>
        </p:spPr>
      </p:pic>
    </p:spTree>
    <p:extLst>
      <p:ext uri="{BB962C8B-B14F-4D97-AF65-F5344CB8AC3E}">
        <p14:creationId xmlns:p14="http://schemas.microsoft.com/office/powerpoint/2010/main" val="96280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30.8 Comparing the valve opening areas between a two- and three-valve combustion chamber when the valves are open</a:t>
            </a:r>
            <a:endParaRPr lang="en-US" dirty="0">
              <a:latin typeface="+mj-lt"/>
            </a:endParaRPr>
          </a:p>
        </p:txBody>
      </p:sp>
      <p:pic>
        <p:nvPicPr>
          <p:cNvPr id="3" name="Picture 2" descr="The figure shows the following:&#10;Two-valve configuration:&#10;•Distance around 1 7 by 16 inches intake valve equals 4.52 inches&#10;•Distance around 1 3 by 16 inches exhaust valve equals 3.73 inches&#10;Three-valve configuration:&#10;•Distance around each 1 1 by 8 inches intake valve equals 3.54 inches&#10;•Total distance around both intake valves equals 7.08 inches&#10;•Distance around 1 1 by 4 inches exhaust valve equals 3.927 inche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96" y="1603511"/>
            <a:ext cx="2419208" cy="4523289"/>
          </a:xfrm>
          <a:prstGeom prst="rect">
            <a:avLst/>
          </a:prstGeom>
        </p:spPr>
      </p:pic>
    </p:spTree>
    <p:extLst>
      <p:ext uri="{BB962C8B-B14F-4D97-AF65-F5344CB8AC3E}">
        <p14:creationId xmlns:p14="http://schemas.microsoft.com/office/powerpoint/2010/main" val="224778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30.9 Typical four-valve head. The total area of opening of two small intake valves and two smaller exhaust valves is greater than the area of a two-valve head using much larger valves.</a:t>
            </a:r>
          </a:p>
        </p:txBody>
      </p:sp>
      <p:pic>
        <p:nvPicPr>
          <p:cNvPr id="3" name="Picture 2" descr="A figure shows a four-valve cylinder head of an engine with two intake valves and two exhaust valves. The intake valves are larger in size than the exhaust val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827" y="2209800"/>
            <a:ext cx="5366345" cy="3585531"/>
          </a:xfrm>
          <a:prstGeom prst="rect">
            <a:avLst/>
          </a:prstGeom>
        </p:spPr>
      </p:pic>
    </p:spTree>
    <p:extLst>
      <p:ext uri="{BB962C8B-B14F-4D97-AF65-F5344CB8AC3E}">
        <p14:creationId xmlns:p14="http://schemas.microsoft.com/office/powerpoint/2010/main" val="401246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30.10 Four valves in a pentroof combustion chamber</a:t>
            </a:r>
            <a:endParaRPr lang="en-US" dirty="0"/>
          </a:p>
        </p:txBody>
      </p:sp>
      <p:pic>
        <p:nvPicPr>
          <p:cNvPr id="3" name="Picture 2" descr="A figure shows four valves installed in a pentroof combustion chamber. Each pair of intake and exhaust valves are installed in line in the combustion cha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325" y="1597167"/>
            <a:ext cx="6203351" cy="4425696"/>
          </a:xfrm>
          <a:prstGeom prst="rect">
            <a:avLst/>
          </a:prstGeom>
        </p:spPr>
      </p:pic>
    </p:spTree>
    <p:extLst>
      <p:ext uri="{BB962C8B-B14F-4D97-AF65-F5344CB8AC3E}">
        <p14:creationId xmlns:p14="http://schemas.microsoft.com/office/powerpoint/2010/main" val="245037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meant by the term </a:t>
            </a:r>
            <a:r>
              <a:rPr lang="en-US" sz="4000" i="1" dirty="0"/>
              <a:t>crossflow head</a:t>
            </a:r>
            <a:r>
              <a:rPr lang="en-US" sz="4000" dirty="0"/>
              <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a:t>The flow into and out of the combustion chamber is from opposite sides of the cylinder head.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30.1</a:t>
            </a:r>
            <a:r>
              <a:rPr lang="en-US" dirty="0"/>
              <a:t> Explain the design and construction of cylinder heads.</a:t>
            </a:r>
          </a:p>
          <a:p>
            <a:pPr marL="0" indent="0">
              <a:buNone/>
            </a:pPr>
            <a:r>
              <a:rPr lang="en-US" b="1" dirty="0">
                <a:solidFill>
                  <a:srgbClr val="005A70"/>
                </a:solidFill>
              </a:rPr>
              <a:t>30.2  </a:t>
            </a:r>
            <a:r>
              <a:rPr lang="en-US" dirty="0"/>
              <a:t>Discuss intake and exhaust ports.</a:t>
            </a:r>
          </a:p>
          <a:p>
            <a:pPr marL="0" indent="0">
              <a:buNone/>
            </a:pPr>
            <a:r>
              <a:rPr lang="en-US" b="1" dirty="0">
                <a:solidFill>
                  <a:srgbClr val="005A70"/>
                </a:solidFill>
              </a:rPr>
              <a:t>30.3  </a:t>
            </a:r>
            <a:r>
              <a:rPr lang="en-US" dirty="0"/>
              <a:t>Discuss cylinder head passages and cylinder head servicing.</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INTAKE AND EXHAUST PORTS</a:t>
            </a:r>
          </a:p>
        </p:txBody>
      </p:sp>
      <p:sp>
        <p:nvSpPr>
          <p:cNvPr id="26627" name="Content Placeholder 2"/>
          <p:cNvSpPr>
            <a:spLocks noGrp="1"/>
          </p:cNvSpPr>
          <p:nvPr>
            <p:ph idx="1"/>
          </p:nvPr>
        </p:nvSpPr>
        <p:spPr>
          <a:xfrm>
            <a:off x="457200" y="1600200"/>
            <a:ext cx="8077200" cy="4525963"/>
          </a:xfrm>
        </p:spPr>
        <p:txBody>
          <a:bodyPr/>
          <a:lstStyle/>
          <a:p>
            <a:r>
              <a:rPr lang="en-US" dirty="0"/>
              <a:t>Purpose and Function</a:t>
            </a:r>
          </a:p>
          <a:p>
            <a:pPr lvl="1"/>
            <a:r>
              <a:rPr lang="en-US" dirty="0"/>
              <a:t>The part of the intake or exhaust system passage that is cast in the cylinder head is called a port.</a:t>
            </a:r>
          </a:p>
          <a:p>
            <a:r>
              <a:rPr lang="en-US" dirty="0"/>
              <a:t>Intake Ports</a:t>
            </a:r>
          </a:p>
          <a:p>
            <a:pPr lvl="1"/>
            <a:r>
              <a:rPr lang="en-US" dirty="0"/>
              <a:t>The length and design are designed to promote swirl into the combustion chamber.</a:t>
            </a:r>
          </a:p>
          <a:p>
            <a:r>
              <a:rPr lang="en-US" dirty="0"/>
              <a:t>Exhaust Ports</a:t>
            </a:r>
          </a:p>
          <a:p>
            <a:pPr lvl="1"/>
            <a:r>
              <a:rPr lang="en-US" dirty="0"/>
              <a:t>Designed to allow for the free flow of exhaust gasses from the engine without transferring the heat to the coolant.</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447800"/>
            <a:ext cx="639127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30.11 An Audi five-valve cylinder head, which uses three intake valves and two exhaust valves</a:t>
            </a:r>
            <a:endParaRPr lang="en-US" dirty="0">
              <a:latin typeface="+mj-lt"/>
            </a:endParaRPr>
          </a:p>
        </p:txBody>
      </p:sp>
      <p:pic>
        <p:nvPicPr>
          <p:cNvPr id="3" name="Picture 2" descr="A photo shows the cylinder head of an Audi engine with three intake valves and two exhaust val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210" y="1597928"/>
            <a:ext cx="5927580" cy="4451249"/>
          </a:xfrm>
          <a:prstGeom prst="rect">
            <a:avLst/>
          </a:prstGeom>
        </p:spPr>
      </p:pic>
    </p:spTree>
    <p:extLst>
      <p:ext uri="{BB962C8B-B14F-4D97-AF65-F5344CB8AC3E}">
        <p14:creationId xmlns:p14="http://schemas.microsoft.com/office/powerpoint/2010/main" val="293285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30.12 The intake manifold design and combustion chamber design both work together to cause the air-fuel mixture to swirl as it enters the combustion chamber</a:t>
            </a:r>
          </a:p>
        </p:txBody>
      </p:sp>
      <p:pic>
        <p:nvPicPr>
          <p:cNvPr id="6" name="Picture 5" descr="A figure shows the combustion chamber of a four-valve engine. The air-fuel mixture swirls around the combustion chamber as it enters through the intake val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78" y="1752600"/>
            <a:ext cx="3475845" cy="4162691"/>
          </a:xfrm>
          <a:prstGeom prst="rect">
            <a:avLst/>
          </a:prstGeom>
        </p:spPr>
      </p:pic>
    </p:spTree>
    <p:extLst>
      <p:ext uri="{BB962C8B-B14F-4D97-AF65-F5344CB8AC3E}">
        <p14:creationId xmlns:p14="http://schemas.microsoft.com/office/powerpoint/2010/main" val="3658522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30.13 A port-injected engine showing the straight free flowing intake and exhaust ports</a:t>
            </a:r>
            <a:endParaRPr lang="en-US" dirty="0">
              <a:latin typeface="+mj-lt"/>
            </a:endParaRPr>
          </a:p>
        </p:txBody>
      </p:sp>
      <p:pic>
        <p:nvPicPr>
          <p:cNvPr id="4" name="Picture 3" descr="A photo shows a cutaway of the cylinder head of an engine. The exhaust valve open and closes the exhaust port and the intake port opens and closes the intake port. A fuel injector is installed on the intake po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079" y="1731166"/>
            <a:ext cx="4565843" cy="4425696"/>
          </a:xfrm>
          <a:prstGeom prst="rect">
            <a:avLst/>
          </a:prstGeom>
        </p:spPr>
      </p:pic>
    </p:spTree>
    <p:extLst>
      <p:ext uri="{BB962C8B-B14F-4D97-AF65-F5344CB8AC3E}">
        <p14:creationId xmlns:p14="http://schemas.microsoft.com/office/powerpoint/2010/main" val="1097452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CYLINDER HEAD PASSAGES</a:t>
            </a:r>
          </a:p>
        </p:txBody>
      </p:sp>
      <p:sp>
        <p:nvSpPr>
          <p:cNvPr id="28675" name="Content Placeholder 2"/>
          <p:cNvSpPr>
            <a:spLocks noGrp="1"/>
          </p:cNvSpPr>
          <p:nvPr>
            <p:ph idx="1"/>
          </p:nvPr>
        </p:nvSpPr>
        <p:spPr>
          <a:xfrm>
            <a:off x="228600" y="1600200"/>
            <a:ext cx="8458200" cy="4525963"/>
          </a:xfrm>
        </p:spPr>
        <p:txBody>
          <a:bodyPr/>
          <a:lstStyle/>
          <a:p>
            <a:r>
              <a:rPr lang="en-US" dirty="0"/>
              <a:t>Coolant Flow Passages</a:t>
            </a:r>
          </a:p>
          <a:p>
            <a:pPr lvl="1"/>
            <a:r>
              <a:rPr lang="en-US" dirty="0"/>
              <a:t>The engine is designed so that coolant will flow from the coolest portion of the engine to the warmest portion.</a:t>
            </a:r>
          </a:p>
          <a:p>
            <a:r>
              <a:rPr lang="en-US" dirty="0"/>
              <a:t>Head Gasket Holes</a:t>
            </a:r>
          </a:p>
          <a:p>
            <a:pPr lvl="1"/>
            <a:r>
              <a:rPr lang="en-US" dirty="0"/>
              <a:t>These holes correct the coolant flow rate at each opening.</a:t>
            </a:r>
          </a:p>
          <a:p>
            <a:r>
              <a:rPr lang="en-US" dirty="0"/>
              <a:t>Lubricating Oil Passages</a:t>
            </a:r>
          </a:p>
          <a:p>
            <a:pPr lvl="1"/>
            <a:r>
              <a:rPr lang="en-US" dirty="0"/>
              <a:t>Lubricating oil is delivered to the overhead valve mechanism, either through the valve pushrods or through drilled passages in the head and block casting.</a:t>
            </a:r>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mj-lt"/>
              </a:rPr>
              <a:t>Figure 30.14 A cutaway head showing the coolant passages in green</a:t>
            </a:r>
          </a:p>
        </p:txBody>
      </p:sp>
      <p:pic>
        <p:nvPicPr>
          <p:cNvPr id="4" name="Picture 3" descr="A photo shows a cutaway of the cylinder head of an engine with the coolant passages visible around the cylinder he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910" y="1596586"/>
            <a:ext cx="6774180" cy="4040266"/>
          </a:xfrm>
          <a:prstGeom prst="rect">
            <a:avLst/>
          </a:prstGeom>
        </p:spPr>
      </p:pic>
    </p:spTree>
    <p:extLst>
      <p:ext uri="{BB962C8B-B14F-4D97-AF65-F5344CB8AC3E}">
        <p14:creationId xmlns:p14="http://schemas.microsoft.com/office/powerpoint/2010/main" val="18565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30.15 Coolant flows through the cylinder head, and the passages are sealed by the head gasket. In this case the head gasket has failed, allowing coolant to enter the cylinder on the left.</a:t>
            </a:r>
          </a:p>
        </p:txBody>
      </p:sp>
      <p:pic>
        <p:nvPicPr>
          <p:cNvPr id="6" name="Picture 5" descr="A figure shows a cylinder head of an engine that has corroded due to coolant flow through the cylinder head as a result of a failed head gas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115" y="1905000"/>
            <a:ext cx="5471770" cy="4023360"/>
          </a:xfrm>
          <a:prstGeom prst="rect">
            <a:avLst/>
          </a:prstGeom>
        </p:spPr>
      </p:pic>
    </p:spTree>
    <p:extLst>
      <p:ext uri="{BB962C8B-B14F-4D97-AF65-F5344CB8AC3E}">
        <p14:creationId xmlns:p14="http://schemas.microsoft.com/office/powerpoint/2010/main" val="249470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938992"/>
          </a:xfrm>
          <a:prstGeom prst="rect">
            <a:avLst/>
          </a:prstGeom>
        </p:spPr>
        <p:txBody>
          <a:bodyPr wrap="square">
            <a:spAutoFit/>
          </a:bodyPr>
          <a:lstStyle/>
          <a:p>
            <a:r>
              <a:rPr lang="en-US" sz="4000" dirty="0">
                <a:solidFill>
                  <a:srgbClr val="000000"/>
                </a:solidFill>
              </a:rPr>
              <a:t>Why is the hole in the head gasket cooling passage a different size than the block and the cylinder head?</a:t>
            </a:r>
          </a:p>
        </p:txBody>
      </p:sp>
    </p:spTree>
    <p:extLst>
      <p:ext uri="{BB962C8B-B14F-4D97-AF65-F5344CB8AC3E}">
        <p14:creationId xmlns:p14="http://schemas.microsoft.com/office/powerpoint/2010/main" val="2374300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To correct the coolant flow rate to remove the most heat.</a:t>
            </a:r>
          </a:p>
        </p:txBody>
      </p:sp>
    </p:spTree>
    <p:extLst>
      <p:ext uri="{BB962C8B-B14F-4D97-AF65-F5344CB8AC3E}">
        <p14:creationId xmlns:p14="http://schemas.microsoft.com/office/powerpoint/2010/main" val="250846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30.4</a:t>
            </a:r>
            <a:r>
              <a:rPr lang="en-US" dirty="0"/>
              <a:t> Explain aluminum cylinder head straightening, cylinder head resurfacing, and intake manifold alignment.</a:t>
            </a:r>
          </a:p>
          <a:p>
            <a:pPr marL="0" indent="0">
              <a:buNone/>
            </a:pPr>
            <a:r>
              <a:rPr lang="en-US" b="1" dirty="0">
                <a:solidFill>
                  <a:srgbClr val="005A70"/>
                </a:solidFill>
              </a:rPr>
              <a:t>30.5</a:t>
            </a:r>
            <a:r>
              <a:rPr lang="en-US" dirty="0"/>
              <a:t> Explain valve guides and the procedure for valve guide replacement. </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CYLINDER HEAD SERVICING (1 OF 2)</a:t>
            </a:r>
          </a:p>
        </p:txBody>
      </p:sp>
      <p:sp>
        <p:nvSpPr>
          <p:cNvPr id="28675" name="Content Placeholder 2"/>
          <p:cNvSpPr>
            <a:spLocks noGrp="1"/>
          </p:cNvSpPr>
          <p:nvPr>
            <p:ph idx="1"/>
          </p:nvPr>
        </p:nvSpPr>
        <p:spPr/>
        <p:txBody>
          <a:bodyPr/>
          <a:lstStyle/>
          <a:p>
            <a:r>
              <a:rPr lang="en-US" dirty="0"/>
              <a:t>Cylinder Head Serving Sequence</a:t>
            </a:r>
          </a:p>
          <a:p>
            <a:pPr lvl="1"/>
            <a:r>
              <a:rPr lang="en-US" dirty="0"/>
              <a:t>Disassemble and clean cylinder head.</a:t>
            </a:r>
          </a:p>
          <a:p>
            <a:pPr lvl="1"/>
            <a:r>
              <a:rPr lang="en-US" dirty="0"/>
              <a:t>Check for cracks and repair as needed.</a:t>
            </a:r>
          </a:p>
          <a:p>
            <a:pPr lvl="1"/>
            <a:r>
              <a:rPr lang="en-US" dirty="0"/>
              <a:t>Check the surfaces for needed machining.</a:t>
            </a:r>
          </a:p>
          <a:p>
            <a:pPr lvl="1"/>
            <a:r>
              <a:rPr lang="en-US" dirty="0"/>
              <a:t>Check valves and service as needed.</a:t>
            </a:r>
          </a:p>
          <a:p>
            <a:pPr lvl="1"/>
            <a:r>
              <a:rPr lang="en-US" dirty="0"/>
              <a:t>Grinding valves and reinstall with new seals.</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CYLINDER HEAD SERVICING ( 2 OF 2)</a:t>
            </a:r>
          </a:p>
        </p:txBody>
      </p:sp>
      <p:sp>
        <p:nvSpPr>
          <p:cNvPr id="3" name="Content Placeholder 2"/>
          <p:cNvSpPr>
            <a:spLocks noGrp="1"/>
          </p:cNvSpPr>
          <p:nvPr>
            <p:ph idx="1"/>
          </p:nvPr>
        </p:nvSpPr>
        <p:spPr/>
        <p:txBody>
          <a:bodyPr/>
          <a:lstStyle/>
          <a:p>
            <a:r>
              <a:rPr lang="en-US" dirty="0"/>
              <a:t>Disassembling Overhead Camshaft Head</a:t>
            </a:r>
          </a:p>
          <a:p>
            <a:pPr lvl="1"/>
            <a:r>
              <a:rPr lang="en-US" dirty="0"/>
              <a:t>Remove the camshaft following service procedures.</a:t>
            </a:r>
          </a:p>
          <a:p>
            <a:r>
              <a:rPr lang="en-US" dirty="0"/>
              <a:t>Valve Train Disassembly</a:t>
            </a:r>
          </a:p>
          <a:p>
            <a:pPr lvl="1"/>
            <a:r>
              <a:rPr lang="en-US" dirty="0"/>
              <a:t>Keep pushrods and rockers together</a:t>
            </a:r>
          </a:p>
          <a:p>
            <a:pPr lvl="1"/>
            <a:r>
              <a:rPr lang="en-US" dirty="0"/>
              <a:t>Do not mix intake and exhaust springs as they may be different.</a:t>
            </a:r>
          </a:p>
          <a:p>
            <a:r>
              <a:rPr lang="en-US" dirty="0"/>
              <a:t>Cylinder Head Inspection</a:t>
            </a:r>
          </a:p>
          <a:p>
            <a:pPr lvl="1"/>
            <a:r>
              <a:rPr lang="en-US" dirty="0"/>
              <a:t>Check for warpage, distortion, bend and twist.</a:t>
            </a:r>
          </a:p>
        </p:txBody>
      </p:sp>
    </p:spTree>
    <p:extLst>
      <p:ext uri="{BB962C8B-B14F-4D97-AF65-F5344CB8AC3E}">
        <p14:creationId xmlns:p14="http://schemas.microsoft.com/office/powerpoint/2010/main" val="219704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30.16 Overhead camshafts may be (a) held in place with bearing caps, (b) supported by towers, or (c) fitted into bearing bores machined directly into the head</a:t>
            </a:r>
            <a:endParaRPr lang="en-US" dirty="0">
              <a:latin typeface="+mj-lt"/>
            </a:endParaRPr>
          </a:p>
        </p:txBody>
      </p:sp>
      <p:pic>
        <p:nvPicPr>
          <p:cNvPr id="6" name="Picture 5" descr="A figure an overhead camshaft engine with the camshaft held in place with four bearing caps."/>
          <p:cNvPicPr>
            <a:picLocks noChangeAspect="1"/>
          </p:cNvPicPr>
          <p:nvPr/>
        </p:nvPicPr>
        <p:blipFill rotWithShape="1">
          <a:blip r:embed="rId2">
            <a:extLst>
              <a:ext uri="{28A0092B-C50C-407E-A947-70E740481C1C}">
                <a14:useLocalDpi xmlns:a14="http://schemas.microsoft.com/office/drawing/2010/main" val="0"/>
              </a:ext>
            </a:extLst>
          </a:blip>
          <a:srcRect r="73473"/>
          <a:stretch/>
        </p:blipFill>
        <p:spPr>
          <a:xfrm>
            <a:off x="607814" y="2281289"/>
            <a:ext cx="2167136" cy="3294011"/>
          </a:xfrm>
          <a:prstGeom prst="rect">
            <a:avLst/>
          </a:prstGeom>
        </p:spPr>
      </p:pic>
      <p:pic>
        <p:nvPicPr>
          <p:cNvPr id="7" name="Picture 6" descr="A figure an overhead camshaft engine with the camshaft supported inside holes of four towers."/>
          <p:cNvPicPr>
            <a:picLocks noChangeAspect="1"/>
          </p:cNvPicPr>
          <p:nvPr/>
        </p:nvPicPr>
        <p:blipFill rotWithShape="1">
          <a:blip r:embed="rId2">
            <a:extLst>
              <a:ext uri="{28A0092B-C50C-407E-A947-70E740481C1C}">
                <a14:useLocalDpi xmlns:a14="http://schemas.microsoft.com/office/drawing/2010/main" val="0"/>
              </a:ext>
            </a:extLst>
          </a:blip>
          <a:srcRect l="34455" r="33988"/>
          <a:stretch/>
        </p:blipFill>
        <p:spPr>
          <a:xfrm>
            <a:off x="3168650" y="2278386"/>
            <a:ext cx="2578100" cy="3294011"/>
          </a:xfrm>
          <a:prstGeom prst="rect">
            <a:avLst/>
          </a:prstGeom>
        </p:spPr>
      </p:pic>
      <p:pic>
        <p:nvPicPr>
          <p:cNvPr id="8" name="Picture 7" descr="A figure an overhead camshaft engine with the camshaft fitted inside a bearing bore machined into the cylinder head."/>
          <p:cNvPicPr>
            <a:picLocks noChangeAspect="1"/>
          </p:cNvPicPr>
          <p:nvPr/>
        </p:nvPicPr>
        <p:blipFill rotWithShape="1">
          <a:blip r:embed="rId2">
            <a:extLst>
              <a:ext uri="{28A0092B-C50C-407E-A947-70E740481C1C}">
                <a14:useLocalDpi xmlns:a14="http://schemas.microsoft.com/office/drawing/2010/main" val="0"/>
              </a:ext>
            </a:extLst>
          </a:blip>
          <a:srcRect l="70986"/>
          <a:stretch/>
        </p:blipFill>
        <p:spPr>
          <a:xfrm>
            <a:off x="6100564" y="2278387"/>
            <a:ext cx="2370336" cy="3294011"/>
          </a:xfrm>
          <a:prstGeom prst="rect">
            <a:avLst/>
          </a:prstGeom>
        </p:spPr>
      </p:pic>
    </p:spTree>
    <p:extLst>
      <p:ext uri="{BB962C8B-B14F-4D97-AF65-F5344CB8AC3E}">
        <p14:creationId xmlns:p14="http://schemas.microsoft.com/office/powerpoint/2010/main" val="324771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30.17 Always follow the specified loosening sequence to prevent valve spring tension from bending the camshaft</a:t>
            </a:r>
            <a:endParaRPr lang="en-US" dirty="0">
              <a:latin typeface="+mj-lt"/>
            </a:endParaRPr>
          </a:p>
        </p:txBody>
      </p:sp>
      <p:pic>
        <p:nvPicPr>
          <p:cNvPr id="6" name="Picture 5" descr="The figure shows the following loosening sequence of head bolts of the four bearing caps from left to right:&#10;•1: Bottom head bolt of the first bearing cap.&#10;•2: Top head bolt of the last bearing cap.&#10;•3: Top head bolt of the first bearing cap.&#10;•4: Bottom head bolt of the last bearing cap.&#10;•5: Top head bolt of the second bearing cap.&#10;•6: Bottom head bolt of the third bearing cap.&#10;•7: Top head bolt of the third bearing cap.&#10;•8: Bottom head bolt of the second bearing cap.&#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884" y="1603181"/>
            <a:ext cx="6240232" cy="4425696"/>
          </a:xfrm>
          <a:prstGeom prst="rect">
            <a:avLst/>
          </a:prstGeom>
        </p:spPr>
      </p:pic>
    </p:spTree>
    <p:extLst>
      <p:ext uri="{BB962C8B-B14F-4D97-AF65-F5344CB8AC3E}">
        <p14:creationId xmlns:p14="http://schemas.microsoft.com/office/powerpoint/2010/main" val="2985030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30.18 Pushrods can be kept labeled if stuck through a cardboard box. Individual parts become worn together. An effective method to keep all valve train parts together and labeled exactly as they came from the engine.</a:t>
            </a:r>
            <a:endParaRPr lang="en-US" dirty="0">
              <a:latin typeface="+mj-lt"/>
            </a:endParaRPr>
          </a:p>
        </p:txBody>
      </p:sp>
      <p:pic>
        <p:nvPicPr>
          <p:cNvPr id="3" name="Picture 2" descr="A photo shows the pushrods of an engine labeled and pierced through a cardboard box for easy identific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31" y="2057400"/>
            <a:ext cx="6156937" cy="3864186"/>
          </a:xfrm>
          <a:prstGeom prst="rect">
            <a:avLst/>
          </a:prstGeom>
        </p:spPr>
      </p:pic>
    </p:spTree>
    <p:extLst>
      <p:ext uri="{BB962C8B-B14F-4D97-AF65-F5344CB8AC3E}">
        <p14:creationId xmlns:p14="http://schemas.microsoft.com/office/powerpoint/2010/main" val="280298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30.19 Cylinder heads should be checked in five planes for warpage, distortion, bend, and twist</a:t>
            </a:r>
            <a:endParaRPr lang="en-US" dirty="0">
              <a:latin typeface="+mj-lt"/>
            </a:endParaRPr>
          </a:p>
        </p:txBody>
      </p:sp>
      <p:pic>
        <p:nvPicPr>
          <p:cNvPr id="3" name="Picture 2" descr="The five planes on a cylinder head with three cylinders are as follows:&#10;•The first plane is an inclined line that passes through the center of the middle cylinder from the top left of the head to the bottom right. &#10;•The second plane lies horizontally through the center of the coolant passages above the cylinders. &#10;•The third plane lies horizontally through the center of all three cylinders.&#10;•The fourth plane lies horizontally through the center of the coolant passages below the cylinders. &#10;•The fifth plane is an inclined line that passes through the center of the middle cylinder from the bottom left of the head to the top righ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05000"/>
            <a:ext cx="7620000" cy="3639312"/>
          </a:xfrm>
          <a:prstGeom prst="rect">
            <a:avLst/>
          </a:prstGeom>
        </p:spPr>
      </p:pic>
    </p:spTree>
    <p:extLst>
      <p:ext uri="{BB962C8B-B14F-4D97-AF65-F5344CB8AC3E}">
        <p14:creationId xmlns:p14="http://schemas.microsoft.com/office/powerpoint/2010/main" val="342064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30.20 A precision ground straightedge and a feeler gauge are used to check the cylinder head for flatness</a:t>
            </a:r>
            <a:endParaRPr lang="en-US" dirty="0">
              <a:latin typeface="+mj-lt"/>
            </a:endParaRPr>
          </a:p>
        </p:txBody>
      </p:sp>
      <p:pic>
        <p:nvPicPr>
          <p:cNvPr id="3" name="Picture 2" descr="A figure shows a technician placing a straight edge on a cylinder head and inserting a feeler gauge between the straight edge and the cylinder he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032" y="1635159"/>
            <a:ext cx="6305937" cy="4451250"/>
          </a:xfrm>
          <a:prstGeom prst="rect">
            <a:avLst/>
          </a:prstGeom>
        </p:spPr>
      </p:pic>
    </p:spTree>
    <p:extLst>
      <p:ext uri="{BB962C8B-B14F-4D97-AF65-F5344CB8AC3E}">
        <p14:creationId xmlns:p14="http://schemas.microsoft.com/office/powerpoint/2010/main" val="62204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ALUMINUM CYLNDER HEAD STRAIGHTENING</a:t>
            </a:r>
          </a:p>
        </p:txBody>
      </p:sp>
      <p:sp>
        <p:nvSpPr>
          <p:cNvPr id="28675" name="Content Placeholder 2"/>
          <p:cNvSpPr>
            <a:spLocks noGrp="1"/>
          </p:cNvSpPr>
          <p:nvPr>
            <p:ph idx="1"/>
          </p:nvPr>
        </p:nvSpPr>
        <p:spPr>
          <a:xfrm>
            <a:off x="457200" y="1600200"/>
            <a:ext cx="7924800" cy="4525963"/>
          </a:xfrm>
        </p:spPr>
        <p:txBody>
          <a:bodyPr/>
          <a:lstStyle/>
          <a:p>
            <a:r>
              <a:rPr lang="en-US" dirty="0"/>
              <a:t>Step 1</a:t>
            </a:r>
          </a:p>
          <a:p>
            <a:pPr lvl="1"/>
            <a:r>
              <a:rPr lang="en-US" dirty="0"/>
              <a:t>Determine the amount of warpage with a straightedge and thickness (feeler) gauge.</a:t>
            </a:r>
          </a:p>
          <a:p>
            <a:r>
              <a:rPr lang="en-US" dirty="0"/>
              <a:t>Step 2</a:t>
            </a:r>
          </a:p>
          <a:p>
            <a:pPr lvl="1"/>
            <a:r>
              <a:rPr lang="en-US" dirty="0"/>
              <a:t>Tighten the center of the cylinder head down on a strong, flat base.</a:t>
            </a:r>
          </a:p>
          <a:p>
            <a:r>
              <a:rPr lang="en-US" dirty="0"/>
              <a:t>Step 3</a:t>
            </a:r>
          </a:p>
          <a:p>
            <a:pPr lvl="1"/>
            <a:r>
              <a:rPr lang="en-US" dirty="0"/>
              <a:t>Place the head and base in an oven for 5 hours at 500°F (260°C). Turn the oven off and leave the assembly in the oven.</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30.21 Warped overhead camshaft cylinder head. If the gasket surface is machined to be flat, the camshaft bearings will still not be in proper alignment. The solution is to straighten the cylinder head or to align bore the cam tunnel</a:t>
            </a:r>
          </a:p>
        </p:txBody>
      </p:sp>
      <p:pic>
        <p:nvPicPr>
          <p:cNvPr id="3" name="Picture 2" descr="A figure shows a warped overhead camshaft cylinder head with the center axis of the towers supporting the camshaft following a curved pa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24" y="1981200"/>
            <a:ext cx="5559552" cy="3657600"/>
          </a:xfrm>
          <a:prstGeom prst="rect">
            <a:avLst/>
          </a:prstGeom>
        </p:spPr>
      </p:pic>
    </p:spTree>
    <p:extLst>
      <p:ext uri="{BB962C8B-B14F-4D97-AF65-F5344CB8AC3E}">
        <p14:creationId xmlns:p14="http://schemas.microsoft.com/office/powerpoint/2010/main" val="2080638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CYLINDER HEAD RESURFACING</a:t>
            </a:r>
          </a:p>
        </p:txBody>
      </p:sp>
      <p:sp>
        <p:nvSpPr>
          <p:cNvPr id="28675" name="Content Placeholder 2"/>
          <p:cNvSpPr>
            <a:spLocks noGrp="1"/>
          </p:cNvSpPr>
          <p:nvPr>
            <p:ph idx="1"/>
          </p:nvPr>
        </p:nvSpPr>
        <p:spPr>
          <a:xfrm>
            <a:off x="76200" y="1524000"/>
            <a:ext cx="8382000" cy="4525963"/>
          </a:xfrm>
        </p:spPr>
        <p:txBody>
          <a:bodyPr/>
          <a:lstStyle/>
          <a:p>
            <a:r>
              <a:rPr lang="en-US" dirty="0"/>
              <a:t>Refinishing Methods</a:t>
            </a:r>
          </a:p>
          <a:p>
            <a:pPr lvl="1"/>
            <a:r>
              <a:rPr lang="en-US" dirty="0"/>
              <a:t>Milling or Broaching</a:t>
            </a:r>
          </a:p>
          <a:p>
            <a:pPr lvl="2"/>
            <a:r>
              <a:rPr lang="en-US" dirty="0"/>
              <a:t>A milling type of resurfacer uses metal-cutting tool bits fastened in a disc. This type is also called a </a:t>
            </a:r>
            <a:r>
              <a:rPr lang="en-US" i="1" dirty="0"/>
              <a:t>broach. </a:t>
            </a:r>
            <a:r>
              <a:rPr lang="en-US" dirty="0"/>
              <a:t>The disc is the rotating workhead of the mill.</a:t>
            </a:r>
          </a:p>
          <a:p>
            <a:pPr lvl="1"/>
            <a:r>
              <a:rPr lang="en-US" dirty="0"/>
              <a:t>Grinding</a:t>
            </a:r>
          </a:p>
          <a:p>
            <a:pPr lvl="2"/>
            <a:r>
              <a:rPr lang="en-US" dirty="0"/>
              <a:t>The surface grinder type uses a large-diameter abrasive wheel.</a:t>
            </a:r>
          </a:p>
          <a:p>
            <a:pPr lvl="1"/>
            <a:r>
              <a:rPr lang="en-US" dirty="0"/>
              <a:t>Surface Finish</a:t>
            </a:r>
          </a:p>
          <a:p>
            <a:pPr lvl="2"/>
            <a:r>
              <a:rPr lang="en-US" dirty="0"/>
              <a:t>The usual method of expressing surface finish is by the arithmetic average roughness height (RA)</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CYLINDER HEADS (1 OF 4)</a:t>
            </a:r>
          </a:p>
        </p:txBody>
      </p:sp>
      <p:sp>
        <p:nvSpPr>
          <p:cNvPr id="25603" name="Content Placeholder 2"/>
          <p:cNvSpPr>
            <a:spLocks noGrp="1"/>
          </p:cNvSpPr>
          <p:nvPr>
            <p:ph idx="1"/>
          </p:nvPr>
        </p:nvSpPr>
        <p:spPr>
          <a:xfrm>
            <a:off x="457200" y="1600200"/>
            <a:ext cx="8077200" cy="4525963"/>
          </a:xfrm>
        </p:spPr>
        <p:txBody>
          <a:bodyPr/>
          <a:lstStyle/>
          <a:p>
            <a:r>
              <a:rPr lang="en-US" dirty="0"/>
              <a:t>Construction</a:t>
            </a:r>
          </a:p>
          <a:p>
            <a:pPr lvl="1"/>
            <a:r>
              <a:rPr lang="en-US" dirty="0"/>
              <a:t>Cylinder heads support the valves and valve train, and contain passages for the flow of intake, exhaust gases, coolant, and sometimes engine oil.</a:t>
            </a:r>
          </a:p>
          <a:p>
            <a:r>
              <a:rPr lang="en-US" dirty="0"/>
              <a:t>Design Features</a:t>
            </a:r>
          </a:p>
          <a:p>
            <a:pPr lvl="1"/>
            <a:r>
              <a:rPr lang="en-US" dirty="0"/>
              <a:t>Squish Area</a:t>
            </a:r>
          </a:p>
          <a:p>
            <a:pPr lvl="2"/>
            <a:r>
              <a:rPr lang="en-US" dirty="0"/>
              <a:t>This is an area of the combustion chamber where the piston nearly contacts the cylinder head.</a:t>
            </a:r>
          </a:p>
          <a:p>
            <a:pPr lvl="1"/>
            <a:r>
              <a:rPr lang="en-US" dirty="0"/>
              <a:t>Quench Area</a:t>
            </a:r>
          </a:p>
          <a:p>
            <a:pPr lvl="2"/>
            <a:r>
              <a:rPr lang="en-US" dirty="0"/>
              <a:t>The squish area can also be the quench area where the air-fuel mixture is cooled by the cylinder head.</a:t>
            </a: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30.22 A cast-iron cylinder head being resurfaced using a surface grinder</a:t>
            </a:r>
            <a:endParaRPr lang="en-US" dirty="0">
              <a:latin typeface="+mj-lt"/>
            </a:endParaRPr>
          </a:p>
        </p:txBody>
      </p:sp>
      <p:pic>
        <p:nvPicPr>
          <p:cNvPr id="3" name="Picture 2" descr="Photo of a surface grinder resurfacing a cast-iron cylin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801" y="1832118"/>
            <a:ext cx="5768398" cy="4331713"/>
          </a:xfrm>
          <a:prstGeom prst="rect">
            <a:avLst/>
          </a:prstGeom>
        </p:spPr>
      </p:pic>
    </p:spTree>
    <p:extLst>
      <p:ext uri="{BB962C8B-B14F-4D97-AF65-F5344CB8AC3E}">
        <p14:creationId xmlns:p14="http://schemas.microsoft.com/office/powerpoint/2010/main" val="229656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30.23 A graph showing a typical rough surface as would be viewed through a magnifying glass. RA is an abbreviation indicating the average height of all peaks and valleys</a:t>
            </a:r>
          </a:p>
        </p:txBody>
      </p:sp>
      <p:pic>
        <p:nvPicPr>
          <p:cNvPr id="3" name="Picture 2" descr="The graph shows length of sample on the horizontal axis and roughness height (RA) on the vertical axis. The curve follows a U-shaped curve that alternate above and below zero. The average RA is labeled as the average of the distances of all peaks and valleys from the mean (zero)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17" y="2072208"/>
            <a:ext cx="7850894" cy="3504639"/>
          </a:xfrm>
          <a:prstGeom prst="rect">
            <a:avLst/>
          </a:prstGeom>
        </p:spPr>
      </p:pic>
    </p:spTree>
    <p:extLst>
      <p:ext uri="{BB962C8B-B14F-4D97-AF65-F5344CB8AC3E}">
        <p14:creationId xmlns:p14="http://schemas.microsoft.com/office/powerpoint/2010/main" val="1779557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INTAKE MANIFOLD ALIGNMENT</a:t>
            </a:r>
          </a:p>
        </p:txBody>
      </p:sp>
      <p:sp>
        <p:nvSpPr>
          <p:cNvPr id="28675" name="Content Placeholder 2"/>
          <p:cNvSpPr>
            <a:spLocks noGrp="1"/>
          </p:cNvSpPr>
          <p:nvPr>
            <p:ph idx="1"/>
          </p:nvPr>
        </p:nvSpPr>
        <p:spPr>
          <a:xfrm>
            <a:off x="76200" y="1524000"/>
            <a:ext cx="8229600" cy="4525963"/>
          </a:xfrm>
        </p:spPr>
        <p:txBody>
          <a:bodyPr/>
          <a:lstStyle/>
          <a:p>
            <a:r>
              <a:rPr lang="en-US" dirty="0"/>
              <a:t>Purpose</a:t>
            </a:r>
          </a:p>
          <a:p>
            <a:pPr lvl="1"/>
            <a:r>
              <a:rPr lang="en-US" dirty="0"/>
              <a:t>The intake manifold surface must be resurfaced to remove enough metal to rematch the ports and bolt holes after the cylinder head has been serviced.</a:t>
            </a:r>
          </a:p>
          <a:p>
            <a:r>
              <a:rPr lang="en-US" dirty="0"/>
              <a:t>Procedure</a:t>
            </a:r>
          </a:p>
          <a:p>
            <a:pPr lvl="1"/>
            <a:r>
              <a:rPr lang="en-US" dirty="0"/>
              <a:t>Automotive machine shops that perform head resurfacing have tables that specify the exact amount of metal to be removed.</a:t>
            </a:r>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30.24 The material that must be removed for a good manifold fit</a:t>
            </a:r>
            <a:endParaRPr lang="en-US" dirty="0">
              <a:latin typeface="+mj-lt"/>
            </a:endParaRPr>
          </a:p>
        </p:txBody>
      </p:sp>
      <p:pic>
        <p:nvPicPr>
          <p:cNvPr id="3" name="Picture 2" descr="The figure shows the following:&#10;•The amount of metal to be removed from the resurfaced head is labeled: A.&#10;•The amount of metal to be removed from the intake side of the head is labeled: B.&#10;•Surface C is the top of the cylinder head.&#10;•The angle between the both sides of the cylinder head is labeled: Angle.&#10;The amount to be removed from B for various angles are:&#10;•Angle 90 degree: A multiplied by 1.000&#10;•Angle 85 degree: A multiplied by 1.100&#10;•Angle 80 degree: A multiplied by 1.233&#10;•Angle 75 degree: A multiplied by 1.414&#10;•Angle 70 degree: A multiplied by 1.673&#10;•Angle 65 degree: A multiplied by 2.067&#10;•Angle 60 degree: A multiplied by 2.733&#10;The amount removed from surface C is: 1.4 multiplied by A&#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52" y="1965950"/>
            <a:ext cx="7473696" cy="3657600"/>
          </a:xfrm>
          <a:prstGeom prst="rect">
            <a:avLst/>
          </a:prstGeom>
        </p:spPr>
      </p:pic>
    </p:spTree>
    <p:extLst>
      <p:ext uri="{BB962C8B-B14F-4D97-AF65-F5344CB8AC3E}">
        <p14:creationId xmlns:p14="http://schemas.microsoft.com/office/powerpoint/2010/main" val="2083516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30.25 Using an intake manifold template to check for the proper angles after the cylinder heads have been machined</a:t>
            </a:r>
            <a:endParaRPr lang="en-US" dirty="0">
              <a:latin typeface="+mj-lt"/>
            </a:endParaRPr>
          </a:p>
        </p:txBody>
      </p:sp>
      <p:pic>
        <p:nvPicPr>
          <p:cNvPr id="3" name="Picture 2" descr="A photo shows an intake manifold template placed on the cylinder head of a V-engine to check for the proper angles. The template is in the shape of letter V."/>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30" y="1981200"/>
            <a:ext cx="6142539" cy="3768429"/>
          </a:xfrm>
          <a:prstGeom prst="rect">
            <a:avLst/>
          </a:prstGeom>
        </p:spPr>
      </p:pic>
    </p:spTree>
    <p:extLst>
      <p:ext uri="{BB962C8B-B14F-4D97-AF65-F5344CB8AC3E}">
        <p14:creationId xmlns:p14="http://schemas.microsoft.com/office/powerpoint/2010/main" val="2073660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VALVE GUIDES (1 OF 2)</a:t>
            </a:r>
          </a:p>
        </p:txBody>
      </p:sp>
      <p:sp>
        <p:nvSpPr>
          <p:cNvPr id="28675" name="Content Placeholder 2"/>
          <p:cNvSpPr>
            <a:spLocks noGrp="1"/>
          </p:cNvSpPr>
          <p:nvPr>
            <p:ph idx="1"/>
          </p:nvPr>
        </p:nvSpPr>
        <p:spPr>
          <a:xfrm>
            <a:off x="76200" y="1524000"/>
            <a:ext cx="8229600" cy="4525963"/>
          </a:xfrm>
        </p:spPr>
        <p:txBody>
          <a:bodyPr/>
          <a:lstStyle/>
          <a:p>
            <a:r>
              <a:rPr lang="en-US" dirty="0"/>
              <a:t>Types</a:t>
            </a:r>
          </a:p>
          <a:p>
            <a:pPr lvl="1"/>
            <a:r>
              <a:rPr lang="en-US" dirty="0"/>
              <a:t>Integral: Part of cast-iron cylinder heads.</a:t>
            </a:r>
          </a:p>
          <a:p>
            <a:pPr lvl="1"/>
            <a:r>
              <a:rPr lang="en-US" dirty="0"/>
              <a:t>Removable or Pressed-in: Associated with aluminum cylinder heads.</a:t>
            </a:r>
          </a:p>
          <a:p>
            <a:r>
              <a:rPr lang="en-US" dirty="0"/>
              <a:t>Valve to Stem Guide Clearance </a:t>
            </a:r>
          </a:p>
          <a:p>
            <a:pPr lvl="1"/>
            <a:r>
              <a:rPr lang="en-US" dirty="0"/>
              <a:t>Intake valve: 0.001 to 0.003 inch (0.025 to 0.076 mm)</a:t>
            </a:r>
          </a:p>
          <a:p>
            <a:pPr lvl="1"/>
            <a:r>
              <a:rPr lang="en-US" dirty="0"/>
              <a:t>Exhaust valve: 0.002 to 0.004 inch (0.05 to 0.1 mm)</a:t>
            </a:r>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VALVE GUIDES (2OF 2)</a:t>
            </a:r>
          </a:p>
        </p:txBody>
      </p:sp>
      <p:sp>
        <p:nvSpPr>
          <p:cNvPr id="3" name="Content Placeholder 2"/>
          <p:cNvSpPr>
            <a:spLocks noGrp="1"/>
          </p:cNvSpPr>
          <p:nvPr>
            <p:ph idx="1"/>
          </p:nvPr>
        </p:nvSpPr>
        <p:spPr/>
        <p:txBody>
          <a:bodyPr/>
          <a:lstStyle/>
          <a:p>
            <a:r>
              <a:rPr lang="en-US" dirty="0"/>
              <a:t>Measuring Valve Guides</a:t>
            </a:r>
          </a:p>
          <a:p>
            <a:pPr lvl="1"/>
            <a:r>
              <a:rPr lang="en-US" dirty="0"/>
              <a:t>The valve guide is first measured in the middle with a small-hole gauge. Then it is measured at both ends.</a:t>
            </a:r>
          </a:p>
          <a:p>
            <a:r>
              <a:rPr lang="en-US" dirty="0"/>
              <a:t>Oversize Stem Valves</a:t>
            </a:r>
          </a:p>
          <a:p>
            <a:pPr lvl="1"/>
            <a:r>
              <a:rPr lang="en-US" dirty="0"/>
              <a:t>Oversize stem valves are used when the guide is reamed or honed. The resulting clearance is the same as the original.</a:t>
            </a:r>
          </a:p>
          <a:p>
            <a:endParaRPr lang="en-US" dirty="0"/>
          </a:p>
        </p:txBody>
      </p:sp>
    </p:spTree>
    <p:extLst>
      <p:ext uri="{BB962C8B-B14F-4D97-AF65-F5344CB8AC3E}">
        <p14:creationId xmlns:p14="http://schemas.microsoft.com/office/powerpoint/2010/main" val="833509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30.26 An integral valve guide is simply a guide that has been drilled into the cast-iron cylinder head</a:t>
            </a:r>
            <a:endParaRPr lang="en-US" dirty="0">
              <a:latin typeface="+mj-lt"/>
            </a:endParaRPr>
          </a:p>
        </p:txBody>
      </p:sp>
      <p:pic>
        <p:nvPicPr>
          <p:cNvPr id="3" name="Picture 2" descr="A photo shows the cutaway of a cylinder head of an engine with a cylindrical, integral valve guide supporting the valve 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350" y="1848434"/>
            <a:ext cx="2533300" cy="4222166"/>
          </a:xfrm>
          <a:prstGeom prst="rect">
            <a:avLst/>
          </a:prstGeom>
        </p:spPr>
      </p:pic>
    </p:spTree>
    <p:extLst>
      <p:ext uri="{BB962C8B-B14F-4D97-AF65-F5344CB8AC3E}">
        <p14:creationId xmlns:p14="http://schemas.microsoft.com/office/powerpoint/2010/main" val="1285066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30.27 All aluminum cylinder heads use valve guide inserts</a:t>
            </a:r>
            <a:endParaRPr lang="en-US" dirty="0">
              <a:latin typeface="+mj-lt"/>
            </a:endParaRPr>
          </a:p>
        </p:txBody>
      </p:sp>
      <p:pic>
        <p:nvPicPr>
          <p:cNvPr id="3" name="Picture 2" descr="A photo shows a cutaway of an Aluminum cylinder head with valve guide inserts. The valve guide inserts are pressed-in types that are inserted above the valve sea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411" y="1517154"/>
            <a:ext cx="5761179" cy="4331713"/>
          </a:xfrm>
          <a:prstGeom prst="rect">
            <a:avLst/>
          </a:prstGeom>
        </p:spPr>
      </p:pic>
    </p:spTree>
    <p:extLst>
      <p:ext uri="{BB962C8B-B14F-4D97-AF65-F5344CB8AC3E}">
        <p14:creationId xmlns:p14="http://schemas.microsoft.com/office/powerpoint/2010/main" val="126332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30.28 Valve guides often wear to a bell-mouth shape to both ends due to the forces exerted on the valve by the valve train components</a:t>
            </a:r>
            <a:endParaRPr lang="en-US" dirty="0">
              <a:latin typeface="+mj-lt"/>
            </a:endParaRPr>
          </a:p>
        </p:txBody>
      </p:sp>
      <p:pic>
        <p:nvPicPr>
          <p:cNvPr id="3" name="Picture 2" descr="A figure shows a bell-mouth shaped wear on the interior side of valve guide of an engine. The wear is more prominent near the top and bottom of the valve gu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926" y="1905000"/>
            <a:ext cx="1490148" cy="3921442"/>
          </a:xfrm>
          <a:prstGeom prst="rect">
            <a:avLst/>
          </a:prstGeom>
        </p:spPr>
      </p:pic>
    </p:spTree>
    <p:extLst>
      <p:ext uri="{BB962C8B-B14F-4D97-AF65-F5344CB8AC3E}">
        <p14:creationId xmlns:p14="http://schemas.microsoft.com/office/powerpoint/2010/main" val="212971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CYLINDER HEADS (2 OF 4)</a:t>
            </a:r>
          </a:p>
        </p:txBody>
      </p:sp>
      <p:sp>
        <p:nvSpPr>
          <p:cNvPr id="3" name="Content Placeholder 2"/>
          <p:cNvSpPr>
            <a:spLocks noGrp="1"/>
          </p:cNvSpPr>
          <p:nvPr>
            <p:ph idx="1"/>
          </p:nvPr>
        </p:nvSpPr>
        <p:spPr/>
        <p:txBody>
          <a:bodyPr/>
          <a:lstStyle/>
          <a:p>
            <a:r>
              <a:rPr lang="en-US" dirty="0"/>
              <a:t>Design Features</a:t>
            </a:r>
          </a:p>
          <a:p>
            <a:pPr lvl="1"/>
            <a:r>
              <a:rPr lang="en-US" dirty="0"/>
              <a:t>Spark Plug Placement</a:t>
            </a:r>
          </a:p>
          <a:p>
            <a:pPr lvl="2"/>
            <a:r>
              <a:rPr lang="en-US" dirty="0"/>
              <a:t>The best spark plug placement is at the center of the combustion chamber.</a:t>
            </a:r>
          </a:p>
          <a:p>
            <a:pPr lvl="1"/>
            <a:r>
              <a:rPr lang="en-US" dirty="0"/>
              <a:t>Surface-to-Volume Ratio</a:t>
            </a:r>
          </a:p>
          <a:p>
            <a:pPr lvl="2"/>
            <a:r>
              <a:rPr lang="en-US" dirty="0"/>
              <a:t>The ratio is determined by the surface area of the combustion chamber divided by the volume</a:t>
            </a:r>
          </a:p>
          <a:p>
            <a:pPr lvl="1"/>
            <a:r>
              <a:rPr lang="en-US" dirty="0"/>
              <a:t>Valve Shrouding</a:t>
            </a:r>
          </a:p>
          <a:p>
            <a:pPr lvl="2"/>
            <a:r>
              <a:rPr lang="en-US" dirty="0"/>
              <a:t>The valve is kept close to the walls of the combustion chamber to help increase mixture turbulence.</a:t>
            </a:r>
          </a:p>
          <a:p>
            <a:pPr lvl="1"/>
            <a:r>
              <a:rPr lang="en-US" dirty="0"/>
              <a:t>Crossflow Placement</a:t>
            </a:r>
          </a:p>
          <a:p>
            <a:pPr lvl="2"/>
            <a:r>
              <a:rPr lang="en-US" dirty="0"/>
              <a:t>The valve arrangement allows for flow across the head.</a:t>
            </a:r>
          </a:p>
        </p:txBody>
      </p:sp>
    </p:spTree>
    <p:extLst>
      <p:ext uri="{BB962C8B-B14F-4D97-AF65-F5344CB8AC3E}">
        <p14:creationId xmlns:p14="http://schemas.microsoft.com/office/powerpoint/2010/main" val="3287200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30.29 A small-hole gauge and a micrometer are being used to measure the valve guide. The guide should be measured in three places: at the top, middle, and bottom</a:t>
            </a:r>
          </a:p>
        </p:txBody>
      </p:sp>
      <p:pic>
        <p:nvPicPr>
          <p:cNvPr id="3" name="Picture 2" descr="A photo illustrates valve guide measurement. A small-hole gauge is used in conjunction with a micrometer to measure the valve guide at the top, middle, and 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88" y="2022809"/>
            <a:ext cx="6973824" cy="4023360"/>
          </a:xfrm>
          <a:prstGeom prst="rect">
            <a:avLst/>
          </a:prstGeom>
        </p:spPr>
      </p:pic>
    </p:spTree>
    <p:extLst>
      <p:ext uri="{BB962C8B-B14F-4D97-AF65-F5344CB8AC3E}">
        <p14:creationId xmlns:p14="http://schemas.microsoft.com/office/powerpoint/2010/main" val="205913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Check Valve Guide Wear</a:t>
            </a:r>
            <a:br>
              <a:rPr lang="en-US" dirty="0"/>
            </a:br>
            <a:r>
              <a:rPr lang="en-US" sz="1350" dirty="0">
                <a:solidFill>
                  <a:prstClr val="white"/>
                </a:solidFill>
              </a:rPr>
              <a:t>(The animation will automatically start in a few seconds)</a:t>
            </a:r>
            <a:endParaRPr lang="en-US" dirty="0"/>
          </a:p>
        </p:txBody>
      </p:sp>
      <p:pic>
        <p:nvPicPr>
          <p:cNvPr id="10" name="valve_guide_wear_check">
            <a:hlinkClick r:id="" action="ppaction://media"/>
            <a:extLst>
              <a:ext uri="{FF2B5EF4-FFF2-40B4-BE49-F238E27FC236}">
                <a16:creationId xmlns:a16="http://schemas.microsoft.com/office/drawing/2014/main" id="{3BE412A4-27D5-4D87-8A46-11066D4F3A1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73470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4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30.30 The diameter of the valve stem is being measured using a micrometer. The difference between the inside diameter of the valve guide and the diameter of the valve stem is the valve guide-to-stem clearance</a:t>
            </a:r>
            <a:endParaRPr lang="en-US" dirty="0">
              <a:latin typeface="+mj-lt"/>
            </a:endParaRPr>
          </a:p>
        </p:txBody>
      </p:sp>
      <p:pic>
        <p:nvPicPr>
          <p:cNvPr id="3" name="Picture 2" descr="A photo shows the diameter of a valve stem being measured with the help of a micrometer. The valve stem is held between the jaws of the micrometer for measur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551" y="1852642"/>
            <a:ext cx="4626898" cy="4277565"/>
          </a:xfrm>
          <a:prstGeom prst="rect">
            <a:avLst/>
          </a:prstGeom>
        </p:spPr>
      </p:pic>
    </p:spTree>
    <p:extLst>
      <p:ext uri="{BB962C8B-B14F-4D97-AF65-F5344CB8AC3E}">
        <p14:creationId xmlns:p14="http://schemas.microsoft.com/office/powerpoint/2010/main" val="723291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Check Valve Stem Clearance</a:t>
            </a:r>
            <a:br>
              <a:rPr lang="en-US" dirty="0"/>
            </a:br>
            <a:r>
              <a:rPr lang="en-US" sz="1350" dirty="0">
                <a:solidFill>
                  <a:prstClr val="white"/>
                </a:solidFill>
              </a:rPr>
              <a:t>(The animation will automatically start in a few seconds)</a:t>
            </a:r>
            <a:endParaRPr lang="en-US" dirty="0"/>
          </a:p>
        </p:txBody>
      </p:sp>
      <p:pic>
        <p:nvPicPr>
          <p:cNvPr id="5" name="valve_stem_clearance">
            <a:hlinkClick r:id="" action="ppaction://media"/>
            <a:extLst>
              <a:ext uri="{FF2B5EF4-FFF2-40B4-BE49-F238E27FC236}">
                <a16:creationId xmlns:a16="http://schemas.microsoft.com/office/drawing/2014/main" id="{04B69865-215D-4942-9CD2-A8DB0508EAE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30.31 Measuring valve guide-to-stem clearance with a dial indicator while rocking the stem in the direction of normal thrust.</a:t>
            </a:r>
            <a:endParaRPr lang="en-US" dirty="0">
              <a:latin typeface="+mj-lt"/>
            </a:endParaRPr>
          </a:p>
        </p:txBody>
      </p:sp>
      <p:pic>
        <p:nvPicPr>
          <p:cNvPr id="3" name="Picture 2" descr="A figure shows the measurement of valve guide-to-stem clearance. A dial indicator is used to measure the measures the clearance with the valve lifted off se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685" y="1981200"/>
            <a:ext cx="5109086" cy="3905035"/>
          </a:xfrm>
          <a:prstGeom prst="rect">
            <a:avLst/>
          </a:prstGeom>
        </p:spPr>
      </p:pic>
    </p:spTree>
    <p:extLst>
      <p:ext uri="{BB962C8B-B14F-4D97-AF65-F5344CB8AC3E}">
        <p14:creationId xmlns:p14="http://schemas.microsoft.com/office/powerpoint/2010/main" val="195172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799"/>
            <a:ext cx="3272355" cy="491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30.32 Sectional view of a knurled valve guide</a:t>
            </a:r>
            <a:endParaRPr lang="en-US" dirty="0">
              <a:latin typeface="+mj-lt"/>
            </a:endParaRPr>
          </a:p>
        </p:txBody>
      </p:sp>
      <p:pic>
        <p:nvPicPr>
          <p:cNvPr id="3" name="Picture 2" descr="An enlarged view of the valve guide shows the original diameter of the guide and the restored inside diameter of the guide due to raised edges by knurl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381" y="1597167"/>
            <a:ext cx="5495239" cy="4425696"/>
          </a:xfrm>
          <a:prstGeom prst="rect">
            <a:avLst/>
          </a:prstGeom>
        </p:spPr>
      </p:pic>
    </p:spTree>
    <p:extLst>
      <p:ext uri="{BB962C8B-B14F-4D97-AF65-F5344CB8AC3E}">
        <p14:creationId xmlns:p14="http://schemas.microsoft.com/office/powerpoint/2010/main" val="193077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VALVE GUIDE REPLACEMENT (1 OF 2)</a:t>
            </a:r>
          </a:p>
        </p:txBody>
      </p:sp>
      <p:sp>
        <p:nvSpPr>
          <p:cNvPr id="28675" name="Content Placeholder 2"/>
          <p:cNvSpPr>
            <a:spLocks noGrp="1"/>
          </p:cNvSpPr>
          <p:nvPr>
            <p:ph idx="1"/>
          </p:nvPr>
        </p:nvSpPr>
        <p:spPr>
          <a:xfrm>
            <a:off x="76200" y="1524000"/>
            <a:ext cx="8229600" cy="4525963"/>
          </a:xfrm>
        </p:spPr>
        <p:txBody>
          <a:bodyPr/>
          <a:lstStyle/>
          <a:p>
            <a:r>
              <a:rPr lang="en-US" dirty="0"/>
              <a:t>Purpose</a:t>
            </a:r>
          </a:p>
          <a:p>
            <a:pPr lvl="1"/>
            <a:r>
              <a:rPr lang="en-US" dirty="0"/>
              <a:t>When an engine is designed with replaceable valve guides, their replacement is always recommended when the valve assembly is being reconditioned.</a:t>
            </a:r>
          </a:p>
          <a:p>
            <a:r>
              <a:rPr lang="en-US" dirty="0"/>
              <a:t>Valve Guide Sizes</a:t>
            </a:r>
          </a:p>
          <a:p>
            <a:pPr lvl="1"/>
            <a:r>
              <a:rPr lang="en-US" dirty="0"/>
              <a:t>5/16 or 0.313 inch</a:t>
            </a:r>
          </a:p>
          <a:p>
            <a:pPr lvl="1"/>
            <a:r>
              <a:rPr lang="en-US" dirty="0"/>
              <a:t>11/32 or 0.343 inch</a:t>
            </a:r>
          </a:p>
          <a:p>
            <a:pPr lvl="1"/>
            <a:r>
              <a:rPr lang="en-US" dirty="0"/>
              <a:t> 3/8 or 0.375 inch</a:t>
            </a:r>
            <a:endParaRPr lang="en-US" b="1" dirty="0"/>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GUIDE REPLACEMENT (2 OF 2)</a:t>
            </a:r>
          </a:p>
        </p:txBody>
      </p:sp>
      <p:sp>
        <p:nvSpPr>
          <p:cNvPr id="3" name="Content Placeholder 2"/>
          <p:cNvSpPr>
            <a:spLocks noGrp="1"/>
          </p:cNvSpPr>
          <p:nvPr>
            <p:ph idx="1"/>
          </p:nvPr>
        </p:nvSpPr>
        <p:spPr/>
        <p:txBody>
          <a:bodyPr/>
          <a:lstStyle/>
          <a:p>
            <a:r>
              <a:rPr lang="en-US" dirty="0"/>
              <a:t>Valve Guide Inserts</a:t>
            </a:r>
          </a:p>
          <a:p>
            <a:pPr lvl="1"/>
            <a:r>
              <a:rPr lang="en-US" dirty="0"/>
              <a:t>Thin-walled bronze alloy sleeve bushing</a:t>
            </a:r>
          </a:p>
          <a:p>
            <a:pPr lvl="1"/>
            <a:r>
              <a:rPr lang="en-US" dirty="0"/>
              <a:t>Spiral bronze alloy bushing</a:t>
            </a:r>
          </a:p>
          <a:p>
            <a:r>
              <a:rPr lang="en-US" dirty="0"/>
              <a:t>Different tools and processes are used depending on the type of replacement used.</a:t>
            </a:r>
          </a:p>
        </p:txBody>
      </p:sp>
    </p:spTree>
    <p:extLst>
      <p:ext uri="{BB962C8B-B14F-4D97-AF65-F5344CB8AC3E}">
        <p14:creationId xmlns:p14="http://schemas.microsoft.com/office/powerpoint/2010/main" val="3433149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30.33 Valve guide replacement procedure</a:t>
            </a:r>
          </a:p>
        </p:txBody>
      </p:sp>
      <p:pic>
        <p:nvPicPr>
          <p:cNvPr id="3" name="Picture 2" descr="The figure shows a cylindrical driver used to push out the old valve guide while the cylinder head is placed on support blocks. The driver has a stem to fit the guide opening and a shoulder that pushes on the top of the guide.&#10;The cylindrical driver is used to push in the new valve guide inside the cylinder head. The driver fits over the top of the guid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48" y="1597167"/>
            <a:ext cx="7022104" cy="4425696"/>
          </a:xfrm>
          <a:prstGeom prst="rect">
            <a:avLst/>
          </a:prstGeom>
        </p:spPr>
      </p:pic>
    </p:spTree>
    <p:extLst>
      <p:ext uri="{BB962C8B-B14F-4D97-AF65-F5344CB8AC3E}">
        <p14:creationId xmlns:p14="http://schemas.microsoft.com/office/powerpoint/2010/main" val="164916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CYLINDER HEADS (3 OF 4)</a:t>
            </a:r>
          </a:p>
        </p:txBody>
      </p:sp>
      <p:sp>
        <p:nvSpPr>
          <p:cNvPr id="3" name="Content Placeholder 2"/>
          <p:cNvSpPr>
            <a:spLocks noGrp="1"/>
          </p:cNvSpPr>
          <p:nvPr>
            <p:ph idx="1"/>
          </p:nvPr>
        </p:nvSpPr>
        <p:spPr/>
        <p:txBody>
          <a:bodyPr/>
          <a:lstStyle/>
          <a:p>
            <a:r>
              <a:rPr lang="en-US" dirty="0"/>
              <a:t>Combustion Chamber Design</a:t>
            </a:r>
          </a:p>
          <a:p>
            <a:pPr lvl="1"/>
            <a:r>
              <a:rPr lang="en-US" dirty="0"/>
              <a:t>Wedge</a:t>
            </a:r>
          </a:p>
          <a:p>
            <a:pPr lvl="1"/>
            <a:r>
              <a:rPr lang="en-US" dirty="0"/>
              <a:t>Pentroof</a:t>
            </a:r>
          </a:p>
          <a:p>
            <a:pPr lvl="1"/>
            <a:r>
              <a:rPr lang="en-US" dirty="0"/>
              <a:t>Hemi</a:t>
            </a:r>
          </a:p>
          <a:p>
            <a:r>
              <a:rPr lang="en-US" dirty="0"/>
              <a:t>Four-Valve Cylinder Heads</a:t>
            </a:r>
          </a:p>
          <a:p>
            <a:pPr lvl="1"/>
            <a:r>
              <a:rPr lang="en-US" dirty="0"/>
              <a:t>Adding more than two valves per cylinder permits more air to flow into and out of the engine with greater velocity without excessive valve duration.</a:t>
            </a:r>
          </a:p>
        </p:txBody>
      </p:sp>
    </p:spTree>
    <p:extLst>
      <p:ext uri="{BB962C8B-B14F-4D97-AF65-F5344CB8AC3E}">
        <p14:creationId xmlns:p14="http://schemas.microsoft.com/office/powerpoint/2010/main" val="1066128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30.34 A type of fixture required to bore the valve guide to accept a thin-walled insert sleeve</a:t>
            </a:r>
            <a:endParaRPr lang="en-US" dirty="0">
              <a:latin typeface="+mj-lt"/>
            </a:endParaRPr>
          </a:p>
        </p:txBody>
      </p:sp>
      <p:pic>
        <p:nvPicPr>
          <p:cNvPr id="3" name="Picture 2" descr="A figure shows a C-shaped fixture used to bore the valve guide of an engine. The fixture has screw threads for tightening at the bottom and the drill bit for boring valve guide can be inserted from the t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665" y="1850854"/>
            <a:ext cx="4392670" cy="4313587"/>
          </a:xfrm>
          <a:prstGeom prst="rect">
            <a:avLst/>
          </a:prstGeom>
        </p:spPr>
      </p:pic>
    </p:spTree>
    <p:extLst>
      <p:ext uri="{BB962C8B-B14F-4D97-AF65-F5344CB8AC3E}">
        <p14:creationId xmlns:p14="http://schemas.microsoft.com/office/powerpoint/2010/main" val="1004508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30.35 Trimming the top of the thin-walled insert</a:t>
            </a:r>
            <a:endParaRPr lang="en-US" dirty="0">
              <a:latin typeface="+mj-lt"/>
            </a:endParaRPr>
          </a:p>
        </p:txBody>
      </p:sp>
      <p:pic>
        <p:nvPicPr>
          <p:cNvPr id="3" name="Picture 2" descr="A photo shows the top of a thin-walled insert being trimmed with a broa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363" y="1568605"/>
            <a:ext cx="6037275" cy="4533623"/>
          </a:xfrm>
          <a:prstGeom prst="rect">
            <a:avLst/>
          </a:prstGeom>
        </p:spPr>
      </p:pic>
    </p:spTree>
    <p:extLst>
      <p:ext uri="{BB962C8B-B14F-4D97-AF65-F5344CB8AC3E}">
        <p14:creationId xmlns:p14="http://schemas.microsoft.com/office/powerpoint/2010/main" val="819331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30.36 Installed spiral bronze insert bushing</a:t>
            </a:r>
            <a:endParaRPr lang="en-US" dirty="0">
              <a:latin typeface="+mj-lt"/>
            </a:endParaRPr>
          </a:p>
        </p:txBody>
      </p:sp>
      <p:pic>
        <p:nvPicPr>
          <p:cNvPr id="3" name="Picture 2" descr="A photo shows a spiral bronze insert bushing installed in a gu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396" y="1420608"/>
            <a:ext cx="1447208" cy="4744947"/>
          </a:xfrm>
          <a:prstGeom prst="rect">
            <a:avLst/>
          </a:prstGeom>
        </p:spPr>
      </p:pic>
    </p:spTree>
    <p:extLst>
      <p:ext uri="{BB962C8B-B14F-4D97-AF65-F5344CB8AC3E}">
        <p14:creationId xmlns:p14="http://schemas.microsoft.com/office/powerpoint/2010/main" val="2682569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is valve stem-to-guide clearance measured?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a:t>Measuring valve guide-to-stem clearance with a dial indicator while rocking the stem in the direction of normal thrust.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Valve lash adjustment (time 3:04)</a:t>
            </a:r>
            <a:endParaRPr lang="en-US" sz="1800" dirty="0"/>
          </a:p>
          <a:p>
            <a:pPr fontAlgn="base"/>
            <a:r>
              <a:rPr lang="en-US" sz="1800" dirty="0">
                <a:hlinkClick r:id="rId3"/>
              </a:rPr>
              <a:t>Checking cylinder head warpage (time 1:39)</a:t>
            </a:r>
            <a:endParaRPr lang="en-US" sz="1800" dirty="0"/>
          </a:p>
          <a:p>
            <a:pPr fontAlgn="base"/>
            <a:r>
              <a:rPr lang="en-US" sz="1800" dirty="0">
                <a:hlinkClick r:id="rId4"/>
              </a:rPr>
              <a:t>How to torque cylinder head bolts (time 25:08)</a:t>
            </a:r>
            <a:endParaRPr lang="en-US" sz="1800" dirty="0"/>
          </a:p>
          <a:p>
            <a:pPr fontAlgn="base"/>
            <a:r>
              <a:rPr lang="en-US" sz="1800" dirty="0">
                <a:hlinkClick r:id="rId5"/>
              </a:rPr>
              <a:t>Cylinder head repair after valve and seat damage (time 2:41)</a:t>
            </a:r>
            <a:endParaRPr lang="en-US" sz="1800" dirty="0"/>
          </a:p>
          <a:p>
            <a:pPr fontAlgn="base"/>
            <a:r>
              <a:rPr lang="en-US" sz="1800" dirty="0">
                <a:hlinkClick r:id="rId6"/>
              </a:rPr>
              <a:t>Cylinder head for flatness / warpage (time 2:51)</a:t>
            </a:r>
            <a:endParaRPr lang="en-US" sz="1800" dirty="0"/>
          </a:p>
          <a:p>
            <a:pPr fontAlgn="base"/>
            <a:r>
              <a:rPr lang="en-US" sz="1800" dirty="0">
                <a:hlinkClick r:id="rId7"/>
              </a:rPr>
              <a:t>Fitting new valve guides (time 3:30)</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CYLINDER HEADS (4 OF 4)</a:t>
            </a:r>
          </a:p>
        </p:txBody>
      </p:sp>
      <p:sp>
        <p:nvSpPr>
          <p:cNvPr id="3" name="Content Placeholder 2"/>
          <p:cNvSpPr>
            <a:spLocks noGrp="1"/>
          </p:cNvSpPr>
          <p:nvPr>
            <p:ph idx="1"/>
          </p:nvPr>
        </p:nvSpPr>
        <p:spPr/>
        <p:txBody>
          <a:bodyPr/>
          <a:lstStyle/>
          <a:p>
            <a:r>
              <a:rPr lang="en-US" dirty="0"/>
              <a:t>Valve Size and Lift</a:t>
            </a:r>
          </a:p>
          <a:p>
            <a:pPr lvl="1"/>
            <a:r>
              <a:rPr lang="en-US" dirty="0"/>
              <a:t>The maximum amount of gas moving through the opening area of a valve depends on the distance around the valve and the degree to which it lifts open.</a:t>
            </a:r>
          </a:p>
          <a:p>
            <a:endParaRPr lang="en-US" dirty="0"/>
          </a:p>
        </p:txBody>
      </p:sp>
    </p:spTree>
    <p:extLst>
      <p:ext uri="{BB962C8B-B14F-4D97-AF65-F5344CB8AC3E}">
        <p14:creationId xmlns:p14="http://schemas.microsoft.com/office/powerpoint/2010/main" val="261797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30.1 The seats and guides for the valves are in the cylinder head, as well as the camshaft and the entire valve train if it is an overhead camshaft design</a:t>
            </a:r>
          </a:p>
        </p:txBody>
      </p:sp>
      <p:pic>
        <p:nvPicPr>
          <p:cNvPr id="5" name="Picture 4" descr="The figure shows the cylinder head of an overhead camshaft engine:&#10;•The overhead camshaft actuates the intake and exhaust valves by rocker arms.&#10;•Both the valves are seated on a valve seat against spring pressure and slide up and down in a valve guid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54" y="1615602"/>
            <a:ext cx="3520293" cy="4418780"/>
          </a:xfrm>
          <a:prstGeom prst="rect">
            <a:avLst/>
          </a:prstGeom>
        </p:spPr>
      </p:pic>
    </p:spTree>
    <p:extLst>
      <p:ext uri="{BB962C8B-B14F-4D97-AF65-F5344CB8AC3E}">
        <p14:creationId xmlns:p14="http://schemas.microsoft.com/office/powerpoint/2010/main" val="68905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30.2 A wedge-shaped combustion chamber showing the squish area where the air-fuel mixture is squeezed, causing turbulence that pushes the mixture toward the spark plug</a:t>
            </a:r>
          </a:p>
        </p:txBody>
      </p:sp>
      <p:pic>
        <p:nvPicPr>
          <p:cNvPr id="6" name="Picture 5" descr="A figure shows a wedge-shaped combustion chamber with a spark plug opening on the side, coolant passages on the top and squish area near the bottom of cylinder he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165" y="2075183"/>
            <a:ext cx="5311671" cy="4080669"/>
          </a:xfrm>
          <a:prstGeom prst="rect">
            <a:avLst/>
          </a:prstGeom>
        </p:spPr>
      </p:pic>
    </p:spTree>
    <p:extLst>
      <p:ext uri="{BB962C8B-B14F-4D97-AF65-F5344CB8AC3E}">
        <p14:creationId xmlns:p14="http://schemas.microsoft.com/office/powerpoint/2010/main" val="55989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733</TotalTime>
  <Words>1969</Words>
  <Application>Microsoft Office PowerPoint</Application>
  <PresentationFormat>On-screen Show (4:3)</PresentationFormat>
  <Paragraphs>174</Paragraphs>
  <Slides>66</Slides>
  <Notes>0</Notes>
  <HiddenSlides>0</HiddenSlides>
  <MMClips>2</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66</vt:i4>
      </vt:variant>
    </vt:vector>
  </HeadingPairs>
  <TitlesOfParts>
    <vt:vector size="78" baseType="lpstr">
      <vt:lpstr>Arial</vt:lpstr>
      <vt:lpstr>Arial (Headings)</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CYLINDER HEADS (1 OF 4)</vt:lpstr>
      <vt:lpstr>CYLINDER HEADS (2 OF 4)</vt:lpstr>
      <vt:lpstr>CYLINDER HEADS (3 OF 4)</vt:lpstr>
      <vt:lpstr>CYLINDER HEADS (4 OF 4)</vt:lpstr>
      <vt:lpstr>Figure 30.1 The seats and guides for the valves are in the cylinder head, as well as the camshaft and the entire valve train if it is an overhead camshaft design</vt:lpstr>
      <vt:lpstr>Figure 30.2 A wedge-shaped combustion chamber showing the squish area where the air-fuel mixture is squeezed, causing turbulence that pushes the mixture toward the spark plug</vt:lpstr>
      <vt:lpstr>Figure 30.3 Locating the spark plug in the center of the combustion chamber reduces the distance the flame front must travel</vt:lpstr>
      <vt:lpstr>Figure 30.4 The combustion chamber of the 5.7 liter Chrysler Hemi cylinder head shows the two spark plugs used to ensure rapid burn for best power and economy with the lowest possible exhaust emissions</vt:lpstr>
      <vt:lpstr>Figure 30.5 The shrouded area around the intake valve causes the intake mixture to swirl as it enters the combustion chamber</vt:lpstr>
      <vt:lpstr>Figure 30.6 A typical crossflow cylinder head design, where the flow into and out of the combustion chamber is from opposite sides of the cylinder head</vt:lpstr>
      <vt:lpstr>Figure 30.7 Method for measuring the valve opening space</vt:lpstr>
      <vt:lpstr>Figure 30.8 Comparing the valve opening areas between a two- and three-valve combustion chamber when the valves are open</vt:lpstr>
      <vt:lpstr>Figure 30.9 Typical four-valve head. The total area of opening of two small intake valves and two smaller exhaust valves is greater than the area of a two-valve head using much larger valves.</vt:lpstr>
      <vt:lpstr>Figure 30.10 Four valves in a pentroof combustion chamber</vt:lpstr>
      <vt:lpstr>QUESTION 1: ?</vt:lpstr>
      <vt:lpstr>ANSWER 1:</vt:lpstr>
      <vt:lpstr>INTAKE AND EXHAUST PORTS</vt:lpstr>
      <vt:lpstr>Tech Tip </vt:lpstr>
      <vt:lpstr>Figure 30.11 An Audi five-valve cylinder head, which uses three intake valves and two exhaust valves</vt:lpstr>
      <vt:lpstr>Figure 30.12 The intake manifold design and combustion chamber design both work together to cause the air-fuel mixture to swirl as it enters the combustion chamber</vt:lpstr>
      <vt:lpstr>Figure 30.13 A port-injected engine showing the straight free flowing intake and exhaust ports</vt:lpstr>
      <vt:lpstr>CYLINDER HEAD PASSAGES</vt:lpstr>
      <vt:lpstr>Figure 30.14 A cutaway head showing the coolant passages in green</vt:lpstr>
      <vt:lpstr>Figure 30.15 Coolant flows through the cylinder head, and the passages are sealed by the head gasket. In this case the head gasket has failed, allowing coolant to enter the cylinder on the left.</vt:lpstr>
      <vt:lpstr>QUESTION 2: ?</vt:lpstr>
      <vt:lpstr>ANSWER 2:</vt:lpstr>
      <vt:lpstr>CYLINDER HEAD SERVICING (1 OF 2)</vt:lpstr>
      <vt:lpstr>CYLINDER HEAD SERVICING ( 2 OF 2)</vt:lpstr>
      <vt:lpstr>Figure 30.16 Overhead camshafts may be (a) held in place with bearing caps, (b) supported by towers, or (c) fitted into bearing bores machined directly into the head</vt:lpstr>
      <vt:lpstr>Figure 30.17 Always follow the specified loosening sequence to prevent valve spring tension from bending the camshaft</vt:lpstr>
      <vt:lpstr>Figure 30.18 Pushrods can be kept labeled if stuck through a cardboard box. Individual parts become worn together. An effective method to keep all valve train parts together and labeled exactly as they came from the engine.</vt:lpstr>
      <vt:lpstr>Figure 30.19 Cylinder heads should be checked in five planes for warpage, distortion, bend, and twist</vt:lpstr>
      <vt:lpstr>Figure 30.20 A precision ground straightedge and a feeler gauge are used to check the cylinder head for flatness</vt:lpstr>
      <vt:lpstr>ALUMINUM CYLNDER HEAD STRAIGHTENING</vt:lpstr>
      <vt:lpstr>Figure 30.21 Warped overhead camshaft cylinder head. If the gasket surface is machined to be flat, the camshaft bearings will still not be in proper alignment. The solution is to straighten the cylinder head or to align bore the cam tunnel</vt:lpstr>
      <vt:lpstr> CYLINDER HEAD RESURFACING</vt:lpstr>
      <vt:lpstr>Figure 30.22 A cast-iron cylinder head being resurfaced using a surface grinder</vt:lpstr>
      <vt:lpstr>Figure 30.23 A graph showing a typical rough surface as would be viewed through a magnifying glass. RA is an abbreviation indicating the average height of all peaks and valleys</vt:lpstr>
      <vt:lpstr> INTAKE MANIFOLD ALIGNMENT</vt:lpstr>
      <vt:lpstr>Figure 30.24 The material that must be removed for a good manifold fit</vt:lpstr>
      <vt:lpstr>Figure 30.25 Using an intake manifold template to check for the proper angles after the cylinder heads have been machined</vt:lpstr>
      <vt:lpstr> VALVE GUIDES (1 OF 2)</vt:lpstr>
      <vt:lpstr>VALVE GUIDES (2OF 2)</vt:lpstr>
      <vt:lpstr>Figure 30.26 An integral valve guide is simply a guide that has been drilled into the cast-iron cylinder head</vt:lpstr>
      <vt:lpstr>Figure 30.27 All aluminum cylinder heads use valve guide inserts</vt:lpstr>
      <vt:lpstr>Figure 30.28 Valve guides often wear to a bell-mouth shape to both ends due to the forces exerted on the valve by the valve train components</vt:lpstr>
      <vt:lpstr>Figure 30.29 A small-hole gauge and a micrometer are being used to measure the valve guide. The guide should be measured in three places: at the top, middle, and bottom</vt:lpstr>
      <vt:lpstr>Animation: Check Valve Guide Wear (The animation will automatically start in a few seconds)</vt:lpstr>
      <vt:lpstr>Figure 30.30 The diameter of the valve stem is being measured using a micrometer. The difference between the inside diameter of the valve guide and the diameter of the valve stem is the valve guide-to-stem clearance</vt:lpstr>
      <vt:lpstr>Animation: Check Valve Stem Clearance (The animation will automatically start in a few seconds)</vt:lpstr>
      <vt:lpstr>Figure 30.31 Measuring valve guide-to-stem clearance with a dial indicator while rocking the stem in the direction of normal thrust.</vt:lpstr>
      <vt:lpstr>FREQUENTLY ASKED QUESTION</vt:lpstr>
      <vt:lpstr>Figure 30.32 Sectional view of a knurled valve guide</vt:lpstr>
      <vt:lpstr> VALVE GUIDE REPLACEMENT (1 OF 2)</vt:lpstr>
      <vt:lpstr>VALVE GUIDE REPLACEMENT (2 OF 2)</vt:lpstr>
      <vt:lpstr>Figure 30.33 Valve guide replacement procedure</vt:lpstr>
      <vt:lpstr>Figure 30.34 A type of fixture required to bore the valve guide to accept a thin-walled insert sleeve</vt:lpstr>
      <vt:lpstr>Figure 30.35 Trimming the top of the thin-walled insert</vt:lpstr>
      <vt:lpstr>Figure 30.36 Installed spiral bronze insert bushing</vt:lpstr>
      <vt:lpstr>QUESTION 3: ?</vt:lpstr>
      <vt:lpstr>ANSWER 3:</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30</dc:title>
  <dc:creator>Curt &amp; Tammy</dc:creator>
  <cp:lastModifiedBy>Glen Plants</cp:lastModifiedBy>
  <cp:revision>62</cp:revision>
  <dcterms:created xsi:type="dcterms:W3CDTF">2018-09-25T19:30:15Z</dcterms:created>
  <dcterms:modified xsi:type="dcterms:W3CDTF">2020-06-23T20:20:32Z</dcterms:modified>
</cp:coreProperties>
</file>