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263" r:id="rId11"/>
    <p:sldId id="315" r:id="rId12"/>
    <p:sldId id="269" r:id="rId13"/>
    <p:sldId id="271" r:id="rId14"/>
    <p:sldId id="316" r:id="rId15"/>
    <p:sldId id="273" r:id="rId16"/>
    <p:sldId id="317" r:id="rId17"/>
    <p:sldId id="267" r:id="rId18"/>
    <p:sldId id="268" r:id="rId19"/>
    <p:sldId id="275" r:id="rId20"/>
    <p:sldId id="270" r:id="rId21"/>
    <p:sldId id="277" r:id="rId22"/>
    <p:sldId id="318" r:id="rId23"/>
    <p:sldId id="278" r:id="rId24"/>
    <p:sldId id="319" r:id="rId25"/>
    <p:sldId id="320" r:id="rId26"/>
    <p:sldId id="272" r:id="rId27"/>
    <p:sldId id="321" r:id="rId28"/>
    <p:sldId id="286" r:id="rId29"/>
    <p:sldId id="287" r:id="rId30"/>
    <p:sldId id="280" r:id="rId31"/>
    <p:sldId id="346" r:id="rId32"/>
    <p:sldId id="328" r:id="rId33"/>
    <p:sldId id="347" r:id="rId34"/>
    <p:sldId id="274" r:id="rId35"/>
    <p:sldId id="329" r:id="rId36"/>
    <p:sldId id="282" r:id="rId37"/>
    <p:sldId id="330" r:id="rId38"/>
    <p:sldId id="331" r:id="rId39"/>
    <p:sldId id="332" r:id="rId40"/>
    <p:sldId id="284" r:id="rId41"/>
    <p:sldId id="333" r:id="rId42"/>
    <p:sldId id="393" r:id="rId43"/>
    <p:sldId id="334" r:id="rId44"/>
    <p:sldId id="299" r:id="rId45"/>
    <p:sldId id="300" r:id="rId46"/>
    <p:sldId id="305" r:id="rId47"/>
    <p:sldId id="324" r:id="rId48"/>
    <p:sldId id="326" r:id="rId49"/>
    <p:sldId id="327" r:id="rId50"/>
    <p:sldId id="335" r:id="rId51"/>
    <p:sldId id="336" r:id="rId52"/>
    <p:sldId id="337" r:id="rId53"/>
    <p:sldId id="338" r:id="rId54"/>
    <p:sldId id="339" r:id="rId55"/>
    <p:sldId id="340" r:id="rId56"/>
    <p:sldId id="341" r:id="rId57"/>
    <p:sldId id="342" r:id="rId58"/>
    <p:sldId id="343" r:id="rId59"/>
    <p:sldId id="344" r:id="rId60"/>
    <p:sldId id="345" r:id="rId61"/>
    <p:sldId id="386" r:id="rId62"/>
    <p:sldId id="325"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6/23/2020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6/23/2020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6/23/2020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6/23/2020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6/23/2020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6/23/2020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6/23/2020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6/23/2020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6/23/2020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6/23/2020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6/23/2020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zviBNRWoz_Q" TargetMode="External"/><Relationship Id="rId2" Type="http://schemas.openxmlformats.org/officeDocument/2006/relationships/hyperlink" Target="https://www.youtube.com/watch?v=mmmcj53TNic" TargetMode="Externa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22</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Engine Oil</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latin typeface="+mj-lt"/>
              </a:rPr>
              <a:t>API RATING</a:t>
            </a:r>
          </a:p>
        </p:txBody>
      </p:sp>
      <p:sp>
        <p:nvSpPr>
          <p:cNvPr id="28675" name="Content Placeholder 2"/>
          <p:cNvSpPr>
            <a:spLocks noGrp="1"/>
          </p:cNvSpPr>
          <p:nvPr>
            <p:ph idx="1"/>
          </p:nvPr>
        </p:nvSpPr>
        <p:spPr>
          <a:xfrm>
            <a:off x="457200" y="1600200"/>
            <a:ext cx="7924800" cy="4525963"/>
          </a:xfrm>
        </p:spPr>
        <p:txBody>
          <a:bodyPr/>
          <a:lstStyle/>
          <a:p>
            <a:r>
              <a:rPr lang="en-US" dirty="0"/>
              <a:t>American Petroleum Institute (API)</a:t>
            </a:r>
          </a:p>
          <a:p>
            <a:r>
              <a:rPr lang="en-US" dirty="0"/>
              <a:t>Worked with manufacturers to develop engine oil performance classifications.</a:t>
            </a:r>
          </a:p>
          <a:p>
            <a:r>
              <a:rPr lang="en-US" dirty="0"/>
              <a:t>Oils are tested and rated in production automotive engines.</a:t>
            </a:r>
          </a:p>
          <a:p>
            <a:r>
              <a:rPr lang="en-US" dirty="0"/>
              <a:t>Gasoline engine ratings begin with the letter “S”.</a:t>
            </a:r>
          </a:p>
          <a:p>
            <a:r>
              <a:rPr lang="en-US" dirty="0"/>
              <a:t>Diesel engine ratings begin with the letter “C”.</a:t>
            </a:r>
          </a:p>
        </p:txBody>
      </p:sp>
    </p:spTree>
    <p:extLst>
      <p:ext uri="{BB962C8B-B14F-4D97-AF65-F5344CB8AC3E}">
        <p14:creationId xmlns:p14="http://schemas.microsoft.com/office/powerpoint/2010/main" val="14812858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22.3 API doughnut for a SAE 5W-30, SM engine oil. When compared to a reference oil, the “energy conserving” designation indicates a 1.1% better fuel economy for SAE 10W-30 oils and 0.5% better fuel economy for SAE 5W-30 oils</a:t>
            </a:r>
            <a:endParaRPr lang="en-US" sz="2000" dirty="0">
              <a:latin typeface="+mj-lt"/>
            </a:endParaRPr>
          </a:p>
        </p:txBody>
      </p:sp>
      <p:pic>
        <p:nvPicPr>
          <p:cNvPr id="4" name="Picture 2" descr="A figure shows an API doughnut with the text SAE 5W-30 at the center inside a circle and the text API Service SM; Energy conserving labeled around the circ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11947" y="2362200"/>
            <a:ext cx="3320106" cy="332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t>What property of oil does the SAE ratings reflect?</a:t>
            </a:r>
            <a:endParaRPr lang="en-US" sz="4000" dirty="0">
              <a:solidFill>
                <a:srgbClr val="000000"/>
              </a:solidFill>
            </a:endParaRPr>
          </a:p>
        </p:txBody>
      </p:sp>
    </p:spTree>
    <p:extLst>
      <p:ext uri="{BB962C8B-B14F-4D97-AF65-F5344CB8AC3E}">
        <p14:creationId xmlns:p14="http://schemas.microsoft.com/office/powerpoint/2010/main" val="3056825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1323439"/>
          </a:xfrm>
          <a:prstGeom prst="rect">
            <a:avLst/>
          </a:prstGeom>
        </p:spPr>
        <p:txBody>
          <a:bodyPr wrap="square">
            <a:spAutoFit/>
          </a:bodyPr>
          <a:lstStyle/>
          <a:p>
            <a:r>
              <a:rPr lang="en-US" sz="4000" dirty="0"/>
              <a:t>It indicates the viscosity range</a:t>
            </a:r>
          </a:p>
          <a:p>
            <a:r>
              <a:rPr lang="en-US" sz="4000" dirty="0"/>
              <a:t>into which the oil fits.</a:t>
            </a:r>
            <a:endParaRPr lang="en-US" sz="4000" dirty="0">
              <a:solidFill>
                <a:srgbClr val="000000"/>
              </a:solidFill>
            </a:endParaRPr>
          </a:p>
        </p:txBody>
      </p:sp>
    </p:spTree>
    <p:extLst>
      <p:ext uri="{BB962C8B-B14F-4D97-AF65-F5344CB8AC3E}">
        <p14:creationId xmlns:p14="http://schemas.microsoft.com/office/powerpoint/2010/main" val="2582820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 ILSAC OIL RATING</a:t>
            </a:r>
          </a:p>
        </p:txBody>
      </p:sp>
      <p:sp>
        <p:nvSpPr>
          <p:cNvPr id="28675" name="Content Placeholder 2"/>
          <p:cNvSpPr>
            <a:spLocks noGrp="1"/>
          </p:cNvSpPr>
          <p:nvPr>
            <p:ph idx="1"/>
          </p:nvPr>
        </p:nvSpPr>
        <p:spPr>
          <a:xfrm>
            <a:off x="76200" y="1524000"/>
            <a:ext cx="8382000" cy="4525963"/>
          </a:xfrm>
        </p:spPr>
        <p:txBody>
          <a:bodyPr/>
          <a:lstStyle/>
          <a:p>
            <a:r>
              <a:rPr lang="en-US" dirty="0"/>
              <a:t>International Lubricant Standardization and Approval Committee (ILSAC).</a:t>
            </a:r>
          </a:p>
          <a:p>
            <a:r>
              <a:rPr lang="en-US" dirty="0"/>
              <a:t>Developed an oil rating that consolidates the SAE viscosity rating and the API quality rating.</a:t>
            </a:r>
          </a:p>
          <a:p>
            <a:r>
              <a:rPr lang="en-US" dirty="0"/>
              <a:t>If an engine oil meets the standards, a “starburst” symbol is displayed on the </a:t>
            </a:r>
            <a:r>
              <a:rPr lang="en-US" i="1" dirty="0"/>
              <a:t>front </a:t>
            </a:r>
            <a:r>
              <a:rPr lang="en-US" dirty="0"/>
              <a:t>of the oil container.</a:t>
            </a:r>
          </a:p>
          <a:p>
            <a:r>
              <a:rPr lang="en-US" dirty="0"/>
              <a:t>Rating begin with the letters “GF” (Example GF-6).</a:t>
            </a:r>
          </a:p>
        </p:txBody>
      </p:sp>
      <p:sp>
        <p:nvSpPr>
          <p:cNvPr id="3" name="TextBox 2"/>
          <p:cNvSpPr txBox="1"/>
          <p:nvPr/>
        </p:nvSpPr>
        <p:spPr>
          <a:xfrm>
            <a:off x="4724400" y="5105400"/>
            <a:ext cx="3733800" cy="400110"/>
          </a:xfrm>
          <a:prstGeom prst="rect">
            <a:avLst/>
          </a:prstGeom>
          <a:noFill/>
        </p:spPr>
        <p:txBody>
          <a:bodyPr wrap="square" rtlCol="0">
            <a:spAutoFit/>
          </a:bodyPr>
          <a:lstStyle/>
          <a:p>
            <a:r>
              <a:rPr lang="en-US" sz="2000" dirty="0"/>
              <a:t>.</a:t>
            </a:r>
          </a:p>
        </p:txBody>
      </p:sp>
    </p:spTree>
    <p:extLst>
      <p:ext uri="{BB962C8B-B14F-4D97-AF65-F5344CB8AC3E}">
        <p14:creationId xmlns:p14="http://schemas.microsoft.com/office/powerpoint/2010/main" val="33157895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855452"/>
          </a:xfrm>
        </p:spPr>
        <p:txBody>
          <a:bodyPr/>
          <a:lstStyle/>
          <a:p>
            <a:r>
              <a:rPr lang="en-IN" sz="2000" dirty="0">
                <a:latin typeface="+mj-lt"/>
              </a:rPr>
              <a:t>Figure 22.4 The International Lubricant Standardization and Approval Committee (ILSAC) starburst symbol. If this symbol is on the front of the container of oil, then it is acceptable for use in almost any gasoline engine</a:t>
            </a:r>
            <a:endParaRPr lang="en-US" sz="2000" dirty="0">
              <a:latin typeface="+mj-lt"/>
            </a:endParaRPr>
          </a:p>
        </p:txBody>
      </p:sp>
      <p:pic>
        <p:nvPicPr>
          <p:cNvPr id="4" name="Picture 2" descr="A figure shows the International Lubricant Standardization and Approval Committee (ILSAC) starburst symbol that reads: American petroleum institute certified; for gasoline eng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03081" y="2133600"/>
            <a:ext cx="2937838" cy="315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27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 EUROPEAN OIL RATING SYSTEM</a:t>
            </a:r>
          </a:p>
        </p:txBody>
      </p:sp>
      <p:sp>
        <p:nvSpPr>
          <p:cNvPr id="28675" name="Content Placeholder 2"/>
          <p:cNvSpPr>
            <a:spLocks noGrp="1"/>
          </p:cNvSpPr>
          <p:nvPr>
            <p:ph idx="1"/>
          </p:nvPr>
        </p:nvSpPr>
        <p:spPr>
          <a:xfrm>
            <a:off x="76200" y="1524000"/>
            <a:ext cx="8229600" cy="4525963"/>
          </a:xfrm>
        </p:spPr>
        <p:txBody>
          <a:bodyPr/>
          <a:lstStyle/>
          <a:p>
            <a:r>
              <a:rPr lang="fr-FR" dirty="0"/>
              <a:t>The Association des Constructeurs Européens </a:t>
            </a:r>
            <a:r>
              <a:rPr lang="en-US" dirty="0"/>
              <a:t>d’Automobiles (ACEA)</a:t>
            </a:r>
          </a:p>
          <a:p>
            <a:r>
              <a:rPr lang="en-US" dirty="0"/>
              <a:t>Gasoline oil ratings: ACEA-A</a:t>
            </a:r>
          </a:p>
          <a:p>
            <a:r>
              <a:rPr lang="en-US" dirty="0"/>
              <a:t>Diesel oil ratings: ACEA-B</a:t>
            </a:r>
          </a:p>
          <a:p>
            <a:r>
              <a:rPr lang="en-US" dirty="0"/>
              <a:t>Combined gasoline and diesel rating: ACEA-C</a:t>
            </a:r>
          </a:p>
          <a:p>
            <a:r>
              <a:rPr lang="en-US" dirty="0"/>
              <a:t>The A,B, or C rating is followed by a number that represents the specific rating (example: ACEA-A4)  </a:t>
            </a:r>
          </a:p>
        </p:txBody>
      </p:sp>
    </p:spTree>
    <p:extLst>
      <p:ext uri="{BB962C8B-B14F-4D97-AF65-F5344CB8AC3E}">
        <p14:creationId xmlns:p14="http://schemas.microsoft.com/office/powerpoint/2010/main" val="102822596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400" dirty="0">
                <a:latin typeface="+mj-lt"/>
              </a:rPr>
              <a:t>Figure 22.5 ACEA ratings are included on the back of the oil container if it meets any of the standards</a:t>
            </a:r>
            <a:endParaRPr lang="en-US" dirty="0">
              <a:latin typeface="+mj-lt"/>
            </a:endParaRPr>
          </a:p>
        </p:txBody>
      </p:sp>
      <p:pic>
        <p:nvPicPr>
          <p:cNvPr id="6" name="Picture 2" descr="Photo of the label on the back of the oil container that has the following ACEA rating: ACEA A1/B1, A5/B5-0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99850" y="1905000"/>
            <a:ext cx="4344301" cy="3522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26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 SYNTHETIC OIL</a:t>
            </a:r>
          </a:p>
        </p:txBody>
      </p:sp>
      <p:sp>
        <p:nvSpPr>
          <p:cNvPr id="28675" name="Content Placeholder 2"/>
          <p:cNvSpPr>
            <a:spLocks noGrp="1"/>
          </p:cNvSpPr>
          <p:nvPr>
            <p:ph idx="1"/>
          </p:nvPr>
        </p:nvSpPr>
        <p:spPr>
          <a:xfrm>
            <a:off x="76200" y="1524000"/>
            <a:ext cx="8229600" cy="4525963"/>
          </a:xfrm>
        </p:spPr>
        <p:txBody>
          <a:bodyPr/>
          <a:lstStyle/>
          <a:p>
            <a:r>
              <a:rPr lang="en-US" dirty="0"/>
              <a:t>The term </a:t>
            </a:r>
            <a:r>
              <a:rPr lang="en-US" i="1" dirty="0"/>
              <a:t>synthetic </a:t>
            </a:r>
            <a:r>
              <a:rPr lang="en-US" dirty="0"/>
              <a:t>means that it is a manufactured product and not refined from a naturally occurring substance.</a:t>
            </a:r>
          </a:p>
          <a:p>
            <a:r>
              <a:rPr lang="en-US" dirty="0"/>
              <a:t>The American Petroleum Institute classifies oil into groups.</a:t>
            </a:r>
          </a:p>
          <a:p>
            <a:r>
              <a:rPr lang="en-US" dirty="0"/>
              <a:t>Group IV: Synthetic oils made from mineral oil and monomolecular oil called polyalpholefin (POA); includes Mobil 1.</a:t>
            </a:r>
          </a:p>
        </p:txBody>
      </p:sp>
    </p:spTree>
    <p:extLst>
      <p:ext uri="{BB962C8B-B14F-4D97-AF65-F5344CB8AC3E}">
        <p14:creationId xmlns:p14="http://schemas.microsoft.com/office/powerpoint/2010/main" val="37625622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400" dirty="0">
                <a:latin typeface="+mj-lt"/>
              </a:rPr>
              <a:t>Figure 22.6 Mobil 1 synthetic engine oil is used by several vehicle manufacturers in new engines</a:t>
            </a:r>
            <a:endParaRPr lang="en-US" sz="2400" dirty="0">
              <a:latin typeface="+mj-lt"/>
            </a:endParaRPr>
          </a:p>
        </p:txBody>
      </p:sp>
      <p:pic>
        <p:nvPicPr>
          <p:cNvPr id="6" name="Picture 2" descr="Photo of a Mobil 1 fully synthetic engine oil container that is labeled 5W-3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51956" y="1741267"/>
            <a:ext cx="5840088" cy="438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522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22.1</a:t>
            </a:r>
            <a:r>
              <a:rPr lang="en-US" dirty="0"/>
              <a:t> Explain the purpose of engine oil and engine oil additives.</a:t>
            </a:r>
          </a:p>
          <a:p>
            <a:pPr marL="0" indent="0">
              <a:buNone/>
            </a:pPr>
            <a:r>
              <a:rPr lang="en-US" b="1" dirty="0">
                <a:solidFill>
                  <a:srgbClr val="005A70"/>
                </a:solidFill>
              </a:rPr>
              <a:t>22.2  </a:t>
            </a:r>
            <a:r>
              <a:rPr lang="en-US" dirty="0"/>
              <a:t>Discuss the properties of engine oil.</a:t>
            </a:r>
          </a:p>
          <a:p>
            <a:pPr marL="0" indent="0">
              <a:buNone/>
            </a:pPr>
            <a:r>
              <a:rPr lang="en-US" b="1" dirty="0">
                <a:solidFill>
                  <a:srgbClr val="005A70"/>
                </a:solidFill>
              </a:rPr>
              <a:t>22.3  </a:t>
            </a:r>
            <a:r>
              <a:rPr lang="en-US" dirty="0"/>
              <a:t>Discuss SAE rating, API rating, ILSAC oil rating, and European oil rating system.</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sz="2000" dirty="0">
                <a:latin typeface="+mj-lt"/>
              </a:rPr>
              <a:t>Figure 22.7 Both oils have been cooled to -20°F (-29°C). Notice that the synthetic oil on the left flows more freely than the mineral oil on the right, even though both are SAE 5W-30</a:t>
            </a:r>
            <a:endParaRPr lang="en-US" sz="2000" dirty="0">
              <a:latin typeface="+mj-lt"/>
            </a:endParaRPr>
          </a:p>
        </p:txBody>
      </p:sp>
      <p:pic>
        <p:nvPicPr>
          <p:cNvPr id="4" name="Picture 2" descr="A figure compares SAE 5W-30 synthetic and mineral oil at negative 20 degrees F or negative 29 degrees C. The synthetic oil flows more freely into a beaker as compared to the mineral oil that flows very slowly into a beak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7035" y="2286000"/>
            <a:ext cx="3509190" cy="339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452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r>
              <a:rPr lang="en-US" sz="3400" dirty="0">
                <a:latin typeface="+mj-lt"/>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76400"/>
            <a:ext cx="5100638" cy="4517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sz="2000" dirty="0">
                <a:latin typeface="+mj-lt"/>
              </a:rPr>
              <a:t>Figure 22.8 A true synthetic is made of a stable molecule that does not vary compared to mineral oils. However, regardless of the molecules, always use an oil that meets the vehicle manufacturer’s specifications</a:t>
            </a:r>
            <a:endParaRPr lang="en-US" sz="2000" dirty="0">
              <a:latin typeface="+mj-lt"/>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32303" y="2057400"/>
            <a:ext cx="5508423" cy="363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53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is meant by the term synthetic oil?</a:t>
            </a:r>
          </a:p>
        </p:txBody>
      </p:sp>
    </p:spTree>
    <p:extLst>
      <p:ext uri="{BB962C8B-B14F-4D97-AF65-F5344CB8AC3E}">
        <p14:creationId xmlns:p14="http://schemas.microsoft.com/office/powerpoint/2010/main" val="2374300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2554545"/>
          </a:xfrm>
          <a:prstGeom prst="rect">
            <a:avLst/>
          </a:prstGeom>
        </p:spPr>
        <p:txBody>
          <a:bodyPr wrap="square">
            <a:spAutoFit/>
          </a:bodyPr>
          <a:lstStyle/>
          <a:p>
            <a:r>
              <a:rPr lang="en-US" sz="4000" dirty="0"/>
              <a:t>The term </a:t>
            </a:r>
            <a:r>
              <a:rPr lang="en-US" sz="4000" i="1" dirty="0"/>
              <a:t>synthetic </a:t>
            </a:r>
            <a:r>
              <a:rPr lang="en-US" sz="4000" dirty="0"/>
              <a:t>means that it is a manufactured product and not refined from a naturally occurring substance.</a:t>
            </a:r>
          </a:p>
        </p:txBody>
      </p:sp>
    </p:spTree>
    <p:extLst>
      <p:ext uri="{BB962C8B-B14F-4D97-AF65-F5344CB8AC3E}">
        <p14:creationId xmlns:p14="http://schemas.microsoft.com/office/powerpoint/2010/main" val="2508462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latin typeface="+mj-lt"/>
              </a:rPr>
              <a:t>HIGH MILEAGE OILS</a:t>
            </a:r>
          </a:p>
        </p:txBody>
      </p:sp>
      <p:sp>
        <p:nvSpPr>
          <p:cNvPr id="28675" name="Content Placeholder 2"/>
          <p:cNvSpPr>
            <a:spLocks noGrp="1"/>
          </p:cNvSpPr>
          <p:nvPr>
            <p:ph idx="1"/>
          </p:nvPr>
        </p:nvSpPr>
        <p:spPr>
          <a:xfrm>
            <a:off x="76200" y="1524000"/>
            <a:ext cx="8229600" cy="4525963"/>
          </a:xfrm>
        </p:spPr>
        <p:txBody>
          <a:bodyPr/>
          <a:lstStyle/>
          <a:p>
            <a:r>
              <a:rPr lang="en-US" dirty="0"/>
              <a:t>A “high mileage oil” is sold for use in vehicles that have over 75,000 miles and are, therefore, nearing the eight-year, 80,000-mile catalytic converter warranty period.</a:t>
            </a:r>
          </a:p>
          <a:p>
            <a:r>
              <a:rPr lang="en-US" dirty="0"/>
              <a:t>Esters are added to swell oil seals (main and valve-stem seals).</a:t>
            </a:r>
          </a:p>
          <a:p>
            <a:r>
              <a:rPr lang="en-US" dirty="0"/>
              <a:t>The oil usually does not have the energy rating of conventional oils.</a:t>
            </a:r>
            <a:endParaRPr lang="en-US" dirty="0">
              <a:solidFill>
                <a:srgbClr val="0000FF"/>
              </a:solidFill>
            </a:endParaRPr>
          </a:p>
        </p:txBody>
      </p:sp>
    </p:spTree>
    <p:extLst>
      <p:ext uri="{BB962C8B-B14F-4D97-AF65-F5344CB8AC3E}">
        <p14:creationId xmlns:p14="http://schemas.microsoft.com/office/powerpoint/2010/main" val="10078829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VEHICLE-SPECIFIC SPECIFICATIONS</a:t>
            </a:r>
          </a:p>
        </p:txBody>
      </p:sp>
      <p:sp>
        <p:nvSpPr>
          <p:cNvPr id="3" name="Content Placeholder 2"/>
          <p:cNvSpPr>
            <a:spLocks noGrp="1"/>
          </p:cNvSpPr>
          <p:nvPr>
            <p:ph idx="1"/>
          </p:nvPr>
        </p:nvSpPr>
        <p:spPr/>
        <p:txBody>
          <a:bodyPr/>
          <a:lstStyle/>
          <a:p>
            <a:r>
              <a:rPr lang="en-US" dirty="0"/>
              <a:t>Many manufacturers specify engine that meets their own test standards.</a:t>
            </a:r>
          </a:p>
          <a:p>
            <a:r>
              <a:rPr lang="en-US" dirty="0"/>
              <a:t>Examples:</a:t>
            </a:r>
          </a:p>
          <a:p>
            <a:pPr lvl="1"/>
            <a:r>
              <a:rPr lang="en-US" dirty="0"/>
              <a:t>General Motors: Dexos 1 and Dexos 2</a:t>
            </a:r>
          </a:p>
          <a:p>
            <a:pPr lvl="1"/>
            <a:r>
              <a:rPr lang="en-US" dirty="0"/>
              <a:t>Ford: WSS-M2C931-A  and WSS-M2C934-A</a:t>
            </a:r>
          </a:p>
          <a:p>
            <a:pPr lvl="1"/>
            <a:r>
              <a:rPr lang="en-US" dirty="0"/>
              <a:t>Chrysler: MS-6395 and MS- 10725</a:t>
            </a:r>
          </a:p>
          <a:p>
            <a:pPr lvl="1"/>
            <a:r>
              <a:rPr lang="en-US" dirty="0"/>
              <a:t>Volkswagen: 502.00 and 505.00</a:t>
            </a:r>
          </a:p>
          <a:p>
            <a:pPr lvl="1"/>
            <a:endParaRPr lang="en-US" dirty="0"/>
          </a:p>
        </p:txBody>
      </p:sp>
    </p:spTree>
    <p:extLst>
      <p:ext uri="{BB962C8B-B14F-4D97-AF65-F5344CB8AC3E}">
        <p14:creationId xmlns:p14="http://schemas.microsoft.com/office/powerpoint/2010/main" val="2880262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22.9 European vehicle manufacturers usually specify engine oil with a broad viscosity range, such as SAE 5W-40, and their own unique standards, such as the Mercedes specification 229.51</a:t>
            </a:r>
            <a:endParaRPr lang="en-US" sz="2000" dirty="0">
              <a:latin typeface="+mj-lt"/>
            </a:endParaRPr>
          </a:p>
        </p:txBody>
      </p:sp>
      <p:pic>
        <p:nvPicPr>
          <p:cNvPr id="3" name="Picture 2" descr="Photo of a container of SAE 5W-40 motor oi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77843" y="2438400"/>
            <a:ext cx="3968699" cy="29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465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OIL BRAND COMPATABILITY</a:t>
            </a:r>
          </a:p>
        </p:txBody>
      </p:sp>
      <p:sp>
        <p:nvSpPr>
          <p:cNvPr id="3" name="Content Placeholder 2"/>
          <p:cNvSpPr>
            <a:spLocks noGrp="1"/>
          </p:cNvSpPr>
          <p:nvPr>
            <p:ph idx="1"/>
          </p:nvPr>
        </p:nvSpPr>
        <p:spPr/>
        <p:txBody>
          <a:bodyPr/>
          <a:lstStyle/>
          <a:p>
            <a:r>
              <a:rPr lang="en-US" dirty="0"/>
              <a:t>According to SAE standard J-357, all engine oils must be miscible (compatible) with all other brands of engine oil.</a:t>
            </a:r>
          </a:p>
          <a:p>
            <a:r>
              <a:rPr lang="en-US" dirty="0"/>
              <a:t>Any brand of engine oil can be used as long as it meets the viscosity and API standards recommended by the vehicle manufacturer.</a:t>
            </a:r>
          </a:p>
          <a:p>
            <a:r>
              <a:rPr lang="en-US" dirty="0"/>
              <a:t>Most experts agree that the oil changes are the most important regularly scheduled maintenance for an engine.</a:t>
            </a:r>
          </a:p>
          <a:p>
            <a:endParaRPr lang="en-US" dirty="0"/>
          </a:p>
        </p:txBody>
      </p:sp>
    </p:spTree>
    <p:extLst>
      <p:ext uri="{BB962C8B-B14F-4D97-AF65-F5344CB8AC3E}">
        <p14:creationId xmlns:p14="http://schemas.microsoft.com/office/powerpoint/2010/main" val="2451227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FREQUENTLY ASKED QUESTION</a:t>
            </a:r>
            <a:endParaRPr lang="en-US" sz="3400" dirty="0">
              <a:latin typeface="+mj-lt"/>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371600"/>
            <a:ext cx="2918331" cy="4834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22.4</a:t>
            </a:r>
            <a:r>
              <a:rPr lang="en-US" dirty="0"/>
              <a:t> Discuss synthetic oil and high mileage oils.</a:t>
            </a:r>
          </a:p>
          <a:p>
            <a:pPr marL="0" indent="0">
              <a:buNone/>
            </a:pPr>
            <a:r>
              <a:rPr lang="en-US" b="1" dirty="0">
                <a:solidFill>
                  <a:srgbClr val="005A70"/>
                </a:solidFill>
              </a:rPr>
              <a:t>22.5</a:t>
            </a:r>
            <a:r>
              <a:rPr lang="en-US" dirty="0"/>
              <a:t> Discuss vehicle-specific specifications and brand compatibility of oil.</a:t>
            </a:r>
          </a:p>
          <a:p>
            <a:pPr marL="0" indent="0">
              <a:buNone/>
            </a:pPr>
            <a:r>
              <a:rPr lang="en-US" b="1" dirty="0">
                <a:solidFill>
                  <a:schemeClr val="accent2"/>
                </a:solidFill>
              </a:rPr>
              <a:t>22.6</a:t>
            </a:r>
            <a:r>
              <a:rPr lang="en-US" dirty="0"/>
              <a:t> Discuss the purpose and function of oil filters.</a:t>
            </a:r>
          </a:p>
          <a:p>
            <a:pPr marL="0" indent="0">
              <a:buNone/>
            </a:pPr>
            <a:r>
              <a:rPr lang="en-US" b="1" dirty="0">
                <a:solidFill>
                  <a:schemeClr val="accent2"/>
                </a:solidFill>
              </a:rPr>
              <a:t>22.7</a:t>
            </a:r>
            <a:r>
              <a:rPr lang="en-US" dirty="0"/>
              <a:t>  Describe the oil change procedure.</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22.10 Using a zinc additive is important when using SM-rated oil in an engine equipped with a flat-bottom lifter, especially during the break-in period</a:t>
            </a:r>
            <a:endParaRPr lang="en-US" sz="2400" dirty="0">
              <a:latin typeface="+mj-lt"/>
            </a:endParaRPr>
          </a:p>
        </p:txBody>
      </p:sp>
      <p:pic>
        <p:nvPicPr>
          <p:cNvPr id="3" name="Picture 2" descr="Photo shows a ZDDPPlus engine oil container with zinc additiv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70937" y="2057400"/>
            <a:ext cx="4802126" cy="360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764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latin typeface="+mj-lt"/>
              </a:rPr>
              <a:t>OIL FILTERS</a:t>
            </a:r>
          </a:p>
        </p:txBody>
      </p:sp>
      <p:sp>
        <p:nvSpPr>
          <p:cNvPr id="28675" name="Content Placeholder 2"/>
          <p:cNvSpPr>
            <a:spLocks noGrp="1"/>
          </p:cNvSpPr>
          <p:nvPr>
            <p:ph idx="1"/>
          </p:nvPr>
        </p:nvSpPr>
        <p:spPr>
          <a:xfrm>
            <a:off x="76200" y="1524000"/>
            <a:ext cx="8839200" cy="4525963"/>
          </a:xfrm>
        </p:spPr>
        <p:txBody>
          <a:bodyPr/>
          <a:lstStyle/>
          <a:p>
            <a:r>
              <a:rPr lang="en-US" dirty="0"/>
              <a:t>Large particles are trapped in the filter material.</a:t>
            </a:r>
          </a:p>
          <a:p>
            <a:r>
              <a:rPr lang="en-US" dirty="0"/>
              <a:t>The antidrainback valve prevents oil from draining out of the filter when the vehicle is shut off. </a:t>
            </a:r>
          </a:p>
          <a:p>
            <a:r>
              <a:rPr lang="en-US" dirty="0"/>
              <a:t>The bypass valve will allow the oil to bypass the filter if it becomes clogged.</a:t>
            </a:r>
          </a:p>
          <a:p>
            <a:r>
              <a:rPr lang="en-US" dirty="0"/>
              <a:t>Used filters should be drained/crushed before disposing according to state and local regulations.</a:t>
            </a:r>
          </a:p>
          <a:p>
            <a:endParaRPr lang="en-US" b="1" dirty="0">
              <a:solidFill>
                <a:srgbClr val="0000FF"/>
              </a:solidFill>
            </a:endParaRPr>
          </a:p>
          <a:p>
            <a:pPr lvl="1"/>
            <a:endParaRPr lang="en-US" b="1" dirty="0">
              <a:solidFill>
                <a:srgbClr val="0000FF"/>
              </a:solidFill>
            </a:endParaRPr>
          </a:p>
        </p:txBody>
      </p:sp>
    </p:spTree>
    <p:extLst>
      <p:ext uri="{BB962C8B-B14F-4D97-AF65-F5344CB8AC3E}">
        <p14:creationId xmlns:p14="http://schemas.microsoft.com/office/powerpoint/2010/main" val="6184136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22.11 A rubber diaphragm acts as an antidrainback valve to keep the oil in the filter when the engine is stopped and the oil pressure drops to zero</a:t>
            </a:r>
            <a:endParaRPr lang="en-US" dirty="0">
              <a:latin typeface="+mj-lt"/>
            </a:endParaRPr>
          </a:p>
        </p:txBody>
      </p:sp>
      <p:pic>
        <p:nvPicPr>
          <p:cNvPr id="3" name="Picture 2" descr="A photo shows a rubber diaphragm that acts as an anti-drainback valve in an oil filter. The diaphragm is visible beneath a series of circular holes placed around the circumference of a rimmed circular metal plat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88122" y="2133600"/>
            <a:ext cx="3967756" cy="360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487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22.12 A cutaway of a typical spin-on oil filter.</a:t>
            </a:r>
            <a:endParaRPr lang="en-US" sz="2400" dirty="0">
              <a:latin typeface="+mj-lt"/>
            </a:endParaRPr>
          </a:p>
        </p:txBody>
      </p:sp>
      <p:pic>
        <p:nvPicPr>
          <p:cNvPr id="3" name="Picture 2" descr="A photo shows the cutaway of a typical spin-on oil filter. It has a cylindrical housing with two concentric layers of filtering material and a central metallic cylindrical tub filled with holes.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21866" y="2362200"/>
            <a:ext cx="4131334" cy="3098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289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22.13 A typical filter crusher. The hydraulic ram forces out most of the oil from the filter. The oil is trapped underneath the crusher and is recycled</a:t>
            </a:r>
            <a:endParaRPr lang="en-US"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988" y="1828800"/>
            <a:ext cx="5280025"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872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latin typeface="+mj-lt"/>
              </a:rPr>
              <a:t>OIL CHANGE</a:t>
            </a:r>
          </a:p>
        </p:txBody>
      </p:sp>
      <p:sp>
        <p:nvSpPr>
          <p:cNvPr id="28675" name="Content Placeholder 2"/>
          <p:cNvSpPr>
            <a:spLocks noGrp="1"/>
          </p:cNvSpPr>
          <p:nvPr>
            <p:ph idx="1"/>
          </p:nvPr>
        </p:nvSpPr>
        <p:spPr>
          <a:xfrm>
            <a:off x="76200" y="1524000"/>
            <a:ext cx="9067800" cy="4525963"/>
          </a:xfrm>
        </p:spPr>
        <p:txBody>
          <a:bodyPr/>
          <a:lstStyle/>
          <a:p>
            <a:r>
              <a:rPr lang="en-US" dirty="0"/>
              <a:t>All vehicle and engine manufacturers recommend a maximum oil change interval.</a:t>
            </a:r>
          </a:p>
          <a:p>
            <a:r>
              <a:rPr lang="en-US" dirty="0"/>
              <a:t>The maximum oil change interval is shortened when the vehicle is operated in severe use conditions.</a:t>
            </a:r>
          </a:p>
          <a:p>
            <a:r>
              <a:rPr lang="en-US" dirty="0"/>
              <a:t>Oil life monitors alert the driver when service is required.</a:t>
            </a:r>
          </a:p>
          <a:p>
            <a:pPr lvl="1"/>
            <a:r>
              <a:rPr lang="en-US" dirty="0"/>
              <a:t>Mileage based reminder systems</a:t>
            </a:r>
          </a:p>
          <a:p>
            <a:pPr lvl="1"/>
            <a:r>
              <a:rPr lang="en-US" dirty="0"/>
              <a:t>Algorithm based reminder systems</a:t>
            </a:r>
          </a:p>
          <a:p>
            <a:pPr lvl="1"/>
            <a:endParaRPr lang="en-US" b="1" dirty="0">
              <a:solidFill>
                <a:srgbClr val="0000FF"/>
              </a:solidFill>
            </a:endParaRPr>
          </a:p>
        </p:txBody>
      </p:sp>
    </p:spTree>
    <p:extLst>
      <p:ext uri="{BB962C8B-B14F-4D97-AF65-F5344CB8AC3E}">
        <p14:creationId xmlns:p14="http://schemas.microsoft.com/office/powerpoint/2010/main" val="4439720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22.14 Many vehicle manufacturers can display the percentage of oil life remaining, whereas others simply turn on a warning lamp when it has been determined that an oil change is required</a:t>
            </a:r>
            <a:endParaRPr lang="en-US" sz="2000" dirty="0">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816" y="2057400"/>
            <a:ext cx="4926013"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375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Engine Oil Level &amp; Quality Sensor</a:t>
            </a:r>
            <a:br>
              <a:rPr lang="en-US" dirty="0"/>
            </a:br>
            <a:r>
              <a:rPr lang="en-US" sz="1350" dirty="0">
                <a:solidFill>
                  <a:prstClr val="white"/>
                </a:solidFill>
              </a:rPr>
              <a:t>(The animation will automatically start in a few seconds)</a:t>
            </a:r>
            <a:endParaRPr lang="en-US" dirty="0"/>
          </a:p>
        </p:txBody>
      </p:sp>
      <p:pic>
        <p:nvPicPr>
          <p:cNvPr id="5" name="Eng_Oil_Level_Quality_Sensor">
            <a:hlinkClick r:id="" action="ppaction://media"/>
            <a:extLst>
              <a:ext uri="{FF2B5EF4-FFF2-40B4-BE49-F238E27FC236}">
                <a16:creationId xmlns:a16="http://schemas.microsoft.com/office/drawing/2014/main" id="{AE461183-8FFE-4842-9B2A-3DA166FAF93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22.15 If replacing a cartridge-type oil filter, be sure to use the proper size wrench on the filter cap and tighten to factory specifications</a:t>
            </a:r>
            <a:endParaRPr lang="en-US" dirty="0">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25" y="1828800"/>
            <a:ext cx="747395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625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are the two types of oil change reminder systems?</a:t>
            </a:r>
          </a:p>
        </p:txBody>
      </p:sp>
    </p:spTree>
    <p:extLst>
      <p:ext uri="{BB962C8B-B14F-4D97-AF65-F5344CB8AC3E}">
        <p14:creationId xmlns:p14="http://schemas.microsoft.com/office/powerpoint/2010/main" val="206312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PURPOSE AND FUNCTION OF ENGINE OIL</a:t>
            </a:r>
          </a:p>
        </p:txBody>
      </p:sp>
      <p:sp>
        <p:nvSpPr>
          <p:cNvPr id="25603" name="Content Placeholder 2"/>
          <p:cNvSpPr>
            <a:spLocks noGrp="1"/>
          </p:cNvSpPr>
          <p:nvPr>
            <p:ph idx="1"/>
          </p:nvPr>
        </p:nvSpPr>
        <p:spPr>
          <a:xfrm>
            <a:off x="457200" y="1600200"/>
            <a:ext cx="8077200" cy="4525963"/>
          </a:xfrm>
        </p:spPr>
        <p:txBody>
          <a:bodyPr/>
          <a:lstStyle/>
          <a:p>
            <a:r>
              <a:rPr lang="en-US" dirty="0"/>
              <a:t>Lubricate moving parts.</a:t>
            </a:r>
          </a:p>
          <a:p>
            <a:r>
              <a:rPr lang="en-US" dirty="0"/>
              <a:t>Help cool engine parts.</a:t>
            </a:r>
          </a:p>
          <a:p>
            <a:r>
              <a:rPr lang="en-US" dirty="0"/>
              <a:t>Seal piston rings.</a:t>
            </a:r>
          </a:p>
          <a:p>
            <a:r>
              <a:rPr lang="en-US" dirty="0"/>
              <a:t>Neutralize acids formed by the combustion process.</a:t>
            </a:r>
          </a:p>
          <a:p>
            <a:r>
              <a:rPr lang="en-US" dirty="0"/>
              <a:t>Reduce friction in the engine.</a:t>
            </a:r>
          </a:p>
          <a:p>
            <a:r>
              <a:rPr lang="en-US" dirty="0"/>
              <a:t>Reduce rust and corrosion.</a:t>
            </a:r>
          </a:p>
          <a:p>
            <a:r>
              <a:rPr lang="en-US" dirty="0"/>
              <a:t>Act as a hydraulic fluid for lifters and tensioners.</a:t>
            </a:r>
          </a:p>
          <a:p>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solidFill>
                  <a:srgbClr val="000000"/>
                </a:solidFill>
              </a:rPr>
              <a:t>Mileage based and algorithm based systems.</a:t>
            </a:r>
          </a:p>
        </p:txBody>
      </p:sp>
    </p:spTree>
    <p:extLst>
      <p:ext uri="{BB962C8B-B14F-4D97-AF65-F5344CB8AC3E}">
        <p14:creationId xmlns:p14="http://schemas.microsoft.com/office/powerpoint/2010/main" val="1978629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r>
              <a:rPr lang="en-US" dirty="0">
                <a:latin typeface="+mj-lt"/>
              </a:rPr>
              <a:t>OIL CHANGE PHOTO SEQUENCE</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8091828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0" dirty="0">
                <a:latin typeface="+mj-lt"/>
              </a:rPr>
              <a:t>1. Before entering the customer’s car for the first time, be sure to install a seat cover as well as a steering wheel cover to protect the vehicle’s interior.</a:t>
            </a:r>
            <a:endParaRPr lang="en-US" b="0" dirty="0">
              <a:latin typeface="+mj-lt"/>
            </a:endParaRPr>
          </a:p>
        </p:txBody>
      </p:sp>
      <p:pic>
        <p:nvPicPr>
          <p:cNvPr id="6" name="Picture 2" descr="A photo shows a technician installing a plastic seat cov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1162" y="1524000"/>
            <a:ext cx="6461677" cy="452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030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a:latin typeface="+mj-lt"/>
              </a:rPr>
              <a:t>2. Run the engine until it is close to operating temperature. This will help the used oil drain more quickly and thoroughly.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35352"/>
            <a:ext cx="6462713"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935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a:latin typeface="+mj-lt"/>
              </a:rPr>
              <a:t>3. Raise the vehicle on a hoist, and place the oil drain container in position under the oil drain plug. Be sure to wear protective gloves.</a:t>
            </a:r>
          </a:p>
        </p:txBody>
      </p:sp>
      <p:pic>
        <p:nvPicPr>
          <p:cNvPr id="3" name="Picture 2" descr="A photo shows a technician placing an oil drain container under the oil drain plug of a vehicle that is raised on a hois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1162" y="1524000"/>
            <a:ext cx="6461676" cy="45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628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a:latin typeface="+mj-lt"/>
              </a:rPr>
              <a:t>4. Remove the plug and allow the hot oil to drain from the engine. Use caution during this step as hot oil can cause painful burns!</a:t>
            </a:r>
            <a:endParaRPr lang="en-US" sz="2400" dirty="0">
              <a:latin typeface="+mj-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676400"/>
            <a:ext cx="6462713"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999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5. </a:t>
            </a:r>
            <a:r>
              <a:rPr lang="en-US" b="0" dirty="0">
                <a:latin typeface="+mj-lt"/>
              </a:rPr>
              <a:t>While the engine oil continues to drain, remove the engine oil filter using a filter wrench. Some oil will drain from the filter, so be sure to have the oil drain container underneath when removing it.</a:t>
            </a:r>
            <a:endParaRPr lang="en-US" dirty="0">
              <a:latin typeface="+mj-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849" y="1600200"/>
            <a:ext cx="6462713"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159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6. </a:t>
            </a:r>
            <a:r>
              <a:rPr lang="en-US" b="0" dirty="0">
                <a:latin typeface="+mj-lt"/>
              </a:rPr>
              <a:t>Compare the new oil filter with the old one to be sure that it is the correct replacement.</a:t>
            </a:r>
            <a:endParaRPr lang="en-US" dirty="0">
              <a:latin typeface="+mj-lt"/>
            </a:endParaRPr>
          </a:p>
        </p:txBody>
      </p:sp>
      <p:pic>
        <p:nvPicPr>
          <p:cNvPr id="3" name="Picture 2" descr="A photo shows a technician comparing an old oil filter with a new o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1161" y="1600200"/>
            <a:ext cx="6461675" cy="4529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479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7. </a:t>
            </a:r>
            <a:r>
              <a:rPr lang="en-US" sz="2000" b="0" dirty="0">
                <a:latin typeface="+mj-lt"/>
              </a:rPr>
              <a:t>The wise service technician adds oil to the oil filter whenever possible. This provides faster filling of the filter during start-up and a reduced amount of time that the engine does not have oil pressure.</a:t>
            </a:r>
            <a:endParaRPr lang="en-US" sz="2000" dirty="0">
              <a:latin typeface="+mj-lt"/>
            </a:endParaRPr>
          </a:p>
        </p:txBody>
      </p:sp>
      <p:pic>
        <p:nvPicPr>
          <p:cNvPr id="3" name="Picture 2" descr="A photo shows a technician adding oil to the new oil filt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4935" y="1676400"/>
            <a:ext cx="6461673" cy="4529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484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8. </a:t>
            </a:r>
            <a:r>
              <a:rPr lang="en-US" b="0" dirty="0">
                <a:latin typeface="+mj-lt"/>
              </a:rPr>
              <a:t>Apply a thin layer of clean engine oil to the gasket of the new filter. This oil film will allow the rubber gasket to slide and compress as the oil filter is being tightened.</a:t>
            </a:r>
            <a:endParaRPr lang="en-US" dirty="0">
              <a:latin typeface="+mj-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600200"/>
            <a:ext cx="6462713"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996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ENGINE OIL ADDITIVES</a:t>
            </a:r>
          </a:p>
        </p:txBody>
      </p:sp>
      <p:sp>
        <p:nvSpPr>
          <p:cNvPr id="26627" name="Content Placeholder 2"/>
          <p:cNvSpPr>
            <a:spLocks noGrp="1"/>
          </p:cNvSpPr>
          <p:nvPr>
            <p:ph idx="1"/>
          </p:nvPr>
        </p:nvSpPr>
        <p:spPr>
          <a:xfrm>
            <a:off x="457200" y="1600200"/>
            <a:ext cx="8077200" cy="4525963"/>
          </a:xfrm>
        </p:spPr>
        <p:txBody>
          <a:bodyPr/>
          <a:lstStyle/>
          <a:p>
            <a:r>
              <a:rPr lang="en-US" sz="2600" dirty="0"/>
              <a:t>Viscosity Index (VI) Improvers</a:t>
            </a:r>
          </a:p>
          <a:p>
            <a:r>
              <a:rPr lang="en-US" sz="2600" dirty="0"/>
              <a:t>Pour Point Depressant</a:t>
            </a:r>
          </a:p>
          <a:p>
            <a:r>
              <a:rPr lang="en-US" sz="2600" dirty="0"/>
              <a:t>Antioxidants</a:t>
            </a:r>
          </a:p>
          <a:p>
            <a:r>
              <a:rPr lang="en-US" sz="2600" dirty="0"/>
              <a:t>Oxidants</a:t>
            </a:r>
          </a:p>
          <a:p>
            <a:r>
              <a:rPr lang="en-US" sz="2600" dirty="0"/>
              <a:t>Total Base Number (TBN)</a:t>
            </a:r>
          </a:p>
          <a:p>
            <a:r>
              <a:rPr lang="en-US" sz="2600" dirty="0"/>
              <a:t>Rust and Corrosion Inhibitors</a:t>
            </a:r>
          </a:p>
          <a:p>
            <a:r>
              <a:rPr lang="en-US" sz="2600" dirty="0"/>
              <a:t>Anti-wear additive</a:t>
            </a:r>
          </a:p>
          <a:p>
            <a:r>
              <a:rPr lang="en-US" sz="2600" dirty="0"/>
              <a:t>Extreme Pressure Additive</a:t>
            </a:r>
          </a:p>
        </p:txBody>
      </p:sp>
    </p:spTree>
    <p:extLst>
      <p:ext uri="{BB962C8B-B14F-4D97-AF65-F5344CB8AC3E}">
        <p14:creationId xmlns:p14="http://schemas.microsoft.com/office/powerpoint/2010/main" val="6186104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9. </a:t>
            </a:r>
            <a:r>
              <a:rPr lang="en-US" b="0" dirty="0">
                <a:latin typeface="+mj-lt"/>
              </a:rPr>
              <a:t>Clean the area where the oil filter gasket seats to be sure that no part of the gasket remains that could cause an oil leak.</a:t>
            </a:r>
            <a:endParaRPr lang="en-US" dirty="0">
              <a:latin typeface="+mj-lt"/>
            </a:endParaRPr>
          </a:p>
        </p:txBody>
      </p:sp>
      <p:pic>
        <p:nvPicPr>
          <p:cNvPr id="3" name="Picture 2" descr="A photo shows a technician cleaning the area where the oil filter gasket seats with a clot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1164" y="1600200"/>
            <a:ext cx="6461671" cy="4529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26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10. </a:t>
            </a:r>
            <a:r>
              <a:rPr lang="en-US" b="0" dirty="0">
                <a:latin typeface="+mj-lt"/>
              </a:rPr>
              <a:t>Install the new oil filter and tighten it by hand. Do not use an oil filter wrench to tighten the filter! Most filters should be tightened 3/4 of a turn after the gasket contacts the engine.</a:t>
            </a:r>
            <a:endParaRPr lang="en-US" dirty="0">
              <a:latin typeface="+mj-lt"/>
            </a:endParaRPr>
          </a:p>
        </p:txBody>
      </p:sp>
      <p:pic>
        <p:nvPicPr>
          <p:cNvPr id="3" name="Picture 2" descr="A photo shows a technician installing the new oil filter on an engine by ha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1164" y="1600200"/>
            <a:ext cx="6461671" cy="452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55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11. </a:t>
            </a:r>
            <a:r>
              <a:rPr lang="en-US" b="0" dirty="0">
                <a:latin typeface="+mj-lt"/>
              </a:rPr>
              <a:t>Carefully inspect the oil drain plug and gasket. Replace the gasket as needed. Install the drain plug and tighten firmly, but do not overtighten!</a:t>
            </a:r>
            <a:endParaRPr lang="en-US" dirty="0">
              <a:latin typeface="+mj-lt"/>
            </a:endParaRPr>
          </a:p>
        </p:txBody>
      </p:sp>
      <p:pic>
        <p:nvPicPr>
          <p:cNvPr id="3" name="Picture 2" descr="A photo shows a technician installing the drain plug of an engine with a wren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5882" y="1676400"/>
            <a:ext cx="6461670" cy="452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082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12. </a:t>
            </a:r>
            <a:r>
              <a:rPr lang="en-US" b="0" dirty="0">
                <a:latin typeface="+mj-lt"/>
              </a:rPr>
              <a:t>Use a funnel to add the specified amount of oil to the engine at the oil fill opening. When finished, replace the oil fill cap.</a:t>
            </a:r>
            <a:endParaRPr lang="en-US" dirty="0">
              <a:latin typeface="+mj-lt"/>
            </a:endParaRPr>
          </a:p>
        </p:txBody>
      </p:sp>
      <p:pic>
        <p:nvPicPr>
          <p:cNvPr id="3" name="Picture 2" descr="A photo shows a technician using a funnel to add oil to an engine at the oil fill open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3056" y="1600200"/>
            <a:ext cx="6461670" cy="4529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457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13. </a:t>
            </a:r>
            <a:r>
              <a:rPr lang="en-US" b="0" dirty="0">
                <a:latin typeface="+mj-lt"/>
              </a:rPr>
              <a:t>Remove the oil-level dipstick and wipe it clean with a shop cloth. Reinstall the oil-level dipstick. Remove the dipstick a second time and read the oil level.</a:t>
            </a:r>
            <a:endParaRPr lang="en-US" dirty="0">
              <a:latin typeface="+mj-l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131" y="1676400"/>
            <a:ext cx="6462713"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14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14. </a:t>
            </a:r>
            <a:r>
              <a:rPr lang="en-US" b="0" dirty="0">
                <a:latin typeface="+mj-lt"/>
              </a:rPr>
              <a:t>The oil level should be between the MIN and the MAX lines. In this case, the oil level should be somewhere in the cross-hatched area of the dipstick.</a:t>
            </a:r>
            <a:endParaRPr lang="en-US" dirty="0">
              <a:latin typeface="+mj-l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600200"/>
            <a:ext cx="6462713"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445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How engine lubrication system works (time 3:26)</a:t>
            </a:r>
            <a:endParaRPr lang="en-US" sz="1800" dirty="0"/>
          </a:p>
          <a:p>
            <a:pPr fontAlgn="base"/>
            <a:r>
              <a:rPr lang="en-US" sz="1800" dirty="0">
                <a:hlinkClick r:id="rId3"/>
              </a:rPr>
              <a:t>What is an indication of bad engine oil? (time 2:14)</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22.1 Viscosity index (VI) improver is a polymer and feels like finely ground foam rubber. When dissolved in the oil, it expands when hot to keep the oil from thinning</a:t>
            </a:r>
            <a:endParaRPr lang="en-US" sz="2000" dirty="0">
              <a:latin typeface="+mj-lt"/>
            </a:endParaRPr>
          </a:p>
        </p:txBody>
      </p:sp>
      <p:pic>
        <p:nvPicPr>
          <p:cNvPr id="5" name="Picture 2" descr="A photo shows a small quantity of Viscosity index (V.I.) improver that resembles finely ground foam rubbe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44307" y="2209800"/>
            <a:ext cx="4632753" cy="349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PROPERTIES OF ENGINE OIL</a:t>
            </a:r>
          </a:p>
        </p:txBody>
      </p:sp>
      <p:sp>
        <p:nvSpPr>
          <p:cNvPr id="28675" name="Content Placeholder 2"/>
          <p:cNvSpPr>
            <a:spLocks noGrp="1"/>
          </p:cNvSpPr>
          <p:nvPr>
            <p:ph idx="1"/>
          </p:nvPr>
        </p:nvSpPr>
        <p:spPr>
          <a:xfrm>
            <a:off x="228600" y="1600200"/>
            <a:ext cx="8458200" cy="4525963"/>
          </a:xfrm>
        </p:spPr>
        <p:txBody>
          <a:bodyPr/>
          <a:lstStyle/>
          <a:p>
            <a:r>
              <a:rPr lang="en-US" dirty="0"/>
              <a:t>As oil gets cooler, it gets thicker.</a:t>
            </a:r>
          </a:p>
          <a:p>
            <a:r>
              <a:rPr lang="en-US" dirty="0"/>
              <a:t>As oil gets hotter, it get thinner.</a:t>
            </a:r>
          </a:p>
          <a:p>
            <a:r>
              <a:rPr lang="en-US" dirty="0"/>
              <a:t>The viscosity index is the change of viscosity between hot and cold extremes.</a:t>
            </a:r>
          </a:p>
          <a:p>
            <a:r>
              <a:rPr lang="en-US" dirty="0"/>
              <a:t>The lowest temperature an oil will pour is the pour point.</a:t>
            </a:r>
          </a:p>
          <a:p>
            <a:r>
              <a:rPr lang="en-US" dirty="0"/>
              <a:t>Oils must be miscible, meaning they have the ability to mix with other oils.</a:t>
            </a:r>
          </a:p>
          <a:p>
            <a:endParaRPr lang="en-US" dirty="0"/>
          </a:p>
          <a:p>
            <a:endParaRPr lang="en-US" dirty="0"/>
          </a:p>
        </p:txBody>
      </p:sp>
    </p:spTree>
    <p:extLst>
      <p:ext uri="{BB962C8B-B14F-4D97-AF65-F5344CB8AC3E}">
        <p14:creationId xmlns:p14="http://schemas.microsoft.com/office/powerpoint/2010/main" val="7266959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latin typeface="+mj-lt"/>
              </a:rPr>
              <a:t>SAE RATING</a:t>
            </a:r>
          </a:p>
        </p:txBody>
      </p:sp>
      <p:sp>
        <p:nvSpPr>
          <p:cNvPr id="28675" name="Content Placeholder 2"/>
          <p:cNvSpPr>
            <a:spLocks noGrp="1"/>
          </p:cNvSpPr>
          <p:nvPr>
            <p:ph idx="1"/>
          </p:nvPr>
        </p:nvSpPr>
        <p:spPr/>
        <p:txBody>
          <a:bodyPr/>
          <a:lstStyle/>
          <a:p>
            <a:r>
              <a:rPr lang="en-US" dirty="0"/>
              <a:t>Society of Automotive Engineers (SAE)</a:t>
            </a:r>
          </a:p>
          <a:p>
            <a:r>
              <a:rPr lang="en-US" dirty="0"/>
              <a:t>SAE grade number determines the viscosity range.</a:t>
            </a:r>
          </a:p>
          <a:p>
            <a:r>
              <a:rPr lang="en-US" dirty="0"/>
              <a:t>Oil tested only at 212°F (100°C) have no letter in the grade (example SAE 30).</a:t>
            </a:r>
          </a:p>
          <a:p>
            <a:r>
              <a:rPr lang="en-US" dirty="0"/>
              <a:t>Oils tested at 0°F (-18°C) and 212°F (100°C) are considered multi-grade oils and have the letter “W” in the grade (Example SAE 0W-20).</a:t>
            </a:r>
          </a:p>
        </p:txBody>
      </p:sp>
    </p:spTree>
    <p:extLst>
      <p:ext uri="{BB962C8B-B14F-4D97-AF65-F5344CB8AC3E}">
        <p14:creationId xmlns:p14="http://schemas.microsoft.com/office/powerpoint/2010/main" val="34435882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000" dirty="0">
                <a:latin typeface="+mj-lt"/>
              </a:rPr>
              <a:t>Figure 22.2 The SAE viscosity rating required is often printed on the engine oil filler cap. Most hybrid electric vehicles specify either SAE 0W-20 or SAE 5W-20 engine oil</a:t>
            </a:r>
            <a:endParaRPr lang="en-US" sz="2000" dirty="0">
              <a:latin typeface="+mj-lt"/>
            </a:endParaRPr>
          </a:p>
        </p:txBody>
      </p:sp>
      <p:pic>
        <p:nvPicPr>
          <p:cNvPr id="6" name="Picture 2" descr="A photo shows an engine oil filler cap with the following rating stamped on it: SAE 5W-2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2811" y="2209800"/>
            <a:ext cx="3480656" cy="347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436</TotalTime>
  <Words>1890</Words>
  <Application>Microsoft Office PowerPoint</Application>
  <PresentationFormat>On-screen Show (4:3)</PresentationFormat>
  <Paragraphs>140</Paragraphs>
  <Slides>57</Slides>
  <Notes>0</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57</vt:i4>
      </vt:variant>
    </vt:vector>
  </HeadingPairs>
  <TitlesOfParts>
    <vt:vector size="68" baseType="lpstr">
      <vt:lpstr>Arial</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PURPOSE AND FUNCTION OF ENGINE OIL</vt:lpstr>
      <vt:lpstr>ENGINE OIL ADDITIVES</vt:lpstr>
      <vt:lpstr>Figure 22.1 Viscosity index (VI) improver is a polymer and feels like finely ground foam rubber. When dissolved in the oil, it expands when hot to keep the oil from thinning</vt:lpstr>
      <vt:lpstr>PROPERTIES OF ENGINE OIL</vt:lpstr>
      <vt:lpstr>SAE RATING</vt:lpstr>
      <vt:lpstr>Figure 22.2 The SAE viscosity rating required is often printed on the engine oil filler cap. Most hybrid electric vehicles specify either SAE 0W-20 or SAE 5W-20 engine oil</vt:lpstr>
      <vt:lpstr>API RATING</vt:lpstr>
      <vt:lpstr>Figure 22.3 API doughnut for a SAE 5W-30, SM engine oil. When compared to a reference oil, the “energy conserving” designation indicates a 1.1% better fuel economy for SAE 10W-30 oils and 0.5% better fuel economy for SAE 5W-30 oils</vt:lpstr>
      <vt:lpstr>QUESTION 1: ?</vt:lpstr>
      <vt:lpstr>ANSWER 1:</vt:lpstr>
      <vt:lpstr> ILSAC OIL RATING</vt:lpstr>
      <vt:lpstr>Figure 22.4 The International Lubricant Standardization and Approval Committee (ILSAC) starburst symbol. If this symbol is on the front of the container of oil, then it is acceptable for use in almost any gasoline engine</vt:lpstr>
      <vt:lpstr> EUROPEAN OIL RATING SYSTEM</vt:lpstr>
      <vt:lpstr>Figure 22.5 ACEA ratings are included on the back of the oil container if it meets any of the standards</vt:lpstr>
      <vt:lpstr> SYNTHETIC OIL</vt:lpstr>
      <vt:lpstr>Figure 22.6 Mobil 1 synthetic engine oil is used by several vehicle manufacturers in new engines</vt:lpstr>
      <vt:lpstr>Figure 22.7 Both oils have been cooled to -20°F (-29°C). Notice that the synthetic oil on the left flows more freely than the mineral oil on the right, even though both are SAE 5W-30</vt:lpstr>
      <vt:lpstr>Tech Tip </vt:lpstr>
      <vt:lpstr>Figure 22.8 A true synthetic is made of a stable molecule that does not vary compared to mineral oils. However, regardless of the molecules, always use an oil that meets the vehicle manufacturer’s specifications</vt:lpstr>
      <vt:lpstr>QUESTION 2: ?</vt:lpstr>
      <vt:lpstr>ANSWER 2:</vt:lpstr>
      <vt:lpstr> HIGH MILEAGE OILS</vt:lpstr>
      <vt:lpstr>VEHICLE-SPECIFIC SPECIFICATIONS</vt:lpstr>
      <vt:lpstr>Figure 22.9 European vehicle manufacturers usually specify engine oil with a broad viscosity range, such as SAE 5W-40, and their own unique standards, such as the Mercedes specification 229.51</vt:lpstr>
      <vt:lpstr>OIL BRAND COMPATABILITY</vt:lpstr>
      <vt:lpstr>FREQUENTLY ASKED QUESTION</vt:lpstr>
      <vt:lpstr>Figure 22.10 Using a zinc additive is important when using SM-rated oil in an engine equipped with a flat-bottom lifter, especially during the break-in period</vt:lpstr>
      <vt:lpstr> OIL FILTERS</vt:lpstr>
      <vt:lpstr>Figure 22.11 A rubber diaphragm acts as an antidrainback valve to keep the oil in the filter when the engine is stopped and the oil pressure drops to zero</vt:lpstr>
      <vt:lpstr>Figure 22.12 A cutaway of a typical spin-on oil filter.</vt:lpstr>
      <vt:lpstr>Figure 22.13 A typical filter crusher. The hydraulic ram forces out most of the oil from the filter. The oil is trapped underneath the crusher and is recycled</vt:lpstr>
      <vt:lpstr> OIL CHANGE</vt:lpstr>
      <vt:lpstr>Figure 22.14 Many vehicle manufacturers can display the percentage of oil life remaining, whereas others simply turn on a warning lamp when it has been determined that an oil change is required</vt:lpstr>
      <vt:lpstr>Animation:  Engine Oil Level &amp; Quality Sensor (The animation will automatically start in a few seconds)</vt:lpstr>
      <vt:lpstr>Figure 22.15 If replacing a cartridge-type oil filter, be sure to use the proper size wrench on the filter cap and tighten to factory specifications</vt:lpstr>
      <vt:lpstr>QUESTION 3: ?</vt:lpstr>
      <vt:lpstr>ANSWER 3:</vt:lpstr>
      <vt:lpstr> OIL CHANGE PHOTO SEQUENCE</vt:lpstr>
      <vt:lpstr>1. Before entering the customer’s car for the first time, be sure to install a seat cover as well as a steering wheel cover to protect the vehicle’s interior.</vt:lpstr>
      <vt:lpstr>2. Run the engine until it is close to operating temperature. This will help the used oil drain more quickly and thoroughly.</vt:lpstr>
      <vt:lpstr>3. Raise the vehicle on a hoist, and place the oil drain container in position under the oil drain plug. Be sure to wear protective gloves.</vt:lpstr>
      <vt:lpstr>4. Remove the plug and allow the hot oil to drain from the engine. Use caution during this step as hot oil can cause painful burns!</vt:lpstr>
      <vt:lpstr>5. While the engine oil continues to drain, remove the engine oil filter using a filter wrench. Some oil will drain from the filter, so be sure to have the oil drain container underneath when removing it.</vt:lpstr>
      <vt:lpstr>6. Compare the new oil filter with the old one to be sure that it is the correct replacement.</vt:lpstr>
      <vt:lpstr>7. The wise service technician adds oil to the oil filter whenever possible. This provides faster filling of the filter during start-up and a reduced amount of time that the engine does not have oil pressure.</vt:lpstr>
      <vt:lpstr>8. Apply a thin layer of clean engine oil to the gasket of the new filter. This oil film will allow the rubber gasket to slide and compress as the oil filter is being tightened.</vt:lpstr>
      <vt:lpstr>9. Clean the area where the oil filter gasket seats to be sure that no part of the gasket remains that could cause an oil leak.</vt:lpstr>
      <vt:lpstr>10. Install the new oil filter and tighten it by hand. Do not use an oil filter wrench to tighten the filter! Most filters should be tightened 3/4 of a turn after the gasket contacts the engine.</vt:lpstr>
      <vt:lpstr>11. Carefully inspect the oil drain plug and gasket. Replace the gasket as needed. Install the drain plug and tighten firmly, but do not overtighten!</vt:lpstr>
      <vt:lpstr>12. Use a funnel to add the specified amount of oil to the engine at the oil fill opening. When finished, replace the oil fill cap.</vt:lpstr>
      <vt:lpstr>13. Remove the oil-level dipstick and wipe it clean with a shop cloth. Reinstall the oil-level dipstick. Remove the dipstick a second time and read the oil level.</vt:lpstr>
      <vt:lpstr>14. The oil level should be between the MIN and the MAX lines. In this case, the oil level should be somewhere in the cross-hatched area of the dipstick.</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22</dc:title>
  <dc:creator>Curt &amp; Tammy</dc:creator>
  <cp:lastModifiedBy>Glen Plants</cp:lastModifiedBy>
  <cp:revision>58</cp:revision>
  <dcterms:created xsi:type="dcterms:W3CDTF">2018-09-25T19:30:15Z</dcterms:created>
  <dcterms:modified xsi:type="dcterms:W3CDTF">2020-06-23T19:02:40Z</dcterms:modified>
</cp:coreProperties>
</file>