
<file path=[Content_Types].xml><?xml version="1.0" encoding="utf-8"?>
<Types xmlns="http://schemas.openxmlformats.org/package/2006/content-types">
  <Default Extension="emf" ContentType="image/x-emf"/>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85" r:id="rId3"/>
    <p:sldMasterId id="2147483697" r:id="rId4"/>
    <p:sldMasterId id="2147483709" r:id="rId5"/>
  </p:sldMasterIdLst>
  <p:sldIdLst>
    <p:sldId id="257" r:id="rId6"/>
    <p:sldId id="259" r:id="rId7"/>
    <p:sldId id="262" r:id="rId8"/>
    <p:sldId id="315" r:id="rId9"/>
    <p:sldId id="316" r:id="rId10"/>
    <p:sldId id="263" r:id="rId11"/>
    <p:sldId id="317" r:id="rId12"/>
    <p:sldId id="270" r:id="rId13"/>
    <p:sldId id="326" r:id="rId14"/>
    <p:sldId id="274" r:id="rId15"/>
    <p:sldId id="318" r:id="rId16"/>
    <p:sldId id="267" r:id="rId17"/>
    <p:sldId id="268" r:id="rId18"/>
    <p:sldId id="273" r:id="rId19"/>
    <p:sldId id="272" r:id="rId20"/>
    <p:sldId id="275" r:id="rId21"/>
    <p:sldId id="269" r:id="rId22"/>
    <p:sldId id="319" r:id="rId23"/>
    <p:sldId id="320" r:id="rId24"/>
    <p:sldId id="382" r:id="rId25"/>
    <p:sldId id="321" r:id="rId26"/>
    <p:sldId id="322" r:id="rId27"/>
    <p:sldId id="323" r:id="rId28"/>
    <p:sldId id="286" r:id="rId29"/>
    <p:sldId id="287" r:id="rId30"/>
    <p:sldId id="271" r:id="rId31"/>
    <p:sldId id="386" r:id="rId32"/>
    <p:sldId id="325"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FA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882" autoAdjust="0"/>
    <p:restoredTop sz="94718" autoAdjust="0"/>
  </p:normalViewPr>
  <p:slideViewPr>
    <p:cSldViewPr>
      <p:cViewPr varScale="1">
        <p:scale>
          <a:sx n="108" d="100"/>
          <a:sy n="108" d="100"/>
        </p:scale>
        <p:origin x="2094" y="114"/>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3.xml"/><Relationship Id="rId4" Type="http://schemas.openxmlformats.org/officeDocument/2006/relationships/image" Target="../media/image1.png"/></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4.xml"/><Relationship Id="rId4" Type="http://schemas.openxmlformats.org/officeDocument/2006/relationships/image" Target="../media/image1.png"/></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5.xml"/><Relationship Id="rId4" Type="http://schemas.openxmlformats.org/officeDocument/2006/relationships/image" Target="../media/image1.png"/></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8909965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305158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854266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Add edition here</a:t>
            </a:r>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a:t>Chapter ##</a:t>
            </a:r>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a:t>Chapter title</a:t>
            </a:r>
          </a:p>
        </p:txBody>
      </p:sp>
      <p:pic>
        <p:nvPicPr>
          <p:cNvPr id="15"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
        <p:nvSpPr>
          <p:cNvPr id="22" name="Text Placeholder 1">
            <a:extLst>
              <a:ext uri="{FF2B5EF4-FFF2-40B4-BE49-F238E27FC236}">
                <a16:creationId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a:latin typeface="Verdana"/>
              </a:rPr>
              <a:t>Copyright © 2020, 2016, 2012 Pearson Education, Inc. All Rights Reserved</a:t>
            </a:r>
          </a:p>
        </p:txBody>
      </p:sp>
    </p:spTree>
    <p:extLst>
      <p:ext uri="{BB962C8B-B14F-4D97-AF65-F5344CB8AC3E}">
        <p14:creationId xmlns:p14="http://schemas.microsoft.com/office/powerpoint/2010/main" val="2269660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6/22/2020</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a:latin typeface="Verdana"/>
              </a:rPr>
              <a:t>Copyright © 2020, 2016, 2012 Pearson Education, Inc. All Rights Reserved</a:t>
            </a: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0365499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Add edition here</a:t>
            </a:r>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a:t>Chapter ##</a:t>
            </a:r>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a:t>Chapter title</a:t>
            </a:r>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6/22/2020</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a:latin typeface="Verdana"/>
              </a:rPr>
              <a:t>Copyright © 2020, 2016, 2012 Pearson Education, Inc. All Rights Reserved</a:t>
            </a: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8630203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Click to add Learning Objective(s)</a:t>
            </a:r>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6/22/2020</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90086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6/22/2020</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8138084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6/22/2020</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9680825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a:t>Click to add figure number and title</a:t>
            </a:r>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a:t>Click to add caption</a:t>
            </a:r>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6/22/2020</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a:latin typeface="Verdana"/>
              </a:rPr>
              <a:t>Copyright © 2020, 2016, 2012 Pearson Education, Inc. All Rights Reserved</a:t>
            </a: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2428349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6/22/2020</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6907353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7160385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6/22/2020</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179899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6/22/2020</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37750806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6/22/2020</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a:latin typeface="Verdana"/>
              </a:rPr>
              <a:t>Copyright © 2020, 2016, 2012 Pearson Education, Inc. All Rights Reserved</a:t>
            </a: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4771264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a:t>Click to edit Master title style</a:t>
            </a:r>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6/22/2020</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25294224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6/22/2020</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a:latin typeface="Verdana"/>
              </a:rPr>
              <a:t>Copyright © 2020, 2016, 2012 Pearson Education, Inc. All Rights Reserved</a:t>
            </a: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05305547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Add edition here</a:t>
            </a:r>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a:t>Chapter ##</a:t>
            </a:r>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a:t>Chapter title</a:t>
            </a:r>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6/22/2020</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a:latin typeface="Verdana"/>
              </a:rPr>
              <a:t>Copyright © 2020, 2016, 2012 Pearson Education, Inc. All Rights Reserved</a:t>
            </a: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4640861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Click to add Learning Objective(s)</a:t>
            </a:r>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6/22/2020</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8742718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6/22/2020</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7989048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6/22/2020</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29220929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a:t>Click to add figure number and title</a:t>
            </a:r>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a:t>Click to add caption</a:t>
            </a:r>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6/22/2020</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a:latin typeface="Verdana"/>
              </a:rPr>
              <a:t>Copyright © 2020, 2016, 2012 Pearson Education, Inc. All Rights Reserved</a:t>
            </a: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617746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65830644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6/22/2020</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88135867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6/22/2020</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08207718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6/22/2020</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84353675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6/22/2020</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a:latin typeface="Verdana"/>
              </a:rPr>
              <a:t>Copyright © 2020, 2016, 2012 Pearson Education, Inc. All Rights Reserved</a:t>
            </a: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29493597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a:t>Click to edit Master title style</a:t>
            </a:r>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6/22/2020</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94826767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6/22/2020</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a:latin typeface="Verdana"/>
              </a:rPr>
              <a:t>Copyright © 2020, 2016, 2012 Pearson Education, Inc. All Rights Reserved</a:t>
            </a: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08085651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Add edition here</a:t>
            </a:r>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a:t>Chapter ##</a:t>
            </a:r>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a:t>Chapter title</a:t>
            </a:r>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6/22/2020</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a:latin typeface="Verdana"/>
              </a:rPr>
              <a:t>Copyright © 2020, 2016, 2012 Pearson Education, Inc. All Rights Reserved</a:t>
            </a: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56919901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Click to add Learning Objective(s)</a:t>
            </a:r>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6/22/2020</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80845707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6/22/2020</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5728888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6/22/2020</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2221360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77866857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a:t>Click to add figure number and title</a:t>
            </a:r>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a:t>Click to add caption</a:t>
            </a:r>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6/22/2020</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a:latin typeface="Verdana"/>
              </a:rPr>
              <a:t>Copyright © 2020, 2016, 2012 Pearson Education, Inc. All Rights Reserved</a:t>
            </a: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80966616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6/22/2020</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8535192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6/22/2020</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06839204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6/22/2020</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45840525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6/22/2020</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a:latin typeface="Verdana"/>
              </a:rPr>
              <a:t>Copyright © 2020, 2016, 2012 Pearson Education, Inc. All Rights Reserved</a:t>
            </a: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439554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a:t>Click to edit Master title style</a:t>
            </a:r>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6/22/2020</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41569960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6/22/2020</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a:latin typeface="Verdana"/>
              </a:rPr>
              <a:t>Copyright © 2020, 2016, 2012 Pearson Education, Inc. All Rights Reserved</a:t>
            </a: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75471404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Add edition here</a:t>
            </a:r>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a:t>Chapter ##</a:t>
            </a:r>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a:t>Chapter title</a:t>
            </a:r>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6/22/2020</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a:latin typeface="Verdana"/>
              </a:rPr>
              <a:t>Copyright © 2020, 2016, 2012 Pearson Education, Inc. All Rights Reserved</a:t>
            </a: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04967063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Click to add Learning Objective(s)</a:t>
            </a:r>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6/22/2020</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24538951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6/22/2020</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5806934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26014167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6/22/2020</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97294748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a:t>Click to add figure number and title</a:t>
            </a:r>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a:t>Click to add caption</a:t>
            </a:r>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6/22/2020</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a:latin typeface="Verdana"/>
              </a:rPr>
              <a:t>Copyright © 2020, 2016, 2012 Pearson Education, Inc. All Rights Reserved</a:t>
            </a: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58774265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6/22/2020</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65538883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6/22/2020</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81202521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6/22/2020</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09237744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6/22/2020</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a:latin typeface="Verdana"/>
              </a:rPr>
              <a:t>Copyright © 2020, 2016, 2012 Pearson Education, Inc. All Rights Reserved</a:t>
            </a: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01417608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a:t>Click to edit Master title style</a:t>
            </a:r>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6/22/2020</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3130218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2111902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0733888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pic>
        <p:nvPicPr>
          <p:cNvPr id="8"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254391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pic>
        <p:nvPicPr>
          <p:cNvPr id="8"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1292851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1.pn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3.emf"/><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image" Target="../media/image1.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image" Target="../media/image1.png"/><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Shape 15" descr="Pearson Logo"/>
          <p:cNvPicPr preferRelativeResize="0"/>
          <p:nvPr userDrawn="1"/>
        </p:nvPicPr>
        <p:blipFill rotWithShape="1">
          <a:blip r:embed="rId14">
            <a:alphaModFix/>
          </a:blip>
          <a:srcRect/>
          <a:stretch/>
        </p:blipFill>
        <p:spPr>
          <a:xfrm>
            <a:off x="443972" y="6429709"/>
            <a:ext cx="917999" cy="279914"/>
          </a:xfrm>
          <a:prstGeom prst="rect">
            <a:avLst/>
          </a:prstGeom>
          <a:noFill/>
          <a:ln>
            <a:noFill/>
          </a:ln>
        </p:spPr>
      </p:pic>
      <p:sp>
        <p:nvSpPr>
          <p:cNvPr id="8" name="Text Placeholder 1">
            <a:extLst>
              <a:ext uri="{FF2B5EF4-FFF2-40B4-BE49-F238E27FC236}">
                <a16:creationId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a:latin typeface="Verdana"/>
              </a:rPr>
              <a:t>Copyright © 2020, 2016, 2012 Pearson Education, Inc. All Rights Reserved</a:t>
            </a:r>
          </a:p>
        </p:txBody>
      </p:sp>
    </p:spTree>
    <p:extLst>
      <p:ext uri="{BB962C8B-B14F-4D97-AF65-F5344CB8AC3E}">
        <p14:creationId xmlns:p14="http://schemas.microsoft.com/office/powerpoint/2010/main" val="406444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a:t>Click to edit </a:t>
            </a:r>
            <a:br>
              <a:rPr lang="en-US" dirty="0"/>
            </a:br>
            <a:r>
              <a:rPr lang="en-US" dirty="0"/>
              <a:t>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6/22/2020</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sp>
        <p:nvSpPr>
          <p:cNvPr id="12" name="Text Placeholder 1">
            <a:extLst>
              <a:ext uri="{FF2B5EF4-FFF2-40B4-BE49-F238E27FC236}">
                <a16:creationId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a:latin typeface="Verdana"/>
              </a:rPr>
              <a:t>Copyright © 2020, 2016, 2012 Pearson Education, Inc. All Rights Reserved</a:t>
            </a:r>
          </a:p>
        </p:txBody>
      </p:sp>
      <p:pic>
        <p:nvPicPr>
          <p:cNvPr id="15" name="Shape 15" descr="Pearson Logo"/>
          <p:cNvPicPr preferRelativeResize="0"/>
          <p:nvPr userDrawn="1"/>
        </p:nvPicPr>
        <p:blipFill rotWithShape="1">
          <a:blip r:embed="rId13">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15214061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a:t>Click to edit </a:t>
            </a:r>
            <a:br>
              <a:rPr lang="en-US" dirty="0"/>
            </a:br>
            <a:r>
              <a:rPr lang="en-US" dirty="0"/>
              <a:t>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6/22/2020</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sp>
        <p:nvSpPr>
          <p:cNvPr id="12" name="Text Placeholder 1">
            <a:extLst>
              <a:ext uri="{FF2B5EF4-FFF2-40B4-BE49-F238E27FC236}">
                <a16:creationId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a:latin typeface="Verdana"/>
              </a:rPr>
              <a:t>Copyright © 2020, 2016, 2012 Pearson Education, Inc. All Rights Reserved</a:t>
            </a:r>
          </a:p>
        </p:txBody>
      </p:sp>
      <p:pic>
        <p:nvPicPr>
          <p:cNvPr id="15" name="Shape 15" descr="Pearson Logo"/>
          <p:cNvPicPr preferRelativeResize="0"/>
          <p:nvPr userDrawn="1"/>
        </p:nvPicPr>
        <p:blipFill rotWithShape="1">
          <a:blip r:embed="rId13">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202981341"/>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a:t>Click to edit </a:t>
            </a:r>
            <a:br>
              <a:rPr lang="en-US" dirty="0"/>
            </a:br>
            <a:r>
              <a:rPr lang="en-US" dirty="0"/>
              <a:t>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6/22/2020</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pic>
        <p:nvPicPr>
          <p:cNvPr id="14" name="Pearson Logo"/>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black">
          <a:xfrm>
            <a:off x="7748588" y="6414013"/>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Placeholder 1">
            <a:extLst>
              <a:ext uri="{FF2B5EF4-FFF2-40B4-BE49-F238E27FC236}">
                <a16:creationId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a:latin typeface="Verdana"/>
              </a:rPr>
              <a:t>Copyright © 2020, 2016, 2012 Pearson Education, Inc. All Rights Reserved</a:t>
            </a:r>
          </a:p>
        </p:txBody>
      </p:sp>
      <p:pic>
        <p:nvPicPr>
          <p:cNvPr id="15" name="Shape 15" descr="Pearson Logo"/>
          <p:cNvPicPr preferRelativeResize="0"/>
          <p:nvPr userDrawn="1"/>
        </p:nvPicPr>
        <p:blipFill rotWithShape="1">
          <a:blip r:embed="rId1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35769984"/>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a:t>Click to edit </a:t>
            </a:r>
            <a:br>
              <a:rPr lang="en-US" dirty="0"/>
            </a:br>
            <a:r>
              <a:rPr lang="en-US" dirty="0"/>
              <a:t>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6/22/2020</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sp>
        <p:nvSpPr>
          <p:cNvPr id="12" name="Text Placeholder 1">
            <a:extLst>
              <a:ext uri="{FF2B5EF4-FFF2-40B4-BE49-F238E27FC236}">
                <a16:creationId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a:latin typeface="Verdana"/>
              </a:rPr>
              <a:t>Copyright © 2020, 2016, 2012 Pearson Education, Inc. All Rights Reserved</a:t>
            </a:r>
          </a:p>
        </p:txBody>
      </p:sp>
      <p:pic>
        <p:nvPicPr>
          <p:cNvPr id="15" name="Shape 15" descr="Pearson Logo"/>
          <p:cNvPicPr preferRelativeResize="0"/>
          <p:nvPr userDrawn="1"/>
        </p:nvPicPr>
        <p:blipFill rotWithShape="1">
          <a:blip r:embed="rId13">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913970134"/>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5.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45.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4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38.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45.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56.xml"/></Relationships>
</file>

<file path=ppt/slides/_rels/slide23.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5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7.xml.rels><?xml version="1.0" encoding="UTF-8" standalone="yes"?>
<Relationships xmlns="http://schemas.openxmlformats.org/package/2006/relationships"><Relationship Id="rId3" Type="http://schemas.openxmlformats.org/officeDocument/2006/relationships/hyperlink" Target="https://www.youtube.com/watch?v=mBXZtfzHhig" TargetMode="External"/><Relationship Id="rId2" Type="http://schemas.openxmlformats.org/officeDocument/2006/relationships/hyperlink" Target="https://www.youtube.com/watch?v=ODwfBDvWxmU" TargetMode="External"/><Relationship Id="rId1" Type="http://schemas.openxmlformats.org/officeDocument/2006/relationships/slideLayout" Target="../slideLayouts/slideLayout38.xml"/></Relationships>
</file>

<file path=ppt/slides/_rels/slide2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2.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3.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5.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solidFill>
                  <a:schemeClr val="bg1"/>
                </a:solidFill>
                <a:latin typeface="Arial" panose="020B0604020202020204" pitchFamily="34" charset="0"/>
                <a:cs typeface="Arial" panose="020B0604020202020204" pitchFamily="34" charset="0"/>
              </a:rPr>
              <a:t>Automotive Technology Principles, Diagnosis, and Service</a:t>
            </a:r>
          </a:p>
        </p:txBody>
      </p:sp>
      <p:sp>
        <p:nvSpPr>
          <p:cNvPr id="3" name="Text Placeholder 2"/>
          <p:cNvSpPr>
            <a:spLocks noGrp="1"/>
          </p:cNvSpPr>
          <p:nvPr>
            <p:ph type="body" sz="quarter" idx="13"/>
          </p:nvPr>
        </p:nvSpPr>
        <p:spPr/>
        <p:txBody>
          <a:bodyPr/>
          <a:lstStyle/>
          <a:p>
            <a:r>
              <a:rPr lang="en-US" dirty="0">
                <a:latin typeface="Arial" panose="020B0604020202020204" pitchFamily="34" charset="0"/>
                <a:cs typeface="Arial" panose="020B0604020202020204" pitchFamily="34" charset="0"/>
              </a:rPr>
              <a:t>Sixth Edition</a:t>
            </a:r>
          </a:p>
        </p:txBody>
      </p:sp>
      <p:sp>
        <p:nvSpPr>
          <p:cNvPr id="4" name="Text Placeholder 3"/>
          <p:cNvSpPr>
            <a:spLocks noGrp="1"/>
          </p:cNvSpPr>
          <p:nvPr>
            <p:ph type="body" sz="quarter" idx="14"/>
          </p:nvPr>
        </p:nvSpPr>
        <p:spPr/>
        <p:txBody>
          <a:bodyPr/>
          <a:lstStyle/>
          <a:p>
            <a:r>
              <a:rPr lang="en-US" dirty="0"/>
              <a:t>Chapter 20</a:t>
            </a:r>
          </a:p>
        </p:txBody>
      </p:sp>
      <p:sp>
        <p:nvSpPr>
          <p:cNvPr id="5" name="Text Placeholder 4"/>
          <p:cNvSpPr>
            <a:spLocks noGrp="1"/>
          </p:cNvSpPr>
          <p:nvPr>
            <p:ph type="body" sz="quarter" idx="15"/>
          </p:nvPr>
        </p:nvSpPr>
        <p:spPr/>
        <p:txBody>
          <a:bodyPr/>
          <a:lstStyle/>
          <a:p>
            <a:r>
              <a:rPr lang="en-US" sz="3200" b="1" dirty="0">
                <a:solidFill>
                  <a:srgbClr val="005A70"/>
                </a:solidFill>
                <a:latin typeface="Arial" panose="020B0604020202020204" pitchFamily="34" charset="0"/>
                <a:cs typeface="Arial" panose="020B0604020202020204" pitchFamily="34" charset="0"/>
              </a:rPr>
              <a:t>Coolant</a:t>
            </a:r>
          </a:p>
        </p:txBody>
      </p:sp>
      <p:sp>
        <p:nvSpPr>
          <p:cNvPr id="7" name="Copyright" descr="Copyright 2015, 2012, 2009"/>
          <p:cNvSpPr txBox="1">
            <a:spLocks noChangeArrowheads="1"/>
          </p:cNvSpPr>
          <p:nvPr/>
        </p:nvSpPr>
        <p:spPr bwMode="auto">
          <a:xfrm>
            <a:off x="-838200" y="5334000"/>
            <a:ext cx="6316663" cy="457200"/>
          </a:xfrm>
          <a:prstGeom prst="rect">
            <a:avLst/>
          </a:prstGeom>
          <a:no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ctr">
              <a:defRPr/>
            </a:pPr>
            <a:r>
              <a:rPr lang="en-US" altLang="en-US" sz="700" b="0" dirty="0">
                <a:solidFill>
                  <a:schemeClr val="bg1"/>
                </a:solidFill>
                <a:latin typeface="+mn-lt"/>
                <a:ea typeface="Verdana" panose="020B0604030504040204" pitchFamily="34" charset="0"/>
                <a:cs typeface="Verdana" panose="020B0604030504040204" pitchFamily="34" charset="0"/>
              </a:rPr>
              <a:t>Copyright © 2018, 2015, 2011</a:t>
            </a:r>
            <a:r>
              <a:rPr lang="en-US" altLang="en-US" sz="700" b="0" baseline="0" dirty="0">
                <a:solidFill>
                  <a:schemeClr val="bg1"/>
                </a:solidFill>
                <a:latin typeface="+mn-lt"/>
                <a:ea typeface="Verdana" panose="020B0604030504040204" pitchFamily="34" charset="0"/>
                <a:cs typeface="Verdana" panose="020B0604030504040204" pitchFamily="34" charset="0"/>
              </a:rPr>
              <a:t> </a:t>
            </a:r>
            <a:r>
              <a:rPr lang="en-US" altLang="en-US" sz="700" b="0" dirty="0">
                <a:solidFill>
                  <a:schemeClr val="bg1"/>
                </a:solidFill>
                <a:latin typeface="+mn-lt"/>
                <a:ea typeface="Verdana" panose="020B0604030504040204" pitchFamily="34" charset="0"/>
                <a:cs typeface="Verdana" panose="020B0604030504040204" pitchFamily="34" charset="0"/>
              </a:rPr>
              <a:t>Pearson Education, Inc.</a:t>
            </a:r>
            <a:r>
              <a:rPr lang="en-US" altLang="en-US" sz="700" b="0" baseline="0" dirty="0">
                <a:solidFill>
                  <a:schemeClr val="bg1"/>
                </a:solidFill>
                <a:latin typeface="+mn-lt"/>
                <a:ea typeface="Verdana" panose="020B0604030504040204" pitchFamily="34" charset="0"/>
                <a:cs typeface="Verdana" panose="020B0604030504040204" pitchFamily="34" charset="0"/>
              </a:rPr>
              <a:t> </a:t>
            </a:r>
            <a:r>
              <a:rPr lang="en-US" altLang="en-US" sz="700" b="0" dirty="0">
                <a:solidFill>
                  <a:schemeClr val="bg1"/>
                </a:solidFill>
                <a:latin typeface="+mn-lt"/>
                <a:ea typeface="Verdana" panose="020B0604030504040204" pitchFamily="34" charset="0"/>
                <a:cs typeface="Verdana" panose="020B0604030504040204" pitchFamily="34" charset="0"/>
              </a:rPr>
              <a:t>All Rights Reserved</a:t>
            </a:r>
          </a:p>
        </p:txBody>
      </p:sp>
      <p:pic>
        <p:nvPicPr>
          <p:cNvPr id="8" name="Picture 7" descr="Front Cover: Automotive Technology: Principles, Diagnosis, and Service, Sixth Edition by Halderman"/>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827367" y="1813675"/>
            <a:ext cx="3280268" cy="4327525"/>
          </a:xfrm>
          <a:prstGeom prst="rect">
            <a:avLst/>
          </a:prstGeom>
          <a:noFill/>
          <a:ln w="9525" cap="flat" cmpd="sng">
            <a:solidFill>
              <a:srgbClr val="7F7F7F"/>
            </a:solidFill>
            <a:prstDash val="solid"/>
            <a:round/>
            <a:headEnd type="none" w="med" len="med"/>
            <a:tailEnd type="none" w="med" len="med"/>
          </a:ln>
          <a:effectLst>
            <a:outerShdw blurRad="50799" dist="76200" dir="2700000" algn="tl" rotWithShape="0">
              <a:srgbClr val="000000">
                <a:alpha val="55686"/>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78863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cap="all" dirty="0">
                <a:latin typeface="+mj-lt"/>
              </a:rPr>
              <a:t>FREQUENTLY ASKED QUESTION</a:t>
            </a:r>
            <a:endParaRPr lang="en-US" sz="3400" dirty="0">
              <a:latin typeface="+mj-lt"/>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0800" y="1454590"/>
            <a:ext cx="3840178" cy="49587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106358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IN" sz="2400" dirty="0">
                <a:latin typeface="+mj-lt"/>
              </a:rPr>
              <a:t>Figure 20.5 Not all embittered coolant is labelled embittered</a:t>
            </a:r>
            <a:endParaRPr lang="en-US" dirty="0">
              <a:latin typeface="+mj-lt"/>
            </a:endParaRPr>
          </a:p>
        </p:txBody>
      </p:sp>
      <p:pic>
        <p:nvPicPr>
          <p:cNvPr id="6" name="Picture 2" descr="Photo of a coolant container that is labeled as embittered."/>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510447" y="1600200"/>
            <a:ext cx="6123107" cy="45923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20264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latin typeface="+mj-lt"/>
              </a:rPr>
              <a:t>QUESTION 1: </a:t>
            </a:r>
            <a:r>
              <a:rPr lang="en-US" sz="4000" dirty="0">
                <a:solidFill>
                  <a:srgbClr val="F8F9D3"/>
                </a:solidFill>
                <a:latin typeface="+mj-lt"/>
              </a:rPr>
              <a:t>?</a:t>
            </a:r>
            <a:endParaRPr lang="en-US" dirty="0">
              <a:solidFill>
                <a:srgbClr val="F8F9D3"/>
              </a:solidFill>
              <a:latin typeface="+mj-lt"/>
            </a:endParaRPr>
          </a:p>
        </p:txBody>
      </p:sp>
      <p:sp>
        <p:nvSpPr>
          <p:cNvPr id="3" name="Rectangle 2"/>
          <p:cNvSpPr/>
          <p:nvPr/>
        </p:nvSpPr>
        <p:spPr>
          <a:xfrm>
            <a:off x="76200" y="1999323"/>
            <a:ext cx="8534400" cy="1323439"/>
          </a:xfrm>
          <a:prstGeom prst="rect">
            <a:avLst/>
          </a:prstGeom>
        </p:spPr>
        <p:txBody>
          <a:bodyPr wrap="square">
            <a:spAutoFit/>
          </a:bodyPr>
          <a:lstStyle/>
          <a:p>
            <a:r>
              <a:rPr lang="en-US" sz="4000" dirty="0"/>
              <a:t>What types of coolant are used in vehicles?</a:t>
            </a:r>
            <a:endParaRPr lang="en-US" sz="4000" dirty="0">
              <a:solidFill>
                <a:srgbClr val="000000"/>
              </a:solidFill>
            </a:endParaRPr>
          </a:p>
        </p:txBody>
      </p:sp>
    </p:spTree>
    <p:extLst>
      <p:ext uri="{BB962C8B-B14F-4D97-AF65-F5344CB8AC3E}">
        <p14:creationId xmlns:p14="http://schemas.microsoft.com/office/powerpoint/2010/main" val="30568257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latin typeface="+mj-lt"/>
              </a:rPr>
              <a:t>ANSWER 1:</a:t>
            </a:r>
            <a:endParaRPr lang="en-US" sz="3200" dirty="0">
              <a:solidFill>
                <a:srgbClr val="F8F9D3"/>
              </a:solidFill>
              <a:latin typeface="+mj-lt"/>
            </a:endParaRPr>
          </a:p>
        </p:txBody>
      </p:sp>
      <p:sp>
        <p:nvSpPr>
          <p:cNvPr id="6" name="Rectangle 5"/>
          <p:cNvSpPr/>
          <p:nvPr/>
        </p:nvSpPr>
        <p:spPr>
          <a:xfrm>
            <a:off x="304800" y="1954959"/>
            <a:ext cx="8534400" cy="2554545"/>
          </a:xfrm>
          <a:prstGeom prst="rect">
            <a:avLst/>
          </a:prstGeom>
        </p:spPr>
        <p:txBody>
          <a:bodyPr wrap="square">
            <a:spAutoFit/>
          </a:bodyPr>
          <a:lstStyle/>
          <a:p>
            <a:r>
              <a:rPr lang="en-US" sz="4000" dirty="0">
                <a:solidFill>
                  <a:srgbClr val="000000"/>
                </a:solidFill>
              </a:rPr>
              <a:t>Inorganic acid technology, organic acid technology, hybrid organic acid technology, phosphate hybrid organic acid technology.</a:t>
            </a:r>
          </a:p>
        </p:txBody>
      </p:sp>
    </p:spTree>
    <p:extLst>
      <p:ext uri="{BB962C8B-B14F-4D97-AF65-F5344CB8AC3E}">
        <p14:creationId xmlns:p14="http://schemas.microsoft.com/office/powerpoint/2010/main" val="25828207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lstStyle/>
          <a:p>
            <a:r>
              <a:rPr lang="en-US" dirty="0">
                <a:latin typeface="+mj-lt"/>
              </a:rPr>
              <a:t>WATER</a:t>
            </a:r>
          </a:p>
        </p:txBody>
      </p:sp>
      <p:sp>
        <p:nvSpPr>
          <p:cNvPr id="28675" name="Content Placeholder 2"/>
          <p:cNvSpPr>
            <a:spLocks noGrp="1"/>
          </p:cNvSpPr>
          <p:nvPr>
            <p:ph idx="1"/>
          </p:nvPr>
        </p:nvSpPr>
        <p:spPr>
          <a:xfrm>
            <a:off x="457200" y="1600200"/>
            <a:ext cx="7924800" cy="4525963"/>
          </a:xfrm>
        </p:spPr>
        <p:txBody>
          <a:bodyPr/>
          <a:lstStyle/>
          <a:p>
            <a:r>
              <a:rPr lang="en-US" dirty="0"/>
              <a:t>Efficient heat exchange fluid.</a:t>
            </a:r>
          </a:p>
          <a:p>
            <a:r>
              <a:rPr lang="en-US" dirty="0"/>
              <a:t>It is inexpensive.</a:t>
            </a:r>
          </a:p>
          <a:p>
            <a:r>
              <a:rPr lang="en-US" dirty="0"/>
              <a:t>Water quality can affect coolant protection.</a:t>
            </a:r>
          </a:p>
          <a:p>
            <a:r>
              <a:rPr lang="en-US" dirty="0"/>
              <a:t>Many coolants sold as premix solutions to avoid water quality concerns.</a:t>
            </a:r>
          </a:p>
          <a:p>
            <a:endParaRPr lang="en-US" dirty="0"/>
          </a:p>
        </p:txBody>
      </p:sp>
    </p:spTree>
    <p:extLst>
      <p:ext uri="{BB962C8B-B14F-4D97-AF65-F5344CB8AC3E}">
        <p14:creationId xmlns:p14="http://schemas.microsoft.com/office/powerpoint/2010/main" val="1481285824"/>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cap="all" dirty="0">
                <a:latin typeface="+mj-lt"/>
              </a:rPr>
              <a:t>Tech Tip</a:t>
            </a:r>
            <a:r>
              <a:rPr lang="en-US" sz="3400" dirty="0">
                <a:latin typeface="+mj-lt"/>
              </a:rPr>
              <a:t> </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62100" y="1533525"/>
            <a:ext cx="6019800" cy="3790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615707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 COOLANT FREEZING/BOILING TEMPERATURES</a:t>
            </a:r>
          </a:p>
        </p:txBody>
      </p:sp>
      <p:sp>
        <p:nvSpPr>
          <p:cNvPr id="28675" name="Content Placeholder 2"/>
          <p:cNvSpPr>
            <a:spLocks noGrp="1"/>
          </p:cNvSpPr>
          <p:nvPr>
            <p:ph idx="1"/>
          </p:nvPr>
        </p:nvSpPr>
        <p:spPr>
          <a:xfrm>
            <a:off x="76200" y="1524000"/>
            <a:ext cx="8382000" cy="4525963"/>
          </a:xfrm>
        </p:spPr>
        <p:txBody>
          <a:bodyPr/>
          <a:lstStyle/>
          <a:p>
            <a:r>
              <a:rPr lang="en-US" dirty="0"/>
              <a:t>Freezing Point:</a:t>
            </a:r>
          </a:p>
          <a:p>
            <a:pPr lvl="1"/>
            <a:r>
              <a:rPr lang="en-US" dirty="0"/>
              <a:t>Pure water 32° F (0° C)</a:t>
            </a:r>
          </a:p>
          <a:p>
            <a:pPr lvl="1"/>
            <a:r>
              <a:rPr lang="en-US" dirty="0"/>
              <a:t>Pure Coolant 0° F (-18° C)</a:t>
            </a:r>
          </a:p>
          <a:p>
            <a:pPr lvl="1"/>
            <a:r>
              <a:rPr lang="en-US" dirty="0"/>
              <a:t>50/50 Mixture -34° F (-37° C)</a:t>
            </a:r>
          </a:p>
          <a:p>
            <a:pPr lvl="1"/>
            <a:r>
              <a:rPr lang="en-US" dirty="0"/>
              <a:t>70% antifreeze/ 30% water -84° F (-64° C)</a:t>
            </a:r>
          </a:p>
          <a:p>
            <a:r>
              <a:rPr lang="en-US" dirty="0"/>
              <a:t>Boiling Point:</a:t>
            </a:r>
          </a:p>
          <a:p>
            <a:pPr lvl="1"/>
            <a:r>
              <a:rPr lang="en-US" dirty="0"/>
              <a:t>Pure Water 212° F (100° C) </a:t>
            </a:r>
          </a:p>
          <a:p>
            <a:pPr lvl="1"/>
            <a:r>
              <a:rPr lang="en-US" dirty="0"/>
              <a:t>50/50 Mixture 218° F (103° C)</a:t>
            </a:r>
          </a:p>
          <a:p>
            <a:pPr lvl="1"/>
            <a:r>
              <a:rPr lang="en-US" dirty="0"/>
              <a:t>70/30 Mixture 225°F (107° C)</a:t>
            </a:r>
          </a:p>
          <a:p>
            <a:pPr lvl="1"/>
            <a:r>
              <a:rPr lang="en-US" dirty="0"/>
              <a:t>Pressure Cap will raise boiling point</a:t>
            </a:r>
          </a:p>
        </p:txBody>
      </p:sp>
      <p:sp>
        <p:nvSpPr>
          <p:cNvPr id="3" name="TextBox 2"/>
          <p:cNvSpPr txBox="1"/>
          <p:nvPr/>
        </p:nvSpPr>
        <p:spPr>
          <a:xfrm>
            <a:off x="4724400" y="5105400"/>
            <a:ext cx="3733800" cy="400110"/>
          </a:xfrm>
          <a:prstGeom prst="rect">
            <a:avLst/>
          </a:prstGeom>
          <a:noFill/>
        </p:spPr>
        <p:txBody>
          <a:bodyPr wrap="square" rtlCol="0">
            <a:spAutoFit/>
          </a:bodyPr>
          <a:lstStyle/>
          <a:p>
            <a:r>
              <a:rPr lang="en-US" sz="2000" dirty="0"/>
              <a:t>.</a:t>
            </a:r>
          </a:p>
        </p:txBody>
      </p:sp>
    </p:spTree>
    <p:extLst>
      <p:ext uri="{BB962C8B-B14F-4D97-AF65-F5344CB8AC3E}">
        <p14:creationId xmlns:p14="http://schemas.microsoft.com/office/powerpoint/2010/main" val="3315789500"/>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COOLANT TESTING</a:t>
            </a:r>
          </a:p>
        </p:txBody>
      </p:sp>
      <p:sp>
        <p:nvSpPr>
          <p:cNvPr id="28675" name="Content Placeholder 2"/>
          <p:cNvSpPr>
            <a:spLocks noGrp="1"/>
          </p:cNvSpPr>
          <p:nvPr>
            <p:ph idx="1"/>
          </p:nvPr>
        </p:nvSpPr>
        <p:spPr/>
        <p:txBody>
          <a:bodyPr/>
          <a:lstStyle/>
          <a:p>
            <a:r>
              <a:rPr lang="en-US" dirty="0"/>
              <a:t>Hydrometer: Measures the density of the coolant.</a:t>
            </a:r>
          </a:p>
          <a:p>
            <a:r>
              <a:rPr lang="en-US" dirty="0"/>
              <a:t>Refractometer: Tests coolant on a prism surface.</a:t>
            </a:r>
          </a:p>
          <a:p>
            <a:r>
              <a:rPr lang="en-US" dirty="0"/>
              <a:t>PH: The measure of acidity or alkalinity of the coolant.</a:t>
            </a:r>
          </a:p>
          <a:p>
            <a:r>
              <a:rPr lang="en-US" dirty="0"/>
              <a:t>Galvanic Activity: The flow of electrical current as a result of two different metals in a liquid.</a:t>
            </a:r>
          </a:p>
          <a:p>
            <a:r>
              <a:rPr lang="en-US" dirty="0"/>
              <a:t>Electrolysis: Current flow in coolant caused by an external voltage source.</a:t>
            </a:r>
          </a:p>
          <a:p>
            <a:endParaRPr lang="en-US" dirty="0"/>
          </a:p>
          <a:p>
            <a:endParaRPr lang="en-US" dirty="0"/>
          </a:p>
        </p:txBody>
      </p:sp>
    </p:spTree>
    <p:extLst>
      <p:ext uri="{BB962C8B-B14F-4D97-AF65-F5344CB8AC3E}">
        <p14:creationId xmlns:p14="http://schemas.microsoft.com/office/powerpoint/2010/main" val="726695973"/>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IN" sz="2400" dirty="0">
                <a:latin typeface="+mj-lt"/>
              </a:rPr>
              <a:t>Figure 20.6 Checking the freezing temperature of the coolant using a hydrometer</a:t>
            </a:r>
            <a:endParaRPr lang="en-US" sz="2400" dirty="0">
              <a:latin typeface="+mj-lt"/>
            </a:endParaRPr>
          </a:p>
        </p:txBody>
      </p:sp>
      <p:pic>
        <p:nvPicPr>
          <p:cNvPr id="6" name="Picture 2" descr="A photo shows a technician using a hydrometer to check the freezing point of a coolant. The hydrometer has a rubber end at the top, followed by a scale, and a rubber hose on the other end."/>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790885" y="1805870"/>
            <a:ext cx="5562231" cy="43511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85223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IN" sz="2400" dirty="0">
                <a:latin typeface="+mj-lt"/>
              </a:rPr>
              <a:t>Figure 20.7 Using a refractometer is an accurate method to check the freezing point of coolant</a:t>
            </a:r>
            <a:endParaRPr lang="en-US" dirty="0">
              <a:latin typeface="+mj-lt"/>
            </a:endParaRPr>
          </a:p>
        </p:txBody>
      </p:sp>
      <p:pic>
        <p:nvPicPr>
          <p:cNvPr id="4" name="Picture 2" descr="A refractometer is a cylindrical device with a prism surface and an eyepiece at one end. A technician places a few drops of the sample fluid on the measuring prism and closes the cover. The refractometer is held up to a light to read the scale. The scale is graduated to shows the battery charge, ethylene glycol, and propylene glycol level."/>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535089" y="1969578"/>
            <a:ext cx="6073823" cy="36046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74521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LEARNING OBJECTIVES </a:t>
            </a:r>
          </a:p>
        </p:txBody>
      </p:sp>
      <p:sp>
        <p:nvSpPr>
          <p:cNvPr id="23555" name="Content Placeholder 2"/>
          <p:cNvSpPr>
            <a:spLocks noGrp="1"/>
          </p:cNvSpPr>
          <p:nvPr>
            <p:ph idx="1"/>
          </p:nvPr>
        </p:nvSpPr>
        <p:spPr/>
        <p:txBody>
          <a:bodyPr/>
          <a:lstStyle/>
          <a:p>
            <a:pPr marL="0" indent="0">
              <a:buNone/>
            </a:pPr>
            <a:r>
              <a:rPr lang="en-US" b="1" dirty="0">
                <a:solidFill>
                  <a:srgbClr val="005A70"/>
                </a:solidFill>
              </a:rPr>
              <a:t>20.1</a:t>
            </a:r>
            <a:r>
              <a:rPr lang="en-US" dirty="0"/>
              <a:t> Discuss coolant fundamentals.</a:t>
            </a:r>
          </a:p>
          <a:p>
            <a:pPr marL="0" indent="0">
              <a:buNone/>
            </a:pPr>
            <a:r>
              <a:rPr lang="en-US" b="1" dirty="0">
                <a:solidFill>
                  <a:srgbClr val="005A70"/>
                </a:solidFill>
              </a:rPr>
              <a:t>20.2  </a:t>
            </a:r>
            <a:r>
              <a:rPr lang="en-US" dirty="0"/>
              <a:t>Compare the different types of coolant.</a:t>
            </a:r>
          </a:p>
          <a:p>
            <a:pPr marL="0" indent="0">
              <a:buNone/>
            </a:pPr>
            <a:r>
              <a:rPr lang="en-US" b="1" dirty="0">
                <a:solidFill>
                  <a:srgbClr val="005A70"/>
                </a:solidFill>
              </a:rPr>
              <a:t>20.3  </a:t>
            </a:r>
            <a:r>
              <a:rPr lang="en-US" dirty="0"/>
              <a:t>Discuss coolant freezing/boiling temperatures and water as coolant.</a:t>
            </a:r>
          </a:p>
          <a:p>
            <a:pPr marL="0" indent="0">
              <a:buNone/>
            </a:pPr>
            <a:r>
              <a:rPr lang="en-US" b="1" dirty="0">
                <a:solidFill>
                  <a:schemeClr val="accent2"/>
                </a:solidFill>
              </a:rPr>
              <a:t>20.4</a:t>
            </a:r>
            <a:r>
              <a:rPr lang="en-US" dirty="0"/>
              <a:t> Discuss coolant testing and coolant replacement issues.</a:t>
            </a:r>
          </a:p>
        </p:txBody>
      </p:sp>
    </p:spTree>
    <p:extLst>
      <p:ext uri="{BB962C8B-B14F-4D97-AF65-F5344CB8AC3E}">
        <p14:creationId xmlns:p14="http://schemas.microsoft.com/office/powerpoint/2010/main" val="2250937341"/>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C77F83-A9E3-4ED9-B78F-30EFCA898707}"/>
              </a:ext>
            </a:extLst>
          </p:cNvPr>
          <p:cNvSpPr>
            <a:spLocks noGrp="1"/>
          </p:cNvSpPr>
          <p:nvPr>
            <p:ph type="title"/>
          </p:nvPr>
        </p:nvSpPr>
        <p:spPr/>
        <p:txBody>
          <a:bodyPr/>
          <a:lstStyle/>
          <a:p>
            <a:r>
              <a:rPr lang="en-US" dirty="0"/>
              <a:t>Animation: Coolant Refractometer</a:t>
            </a:r>
            <a:br>
              <a:rPr lang="en-US" dirty="0"/>
            </a:br>
            <a:r>
              <a:rPr lang="en-US" sz="1800" dirty="0">
                <a:solidFill>
                  <a:prstClr val="white"/>
                </a:solidFill>
              </a:rPr>
              <a:t>(The animation will automatically start in a few seconds)</a:t>
            </a:r>
            <a:endParaRPr lang="en-US" dirty="0"/>
          </a:p>
        </p:txBody>
      </p:sp>
      <p:pic>
        <p:nvPicPr>
          <p:cNvPr id="5" name="coolant_refractometer">
            <a:hlinkClick r:id="" action="ppaction://media"/>
            <a:extLst>
              <a:ext uri="{FF2B5EF4-FFF2-40B4-BE49-F238E27FC236}">
                <a16:creationId xmlns:a16="http://schemas.microsoft.com/office/drawing/2014/main" id="{615438E3-DD35-441E-8A16-20868AA8D110}"/>
              </a:ext>
            </a:extLst>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549274" y="1600200"/>
            <a:ext cx="8229599" cy="4525963"/>
          </a:xfrm>
        </p:spPr>
      </p:pic>
    </p:spTree>
    <p:extLst>
      <p:ext uri="{BB962C8B-B14F-4D97-AF65-F5344CB8AC3E}">
        <p14:creationId xmlns:p14="http://schemas.microsoft.com/office/powerpoint/2010/main" val="1804953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4298"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IN" sz="2000" dirty="0">
                <a:latin typeface="+mj-lt"/>
              </a:rPr>
              <a:t>Figure 20.8 A meter that measures the actual pH of the coolant can be used for all coolants, unlike many test strips that cannot be used to test the pH of red or orange coolants</a:t>
            </a:r>
            <a:endParaRPr lang="en-US" sz="2000" dirty="0">
              <a:latin typeface="+mj-lt"/>
            </a:endParaRPr>
          </a:p>
        </p:txBody>
      </p:sp>
      <p:pic>
        <p:nvPicPr>
          <p:cNvPr id="4" name="Picture 2" descr="A photo shows a pH tester that measures the actual pH of all coolant. The tester resembles a rectangular scale with a display that shows the pH value."/>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86638" y="3200400"/>
            <a:ext cx="7970724" cy="17599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6534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IN" sz="2400" dirty="0">
                <a:latin typeface="+mj-lt"/>
              </a:rPr>
              <a:t>Figure 20.9 Galvanic activity is created by two dissimilar metals in contact with a liquid, in this case coolant</a:t>
            </a:r>
            <a:endParaRPr lang="en-US" sz="2400" dirty="0">
              <a:latin typeface="+mj-lt"/>
            </a:endParaRPr>
          </a:p>
        </p:txBody>
      </p:sp>
      <p:pic>
        <p:nvPicPr>
          <p:cNvPr id="6" name="Picture 2" descr="The figure illustrates the following:&#10;• Galvanic activity takes place as the result of two different metals submerged in an acidic or alkaline liquid. &#10;• One end of the liquid is anode, while the other end is labeled cathode.&#10;• The anode consists of more reactive metal and the cathode consists of less reactive metal.&#10;• The electrolyte flows to the right from the anode to cathode.&#10;• Electrons move in a circular path from anode to cathode in clockwise direction due to an electrical current as the result of two different metals in an acidic or alkaline liquid.&#10;"/>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866318" y="1981200"/>
            <a:ext cx="5411362" cy="38423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47076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IN" sz="2000" dirty="0">
                <a:latin typeface="+mj-lt"/>
              </a:rPr>
              <a:t>Figure 20.10 A test strip can be used to determine the pH and percentage of glycol of the coolant. The percentage of glycol determines the freezing and boiling temperatures, as shown on the bottle that contains the test strips</a:t>
            </a:r>
            <a:endParaRPr lang="en-US" sz="2000" dirty="0">
              <a:latin typeface="+mj-lt"/>
            </a:endParaRPr>
          </a:p>
        </p:txBody>
      </p:sp>
      <p:pic>
        <p:nvPicPr>
          <p:cNvPr id="6" name="Picture 2" descr="A photo shows a test strip used to determine the pH and percentage of glycol of the coolant. The test strip shows colors that can be compared to the container label.&#10;&#10;"/>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958915" y="1905000"/>
            <a:ext cx="5226166" cy="39196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7710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a:latin typeface="+mj-lt"/>
              </a:rPr>
              <a:t>QUESTION 2: </a:t>
            </a:r>
            <a:r>
              <a:rPr lang="en-US" sz="3400" dirty="0">
                <a:solidFill>
                  <a:srgbClr val="F8F9D3"/>
                </a:solidFill>
                <a:latin typeface="+mj-lt"/>
              </a:rPr>
              <a:t>?</a:t>
            </a:r>
          </a:p>
        </p:txBody>
      </p:sp>
      <p:sp>
        <p:nvSpPr>
          <p:cNvPr id="3" name="Rectangle 2"/>
          <p:cNvSpPr/>
          <p:nvPr/>
        </p:nvSpPr>
        <p:spPr>
          <a:xfrm>
            <a:off x="341870" y="1905000"/>
            <a:ext cx="8534400" cy="1323439"/>
          </a:xfrm>
          <a:prstGeom prst="rect">
            <a:avLst/>
          </a:prstGeom>
        </p:spPr>
        <p:txBody>
          <a:bodyPr wrap="square">
            <a:spAutoFit/>
          </a:bodyPr>
          <a:lstStyle/>
          <a:p>
            <a:r>
              <a:rPr lang="en-US" sz="4000" dirty="0"/>
              <a:t>What is the difference between galvanic activity and electrolysis?</a:t>
            </a:r>
            <a:endParaRPr lang="en-US" sz="4000" dirty="0">
              <a:solidFill>
                <a:srgbClr val="000000"/>
              </a:solidFill>
            </a:endParaRPr>
          </a:p>
        </p:txBody>
      </p:sp>
    </p:spTree>
    <p:extLst>
      <p:ext uri="{BB962C8B-B14F-4D97-AF65-F5344CB8AC3E}">
        <p14:creationId xmlns:p14="http://schemas.microsoft.com/office/powerpoint/2010/main" val="23743003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a:latin typeface="+mj-lt"/>
              </a:rPr>
              <a:t>ANSWER 2:</a:t>
            </a:r>
            <a:endParaRPr lang="en-US" sz="3400" dirty="0">
              <a:solidFill>
                <a:srgbClr val="F8F9D3"/>
              </a:solidFill>
              <a:latin typeface="+mj-lt"/>
            </a:endParaRPr>
          </a:p>
        </p:txBody>
      </p:sp>
      <p:sp>
        <p:nvSpPr>
          <p:cNvPr id="6" name="Rectangle 5"/>
          <p:cNvSpPr/>
          <p:nvPr/>
        </p:nvSpPr>
        <p:spPr>
          <a:xfrm>
            <a:off x="168876" y="1975554"/>
            <a:ext cx="8534400" cy="1323439"/>
          </a:xfrm>
          <a:prstGeom prst="rect">
            <a:avLst/>
          </a:prstGeom>
        </p:spPr>
        <p:txBody>
          <a:bodyPr wrap="square">
            <a:spAutoFit/>
          </a:bodyPr>
          <a:lstStyle/>
          <a:p>
            <a:r>
              <a:rPr lang="en-US" sz="4000" dirty="0">
                <a:solidFill>
                  <a:srgbClr val="000000"/>
                </a:solidFill>
              </a:rPr>
              <a:t>Electrolysis requires an external voltage source. </a:t>
            </a:r>
          </a:p>
        </p:txBody>
      </p:sp>
    </p:spTree>
    <p:extLst>
      <p:ext uri="{BB962C8B-B14F-4D97-AF65-F5344CB8AC3E}">
        <p14:creationId xmlns:p14="http://schemas.microsoft.com/office/powerpoint/2010/main" val="25084625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lstStyle/>
          <a:p>
            <a:r>
              <a:rPr lang="en-US" dirty="0">
                <a:latin typeface="+mj-lt"/>
              </a:rPr>
              <a:t>COOLANT REPLACEMENT ISSUES</a:t>
            </a:r>
          </a:p>
        </p:txBody>
      </p:sp>
      <p:sp>
        <p:nvSpPr>
          <p:cNvPr id="28675" name="Content Placeholder 2"/>
          <p:cNvSpPr>
            <a:spLocks noGrp="1"/>
          </p:cNvSpPr>
          <p:nvPr>
            <p:ph idx="1"/>
          </p:nvPr>
        </p:nvSpPr>
        <p:spPr/>
        <p:txBody>
          <a:bodyPr/>
          <a:lstStyle/>
          <a:p>
            <a:r>
              <a:rPr lang="en-US" dirty="0"/>
              <a:t>Service Intervals:</a:t>
            </a:r>
          </a:p>
          <a:p>
            <a:pPr lvl="1"/>
            <a:r>
              <a:rPr lang="en-US" dirty="0"/>
              <a:t>Most OAT and HOAT coolants every 5 years or 150,000 miles.</a:t>
            </a:r>
          </a:p>
          <a:p>
            <a:pPr lvl="1"/>
            <a:r>
              <a:rPr lang="en-US" dirty="0"/>
              <a:t>Asian vehicles every 3 year or 36,000 miles.</a:t>
            </a:r>
          </a:p>
          <a:p>
            <a:pPr lvl="1"/>
            <a:r>
              <a:rPr lang="en-US" dirty="0"/>
              <a:t>Conventional coolant every 2 years or 24,000 miles.</a:t>
            </a:r>
          </a:p>
          <a:p>
            <a:r>
              <a:rPr lang="en-US" dirty="0"/>
              <a:t>Passivation: Chemical reaction between the coolant and the metal.</a:t>
            </a:r>
          </a:p>
          <a:p>
            <a:r>
              <a:rPr lang="en-US" dirty="0"/>
              <a:t>Recycling Coolant: Removes metals and dirt, then replenishes the depleted acids. </a:t>
            </a:r>
          </a:p>
        </p:txBody>
      </p:sp>
    </p:spTree>
    <p:extLst>
      <p:ext uri="{BB962C8B-B14F-4D97-AF65-F5344CB8AC3E}">
        <p14:creationId xmlns:p14="http://schemas.microsoft.com/office/powerpoint/2010/main" val="3443588245"/>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6AB9F4-8C3C-4E94-BA99-251784F0D060}"/>
              </a:ext>
            </a:extLst>
          </p:cNvPr>
          <p:cNvSpPr>
            <a:spLocks noGrp="1"/>
          </p:cNvSpPr>
          <p:nvPr>
            <p:ph type="title"/>
          </p:nvPr>
        </p:nvSpPr>
        <p:spPr/>
        <p:txBody>
          <a:bodyPr/>
          <a:lstStyle/>
          <a:p>
            <a:r>
              <a:rPr lang="en-US" dirty="0"/>
              <a:t>Video Links </a:t>
            </a:r>
            <a:r>
              <a:rPr lang="en-US" sz="2000" dirty="0"/>
              <a:t>(Internet Access Required)</a:t>
            </a:r>
          </a:p>
        </p:txBody>
      </p:sp>
      <p:sp>
        <p:nvSpPr>
          <p:cNvPr id="3" name="Content Placeholder 2">
            <a:extLst>
              <a:ext uri="{FF2B5EF4-FFF2-40B4-BE49-F238E27FC236}">
                <a16:creationId xmlns:a16="http://schemas.microsoft.com/office/drawing/2014/main" id="{6EB984CA-0CEB-42AE-A7B7-A84F09DD15EB}"/>
              </a:ext>
            </a:extLst>
          </p:cNvPr>
          <p:cNvSpPr>
            <a:spLocks noGrp="1"/>
          </p:cNvSpPr>
          <p:nvPr>
            <p:ph idx="1"/>
          </p:nvPr>
        </p:nvSpPr>
        <p:spPr/>
        <p:txBody>
          <a:bodyPr/>
          <a:lstStyle/>
          <a:p>
            <a:r>
              <a:rPr lang="en-US" sz="2400" dirty="0">
                <a:hlinkClick r:id="rId2"/>
              </a:rPr>
              <a:t>When will your coolant freeze? (time 5:00)</a:t>
            </a:r>
            <a:endParaRPr lang="en-US" sz="2400" dirty="0"/>
          </a:p>
          <a:p>
            <a:r>
              <a:rPr lang="en-US" sz="2400" dirty="0">
                <a:hlinkClick r:id="rId3"/>
              </a:rPr>
              <a:t>Antifreeze coolant checking with a multimeter (time 2:11)</a:t>
            </a:r>
            <a:endParaRPr lang="en-US" sz="2400" dirty="0"/>
          </a:p>
        </p:txBody>
      </p:sp>
    </p:spTree>
    <p:extLst>
      <p:ext uri="{BB962C8B-B14F-4D97-AF65-F5344CB8AC3E}">
        <p14:creationId xmlns:p14="http://schemas.microsoft.com/office/powerpoint/2010/main" val="42045234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Copyright</a:t>
            </a:r>
          </a:p>
        </p:txBody>
      </p:sp>
      <p:pic>
        <p:nvPicPr>
          <p:cNvPr id="3" name="Picture 2" descr="This work is protected by United States copyright laws and is provided solely for the use of instructors teaching their courses and assessing student learning. Dissemination or sale of any part of this work (including on the World Wide Web) will destroy the integrity of the work and is not permitted. The work and materials from it should never be made available to students except by instructors using the accompanying text in their classes. All recipients of this work are expected to abide by these restrictions and honor the intended pedagogical purposes and the needs of other instructors who rely on these material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8319" y="2119235"/>
            <a:ext cx="8130427" cy="2619530"/>
          </a:xfrm>
          <a:prstGeom prst="rect">
            <a:avLst/>
          </a:prstGeom>
        </p:spPr>
      </p:pic>
    </p:spTree>
    <p:extLst>
      <p:ext uri="{BB962C8B-B14F-4D97-AF65-F5344CB8AC3E}">
        <p14:creationId xmlns:p14="http://schemas.microsoft.com/office/powerpoint/2010/main" val="33878718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COOLANT FUNDAMENTALS</a:t>
            </a:r>
          </a:p>
        </p:txBody>
      </p:sp>
      <p:sp>
        <p:nvSpPr>
          <p:cNvPr id="25603" name="Content Placeholder 2"/>
          <p:cNvSpPr>
            <a:spLocks noGrp="1"/>
          </p:cNvSpPr>
          <p:nvPr>
            <p:ph idx="1"/>
          </p:nvPr>
        </p:nvSpPr>
        <p:spPr>
          <a:xfrm>
            <a:off x="457200" y="1600200"/>
            <a:ext cx="8077200" cy="4525963"/>
          </a:xfrm>
        </p:spPr>
        <p:txBody>
          <a:bodyPr/>
          <a:lstStyle/>
          <a:p>
            <a:r>
              <a:rPr lang="en-US" dirty="0"/>
              <a:t>Purpose of Coolant: Transfer heat, protect against corrosion, and protect against freezing.</a:t>
            </a:r>
          </a:p>
          <a:p>
            <a:r>
              <a:rPr lang="en-US" dirty="0"/>
              <a:t>Freezing/Boiling Temperatures: Normal mixture is 50% coolant and 50% water. </a:t>
            </a:r>
          </a:p>
          <a:p>
            <a:r>
              <a:rPr lang="en-US" dirty="0"/>
              <a:t>Coolant Composition: </a:t>
            </a:r>
          </a:p>
          <a:p>
            <a:pPr lvl="1"/>
            <a:r>
              <a:rPr lang="en-US" dirty="0"/>
              <a:t>47% Ethylene glycol</a:t>
            </a:r>
          </a:p>
          <a:p>
            <a:pPr lvl="1"/>
            <a:r>
              <a:rPr lang="en-US" dirty="0"/>
              <a:t>50% Water</a:t>
            </a:r>
          </a:p>
          <a:p>
            <a:pPr lvl="1"/>
            <a:r>
              <a:rPr lang="en-US" dirty="0"/>
              <a:t>3% Additives</a:t>
            </a:r>
          </a:p>
          <a:p>
            <a:pPr lvl="1"/>
            <a:endParaRPr lang="en-US" dirty="0">
              <a:solidFill>
                <a:schemeClr val="tx2"/>
              </a:solidFill>
            </a:endParaRPr>
          </a:p>
        </p:txBody>
      </p:sp>
    </p:spTree>
    <p:extLst>
      <p:ext uri="{BB962C8B-B14F-4D97-AF65-F5344CB8AC3E}">
        <p14:creationId xmlns:p14="http://schemas.microsoft.com/office/powerpoint/2010/main" val="2591370942"/>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400" dirty="0">
                <a:latin typeface="+mj-lt"/>
              </a:rPr>
              <a:t>Figure 20.1 Graph showing the relationship of the freezing point of the coolant to the percentage of antifreeze used in the coolant</a:t>
            </a:r>
            <a:endParaRPr lang="en-US" sz="2400" dirty="0">
              <a:latin typeface="+mj-lt"/>
            </a:endParaRPr>
          </a:p>
        </p:txBody>
      </p:sp>
      <p:pic>
        <p:nvPicPr>
          <p:cNvPr id="5" name="Picture 2" descr="The graph shows temperature on the vertical axis from negative 80 to 40 in the increments of 10 degrees F and percentage of antifreeze in coolant on the horizontal axis from 0 to 100 in the increments of 10.&#10;• The freezing point of coolant is at 30 degrees when no antifreeze is added.&#10;• The freezing point of coolant falls sharply to negative 60 with 60 percent of antifreeze in the coolant.&#10;• Addition antifreeze in the coolant beyond 60 percent causes an increase in the freezing point to 0 degrees for 100 percent of antifreeze in the coolant.&#10;"/>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490312" y="1628914"/>
            <a:ext cx="4163377" cy="45336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90511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IN" sz="2400" dirty="0">
                <a:latin typeface="+mj-lt"/>
              </a:rPr>
              <a:t>Figure 20.2 Graph showing how the boiling point of the coolant increases as the percentage of antifreeze in the coolant increases</a:t>
            </a:r>
            <a:endParaRPr lang="en-US" sz="2400" dirty="0">
              <a:latin typeface="+mj-lt"/>
            </a:endParaRPr>
          </a:p>
        </p:txBody>
      </p:sp>
      <p:pic>
        <p:nvPicPr>
          <p:cNvPr id="6" name="Picture 2" descr="The graph shows temperature on the vertical axis from 200 to 340 in the increments of 10 degrees F and percentage of antifreeze in coolant on the horizontal axis from 0 to 100 in the increments of 10.&#10;• The boiling point of coolant is close to 210 degrees when no antifreeze is added.&#10;• The boiling point of coolant increases gradually to 260 degrees with 80 percent of antifreeze in the coolant and further increases sharply to 330 degrees with 100 percent of antifreeze in the coolant.&#10;"/>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791469" y="1651224"/>
            <a:ext cx="3561063" cy="44699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98926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TYPES OF COOLANT</a:t>
            </a:r>
          </a:p>
        </p:txBody>
      </p:sp>
      <p:sp>
        <p:nvSpPr>
          <p:cNvPr id="26627" name="Content Placeholder 2"/>
          <p:cNvSpPr>
            <a:spLocks noGrp="1"/>
          </p:cNvSpPr>
          <p:nvPr>
            <p:ph idx="1"/>
          </p:nvPr>
        </p:nvSpPr>
        <p:spPr>
          <a:xfrm>
            <a:off x="457200" y="1600200"/>
            <a:ext cx="8077200" cy="4525963"/>
          </a:xfrm>
        </p:spPr>
        <p:txBody>
          <a:bodyPr/>
          <a:lstStyle/>
          <a:p>
            <a:r>
              <a:rPr lang="en-US" sz="2400" dirty="0"/>
              <a:t>Inorganic Acid Technology: Contains silicates, phosphates, and borates</a:t>
            </a:r>
          </a:p>
          <a:p>
            <a:r>
              <a:rPr lang="en-US" sz="2400" dirty="0"/>
              <a:t>Organic Acid Technology: Does not contain silicates or phosphates.</a:t>
            </a:r>
          </a:p>
          <a:p>
            <a:r>
              <a:rPr lang="en-US" sz="2400" dirty="0"/>
              <a:t>Hybrid Organic Acid Technology: Uses carboxylates that are not abrasive to the water pump.</a:t>
            </a:r>
          </a:p>
          <a:p>
            <a:r>
              <a:rPr lang="en-US" sz="2400" dirty="0"/>
              <a:t>Phosphate Hybrid Organic Acid Technology: Used in Mazda based Fords, similar to Mazda FL-22.</a:t>
            </a:r>
          </a:p>
          <a:p>
            <a:r>
              <a:rPr lang="en-US" sz="2400" dirty="0"/>
              <a:t>Universal Coolant: Usually a hybrid organic acid technology. </a:t>
            </a:r>
          </a:p>
        </p:txBody>
      </p:sp>
    </p:spTree>
    <p:extLst>
      <p:ext uri="{BB962C8B-B14F-4D97-AF65-F5344CB8AC3E}">
        <p14:creationId xmlns:p14="http://schemas.microsoft.com/office/powerpoint/2010/main" val="618610480"/>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400" dirty="0">
                <a:latin typeface="+mj-lt"/>
              </a:rPr>
              <a:t>Figure 20.3 Havoline was the first company to make and market OAT coolant. General Motors uses the term DEX-COOL</a:t>
            </a:r>
            <a:endParaRPr lang="en-US" sz="2400" dirty="0">
              <a:latin typeface="+mj-lt"/>
            </a:endParaRPr>
          </a:p>
        </p:txBody>
      </p:sp>
      <p:pic>
        <p:nvPicPr>
          <p:cNvPr id="4" name="Picture 2" descr="Photo of a Havoline antifreeze container that is labeled DEX-COOL and is GM approved."/>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689839" y="1664582"/>
            <a:ext cx="3764323" cy="44813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4826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8229600" cy="855452"/>
          </a:xfrm>
        </p:spPr>
        <p:txBody>
          <a:bodyPr/>
          <a:lstStyle/>
          <a:p>
            <a:r>
              <a:rPr lang="en-IN" sz="2400" dirty="0">
                <a:latin typeface="+mj-lt"/>
              </a:rPr>
              <a:t>Figure 20.4 Coolant used in Fords that use Mazda engines and in Mazda vehicles. It requires the use of a PHOAT coolant, which is dark green</a:t>
            </a:r>
            <a:endParaRPr lang="en-US" sz="2400" dirty="0">
              <a:latin typeface="+mj-lt"/>
            </a:endParaRPr>
          </a:p>
        </p:txBody>
      </p:sp>
      <p:pic>
        <p:nvPicPr>
          <p:cNvPr id="4" name="Picture 2" descr="Photo of a Mazda coolant container that is labeled type FL2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395038" y="1905000"/>
            <a:ext cx="4353923" cy="40690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95278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a:latin typeface="+mj-lt"/>
              </a:rPr>
              <a:t>FREQUENTLY ASKED QUESTION</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62100" y="1524000"/>
            <a:ext cx="6019800" cy="4867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0090771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3.xml><?xml version="1.0" encoding="utf-8"?>
<a:theme xmlns:a="http://schemas.openxmlformats.org/drawingml/2006/main" name="2_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4.xml><?xml version="1.0" encoding="utf-8"?>
<a:theme xmlns:a="http://schemas.openxmlformats.org/drawingml/2006/main" name="3_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5.xml><?xml version="1.0" encoding="utf-8"?>
<a:theme xmlns:a="http://schemas.openxmlformats.org/drawingml/2006/main" name="4_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docProps/app.xml><?xml version="1.0" encoding="utf-8"?>
<Properties xmlns="http://schemas.openxmlformats.org/officeDocument/2006/extended-properties" xmlns:vt="http://schemas.openxmlformats.org/officeDocument/2006/docPropsVTypes">
  <TotalTime>387</TotalTime>
  <Words>765</Words>
  <Application>Microsoft Office PowerPoint</Application>
  <PresentationFormat>On-screen Show (4:3)</PresentationFormat>
  <Paragraphs>79</Paragraphs>
  <Slides>28</Slides>
  <Notes>0</Notes>
  <HiddenSlides>0</HiddenSlides>
  <MMClips>1</MMClips>
  <ScaleCrop>false</ScaleCrop>
  <HeadingPairs>
    <vt:vector size="6" baseType="variant">
      <vt:variant>
        <vt:lpstr>Fonts Used</vt:lpstr>
      </vt:variant>
      <vt:variant>
        <vt:i4>5</vt:i4>
      </vt:variant>
      <vt:variant>
        <vt:lpstr>Theme</vt:lpstr>
      </vt:variant>
      <vt:variant>
        <vt:i4>5</vt:i4>
      </vt:variant>
      <vt:variant>
        <vt:lpstr>Slide Titles</vt:lpstr>
      </vt:variant>
      <vt:variant>
        <vt:i4>28</vt:i4>
      </vt:variant>
    </vt:vector>
  </HeadingPairs>
  <TitlesOfParts>
    <vt:vector size="38" baseType="lpstr">
      <vt:lpstr>Arial</vt:lpstr>
      <vt:lpstr>Calibri</vt:lpstr>
      <vt:lpstr>Times New Roman</vt:lpstr>
      <vt:lpstr>Verdana</vt:lpstr>
      <vt:lpstr>Wingdings</vt:lpstr>
      <vt:lpstr>Office Theme</vt:lpstr>
      <vt:lpstr>508 Lecture</vt:lpstr>
      <vt:lpstr>2_508 Lecture</vt:lpstr>
      <vt:lpstr>3_508 Lecture</vt:lpstr>
      <vt:lpstr>4_508 Lecture</vt:lpstr>
      <vt:lpstr>Automotive Technology Principles, Diagnosis, and Service</vt:lpstr>
      <vt:lpstr>LEARNING OBJECTIVES </vt:lpstr>
      <vt:lpstr>COOLANT FUNDAMENTALS</vt:lpstr>
      <vt:lpstr>Figure 20.1 Graph showing the relationship of the freezing point of the coolant to the percentage of antifreeze used in the coolant</vt:lpstr>
      <vt:lpstr>Figure 20.2 Graph showing how the boiling point of the coolant increases as the percentage of antifreeze in the coolant increases</vt:lpstr>
      <vt:lpstr>TYPES OF COOLANT</vt:lpstr>
      <vt:lpstr>Figure 20.3 Havoline was the first company to make and market OAT coolant. General Motors uses the term DEX-COOL</vt:lpstr>
      <vt:lpstr>Figure 20.4 Coolant used in Fords that use Mazda engines and in Mazda vehicles. It requires the use of a PHOAT coolant, which is dark green</vt:lpstr>
      <vt:lpstr>FREQUENTLY ASKED QUESTION</vt:lpstr>
      <vt:lpstr>FREQUENTLY ASKED QUESTION</vt:lpstr>
      <vt:lpstr>Figure 20.5 Not all embittered coolant is labelled embittered</vt:lpstr>
      <vt:lpstr>QUESTION 1: ?</vt:lpstr>
      <vt:lpstr>ANSWER 1:</vt:lpstr>
      <vt:lpstr>WATER</vt:lpstr>
      <vt:lpstr>Tech Tip </vt:lpstr>
      <vt:lpstr> COOLANT FREEZING/BOILING TEMPERATURES</vt:lpstr>
      <vt:lpstr>COOLANT TESTING</vt:lpstr>
      <vt:lpstr>Figure 20.6 Checking the freezing temperature of the coolant using a hydrometer</vt:lpstr>
      <vt:lpstr>Figure 20.7 Using a refractometer is an accurate method to check the freezing point of coolant</vt:lpstr>
      <vt:lpstr>Animation: Coolant Refractometer (The animation will automatically start in a few seconds)</vt:lpstr>
      <vt:lpstr>Figure 20.8 A meter that measures the actual pH of the coolant can be used for all coolants, unlike many test strips that cannot be used to test the pH of red or orange coolants</vt:lpstr>
      <vt:lpstr>Figure 20.9 Galvanic activity is created by two dissimilar metals in contact with a liquid, in this case coolant</vt:lpstr>
      <vt:lpstr>Figure 20.10 A test strip can be used to determine the pH and percentage of glycol of the coolant. The percentage of glycol determines the freezing and boiling temperatures, as shown on the bottle that contains the test strips</vt:lpstr>
      <vt:lpstr>QUESTION 2: ?</vt:lpstr>
      <vt:lpstr>ANSWER 2:</vt:lpstr>
      <vt:lpstr>COOLANT REPLACEMENT ISSUES</vt:lpstr>
      <vt:lpstr>Video Links (Internet Access Required)</vt:lpstr>
      <vt:lpstr>Copyright</vt:lpstr>
    </vt:vector>
  </TitlesOfParts>
  <Company>Pearson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Automotive Technology 6 Edition Chapter20</dc:title>
  <dc:creator>Curt &amp; Tammy</dc:creator>
  <cp:lastModifiedBy>Glen Plants</cp:lastModifiedBy>
  <cp:revision>52</cp:revision>
  <dcterms:created xsi:type="dcterms:W3CDTF">2018-09-25T19:30:15Z</dcterms:created>
  <dcterms:modified xsi:type="dcterms:W3CDTF">2020-06-22T19:20:34Z</dcterms:modified>
</cp:coreProperties>
</file>