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63" r:id="rId11"/>
    <p:sldId id="315" r:id="rId12"/>
    <p:sldId id="267" r:id="rId13"/>
    <p:sldId id="268" r:id="rId14"/>
    <p:sldId id="269" r:id="rId15"/>
    <p:sldId id="316" r:id="rId16"/>
    <p:sldId id="382" r:id="rId17"/>
    <p:sldId id="271" r:id="rId18"/>
    <p:sldId id="317" r:id="rId19"/>
    <p:sldId id="270" r:id="rId20"/>
    <p:sldId id="318" r:id="rId21"/>
    <p:sldId id="274" r:id="rId22"/>
    <p:sldId id="273" r:id="rId23"/>
    <p:sldId id="319" r:id="rId24"/>
    <p:sldId id="383" r:id="rId25"/>
    <p:sldId id="286" r:id="rId26"/>
    <p:sldId id="287" r:id="rId27"/>
    <p:sldId id="275" r:id="rId28"/>
    <p:sldId id="335" r:id="rId29"/>
    <p:sldId id="326" r:id="rId30"/>
    <p:sldId id="327" r:id="rId31"/>
    <p:sldId id="336" r:id="rId32"/>
    <p:sldId id="337" r:id="rId33"/>
    <p:sldId id="277" r:id="rId34"/>
    <p:sldId id="328" r:id="rId35"/>
    <p:sldId id="329" r:id="rId36"/>
    <p:sldId id="330" r:id="rId37"/>
    <p:sldId id="331" r:id="rId38"/>
    <p:sldId id="278" r:id="rId39"/>
    <p:sldId id="332" r:id="rId40"/>
    <p:sldId id="272" r:id="rId41"/>
    <p:sldId id="333" r:id="rId42"/>
    <p:sldId id="384" r:id="rId43"/>
    <p:sldId id="280" r:id="rId44"/>
    <p:sldId id="282" r:id="rId45"/>
    <p:sldId id="386" r:id="rId46"/>
    <p:sldId id="385" r:id="rId47"/>
    <p:sldId id="284" r:id="rId48"/>
    <p:sldId id="285" r:id="rId49"/>
    <p:sldId id="334" r:id="rId50"/>
    <p:sldId id="299" r:id="rId51"/>
    <p:sldId id="300" r:id="rId52"/>
    <p:sldId id="288" r:id="rId53"/>
    <p:sldId id="289" r:id="rId54"/>
    <p:sldId id="292" r:id="rId55"/>
    <p:sldId id="387" r:id="rId56"/>
    <p:sldId id="32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718" autoAdjust="0"/>
  </p:normalViewPr>
  <p:slideViewPr>
    <p:cSldViewPr>
      <p:cViewPr varScale="1">
        <p:scale>
          <a:sx n="108" d="100"/>
          <a:sy n="108" d="100"/>
        </p:scale>
        <p:origin x="2094"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22696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6/22/2020</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a:t>Click to edit Master title style</a:t>
            </a: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6/22/2020</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a:latin typeface="Verdana"/>
              </a:rPr>
              <a:t>Copyright © 2020, 2016, 2012 Pearson Education, Inc. All Rights Reserved</a:t>
            </a: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8" Type="http://schemas.openxmlformats.org/officeDocument/2006/relationships/hyperlink" Target="https://www.youtube.com/watch?v=ShS3mxVZCGU" TargetMode="External"/><Relationship Id="rId3" Type="http://schemas.openxmlformats.org/officeDocument/2006/relationships/hyperlink" Target="https://www.youtube.com/watch?v=30o4omX5qfo" TargetMode="External"/><Relationship Id="rId7" Type="http://schemas.openxmlformats.org/officeDocument/2006/relationships/hyperlink" Target="https://www.youtube.com/watch?v=fFFgWl6t-6c" TargetMode="External"/><Relationship Id="rId2" Type="http://schemas.openxmlformats.org/officeDocument/2006/relationships/hyperlink" Target="https://www.youtube.com/watch?v=GKGtkzgKfkc" TargetMode="External"/><Relationship Id="rId1" Type="http://schemas.openxmlformats.org/officeDocument/2006/relationships/slideLayout" Target="../slideLayouts/slideLayout60.xml"/><Relationship Id="rId6" Type="http://schemas.openxmlformats.org/officeDocument/2006/relationships/hyperlink" Target="https://www.youtube.com/watch?v=BSWl_Zj-CZs" TargetMode="External"/><Relationship Id="rId5" Type="http://schemas.openxmlformats.org/officeDocument/2006/relationships/hyperlink" Target="https://www.youtube.com/watch?v=CQYELiTtUs8" TargetMode="External"/><Relationship Id="rId4" Type="http://schemas.openxmlformats.org/officeDocument/2006/relationships/hyperlink" Target="https://www.youtube.com/watch?v=MDSr51e5GFw"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a:latin typeface="Arial" panose="020B0604020202020204" pitchFamily="34" charset="0"/>
                <a:cs typeface="Arial" panose="020B0604020202020204" pitchFamily="34" charset="0"/>
              </a:rPr>
              <a:t>Sixth Edition</a:t>
            </a:r>
          </a:p>
        </p:txBody>
      </p:sp>
      <p:sp>
        <p:nvSpPr>
          <p:cNvPr id="4" name="Text Placeholder 3"/>
          <p:cNvSpPr>
            <a:spLocks noGrp="1"/>
          </p:cNvSpPr>
          <p:nvPr>
            <p:ph type="body" sz="quarter" idx="14"/>
          </p:nvPr>
        </p:nvSpPr>
        <p:spPr/>
        <p:txBody>
          <a:bodyPr/>
          <a:lstStyle/>
          <a:p>
            <a:r>
              <a:rPr lang="en-US"/>
              <a:t>Chapter 13</a:t>
            </a:r>
            <a:endParaRPr lang="en-US" dirty="0"/>
          </a:p>
        </p:txBody>
      </p:sp>
      <p:sp>
        <p:nvSpPr>
          <p:cNvPr id="5" name="Text Placeholder 4"/>
          <p:cNvSpPr>
            <a:spLocks noGrp="1"/>
          </p:cNvSpPr>
          <p:nvPr>
            <p:ph type="body" sz="quarter" idx="15"/>
          </p:nvPr>
        </p:nvSpPr>
        <p:spPr/>
        <p:txBody>
          <a:bodyPr/>
          <a:lstStyle/>
          <a:p>
            <a:r>
              <a:rPr lang="en-US" sz="3200" b="1" dirty="0">
                <a:solidFill>
                  <a:srgbClr val="005A70"/>
                </a:solidFill>
                <a:latin typeface="Arial" panose="020B0604020202020204" pitchFamily="34" charset="0"/>
                <a:cs typeface="Arial" panose="020B0604020202020204" pitchFamily="34" charset="0"/>
              </a:rPr>
              <a:t>Scientific Principles and Materials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a:solidFill>
                  <a:schemeClr val="bg1"/>
                </a:solidFill>
                <a:latin typeface="+mn-lt"/>
                <a:ea typeface="Verdana" panose="020B0604030504040204" pitchFamily="34" charset="0"/>
                <a:cs typeface="Verdana" panose="020B0604030504040204" pitchFamily="34" charset="0"/>
              </a:rPr>
              <a:t> </a:t>
            </a:r>
            <a:r>
              <a:rPr lang="en-US" altLang="en-US" sz="700" b="0" dirty="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a:latin typeface="+mj-lt"/>
              </a:rPr>
              <a:t>Figure 13.2 Torque is a twisting force equal to the distance from the pivot point times the force applied expressed in units called pound-feet (lb-</a:t>
            </a:r>
            <a:r>
              <a:rPr lang="en-IN" dirty="0" err="1">
                <a:latin typeface="+mj-lt"/>
              </a:rPr>
              <a:t>ft</a:t>
            </a:r>
            <a:r>
              <a:rPr lang="en-IN" dirty="0">
                <a:latin typeface="+mj-lt"/>
              </a:rPr>
              <a:t>) or Newton-meters (N-m)</a:t>
            </a:r>
            <a:endParaRPr lang="en-US" dirty="0">
              <a:latin typeface="+mj-lt"/>
            </a:endParaRPr>
          </a:p>
        </p:txBody>
      </p:sp>
      <p:pic>
        <p:nvPicPr>
          <p:cNvPr id="6" name="Picture 2" descr="A figure shows a wrench tightening a bolt. 10 pounds of force is applied on the wrench at a distance of 1 foot from the center of the b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76400" y="2841728"/>
            <a:ext cx="5791200"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Math Formula</a:t>
            </a:r>
            <a:br>
              <a:rPr lang="en-US" dirty="0"/>
            </a:br>
            <a:r>
              <a:rPr lang="en-US" dirty="0" err="1"/>
              <a:t>Ib</a:t>
            </a:r>
            <a:r>
              <a:rPr lang="en-US" dirty="0"/>
              <a:t> in to Lb ft, Torque</a:t>
            </a:r>
            <a:br>
              <a:rPr lang="en-US" dirty="0"/>
            </a:br>
            <a:r>
              <a:rPr lang="en-US" sz="1800" dirty="0">
                <a:solidFill>
                  <a:prstClr val="white"/>
                </a:solidFill>
              </a:rPr>
              <a:t>(The animation will automatically start in a few seconds)</a:t>
            </a:r>
            <a:endParaRPr lang="en-US" dirty="0"/>
          </a:p>
        </p:txBody>
      </p:sp>
      <p:pic>
        <p:nvPicPr>
          <p:cNvPr id="6" name="mf_in_to_ft_conv_torque">
            <a:hlinkClick r:id="" action="ppaction://media"/>
            <a:extLst>
              <a:ext uri="{FF2B5EF4-FFF2-40B4-BE49-F238E27FC236}">
                <a16:creationId xmlns:a16="http://schemas.microsoft.com/office/drawing/2014/main" id="{DA1C66A5-98F2-4171-8CDA-1FFA9A825F2C}"/>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80495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27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WORK</a:t>
            </a:r>
          </a:p>
        </p:txBody>
      </p:sp>
      <p:sp>
        <p:nvSpPr>
          <p:cNvPr id="28675" name="Content Placeholder 2"/>
          <p:cNvSpPr>
            <a:spLocks noGrp="1"/>
          </p:cNvSpPr>
          <p:nvPr>
            <p:ph idx="1"/>
          </p:nvPr>
        </p:nvSpPr>
        <p:spPr/>
        <p:txBody>
          <a:bodyPr/>
          <a:lstStyle/>
          <a:p>
            <a:r>
              <a:rPr lang="en-US" dirty="0"/>
              <a:t>Work is defined as actually accomplishing movement when force (torque) is applied to an object.</a:t>
            </a:r>
          </a:p>
          <a:p>
            <a:r>
              <a:rPr lang="en-US" dirty="0"/>
              <a:t>Work is calculated by multiplying the applied force by the distance the object moves.</a:t>
            </a:r>
          </a:p>
          <a:p>
            <a:pPr marL="0" indent="0">
              <a:buNone/>
            </a:pPr>
            <a:r>
              <a:rPr lang="en-US" dirty="0"/>
              <a:t> </a:t>
            </a:r>
          </a:p>
        </p:txBody>
      </p:sp>
    </p:spTree>
    <p:extLst>
      <p:ext uri="{BB962C8B-B14F-4D97-AF65-F5344CB8AC3E}">
        <p14:creationId xmlns:p14="http://schemas.microsoft.com/office/powerpoint/2010/main" val="344358824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600" dirty="0">
                <a:latin typeface="+mj-lt"/>
              </a:rPr>
              <a:t>Figure 13.3 Work is calculated by multiplying force times distance. If you push 100 pounds 10 feet, you have done 1,000 foot-pounds of work</a:t>
            </a:r>
            <a:endParaRPr lang="en-US" sz="2600" dirty="0">
              <a:latin typeface="+mj-lt"/>
            </a:endParaRPr>
          </a:p>
        </p:txBody>
      </p:sp>
      <p:pic>
        <p:nvPicPr>
          <p:cNvPr id="4" name="Picture 2" descr="A figure shows a person applying a force of 100 pounds to push an object across a distance of 10 fe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26464" y="2489199"/>
            <a:ext cx="629107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3200" dirty="0">
                <a:latin typeface="+mj-lt"/>
              </a:rPr>
              <a:t>Newton-Meters to Pound-Feet Conversion Chart</a:t>
            </a:r>
            <a:endParaRPr lang="en-US" sz="3200" dirty="0">
              <a:latin typeface="+mj-lt"/>
            </a:endParaRPr>
          </a:p>
        </p:txBody>
      </p:sp>
      <p:pic>
        <p:nvPicPr>
          <p:cNvPr id="4" name="Picture 3" descr="The table lists the following conversion:&#10;N-m Lb-ft&#10;1 0.74&#10;2 1.5&#10;3 2.2&#10;4 3.0&#10;5 3.7&#10;6 4.4&#10;7 5.2&#10;8 5.9&#10;9 6.7&#10;10 7.4&#10;11 8.1&#10;12 8.9&#10;13 9.6&#10;14 10.4&#10;15 11.1&#10;16 11.8&#10;17 12.6&#10;18 13.3&#10;19 14.1&#10;20 14.8&#10;21 15.5&#10;22 16.3&#10;23 17.0&#10;24 17.8&#10;25 18.5&#10;26 19.2&#10;27 20.0&#10;28 20.7&#10;29 21.5&#10;30 22.2&#10;31 22.9&#10;32 23.7&#10;33 24.4&#10;34 25.2&#10;35 25.9&#10;36 26.6&#10;37 27.4&#10;38 28.1&#10;39 28.9&#10;40 29.6&#10;41 30.3&#10;42 31.1&#10;43 31.8&#10;44 32.6&#10;45 33.3&#10;46 34.0&#10;47 34.8&#10;48 35.5&#10;49 36.3&#10;50 37.0&#10;51 37.7&#10;52 38.5&#10;53 39.2&#10;54 40.0&#10;55 40.7&#10;56 41.4&#10;57 42.2&#10;58 42.9&#10;59 43.7&#10;60 44.4&#10;61 45.1&#10;62 45.9&#10;63 46.6&#10;64 47.4&#10;65 48.1&#10;66 48.8&#10;67 49.6&#10;68 50.3&#10;69 51.0&#10;70 51.8&#10;71 52.5&#10;72 53.3&#10;73 54.0&#10;74 54.8&#10;75 55.5&#10;76 56.2&#10;77 57.0&#10;78 57.7&#10;79 58.5&#10;80 59.2&#10;81 59.9&#10;82 60.7&#10;83 61.4&#10;84 62.2&#10;85 62.9&#10;86 63.6&#10;87 64.4&#10;88 65.1&#10;89 65.9&#10;90 66.6&#10;91 67.3&#10;92 68.1&#10;93 68.8&#10;94 69.6&#10;95 70.3&#10;96 71.0&#10;97 71.8&#10;98 72.5&#10;99 73.3&#10;100 74.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70844"/>
            <a:ext cx="3102018" cy="449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52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3200" dirty="0">
                <a:latin typeface="+mj-lt"/>
              </a:rPr>
              <a:t>Pound-Feet to Newton-Meters Conversion Chart</a:t>
            </a:r>
            <a:endParaRPr lang="en-US" sz="3200" dirty="0">
              <a:latin typeface="+mj-lt"/>
            </a:endParaRPr>
          </a:p>
        </p:txBody>
      </p:sp>
      <p:pic>
        <p:nvPicPr>
          <p:cNvPr id="6" name="Picture 2" descr="The table lists the following conversion:&#10;Lb ft N m&#10;1 1.4&#10;2 2.8&#10;3 4.2&#10;4 5.6&#10;5 7.0&#10;6 8.4&#10;7 9.8&#10;8 11.2&#10;9 12.6&#10;10 14.0&#10;11 15.4&#10;12 16.8&#10;13 18.2&#10;14 19.6&#10;15 21.0&#10;16 22.4&#10;17 23.8&#10;18 25.2&#10;19 26.6&#10;20 28.0&#10;21 29.4&#10;22 30.8&#10;23 32.2&#10;24 33.6&#10;25 35.0&#10;26 36.4&#10;27 37.8&#10;28 39.2&#10;29 40.6&#10;30 42.0&#10;31 43.4&#10;32 44.8&#10;33 46.2&#10;34 47.6&#10;35 49.0&#10;36 50.4&#10;37 51.8&#10;38 53.2&#10;39 54.6&#10;40 56.0&#10;41 57.4&#10;42 58.8&#10;43 60.2&#10;44 61.6&#10;45 63.0&#10;46 64.4&#10;47 65.8&#10;48 67.2&#10;49 68.6&#10;50 70.0&#10;51 71.4&#10;52 72.8&#10;53 74.2&#10;54 75.6&#10;55 77.0&#10;56 78.4&#10;57 79.8&#10;58 81.2&#10;59 82.6&#10;60 84.0&#10;61 85.4&#10;62 86.8&#10;63 88.2&#10;64 89.6&#10;65 91.0&#10;66 92.4&#10;67 93.8&#10;68 95.2&#10;69 96.6&#10;70 98.0&#10;71 99.4&#10;72 100.8&#10;73 102.2&#10;74 103.6&#10;75 105.0&#10;76 106.4&#10;77 107.8&#10;78 109.2&#10;79 110.6&#10;80 112.0&#10;81 113.4&#10;82 114.8&#10;83 116.2&#10;84 117.6&#10;85 119.0&#10;86 120.4&#10;87 121.8&#10;88 123.2&#10;89 124.6&#10;90 126.0&#10;91 127.4&#10;92 128.8&#10;93 130.2&#10;94 131.6&#10;95 133.0&#10;96 134.4&#10;97 135.8&#10;98 137.2&#10;99 138.6&#10;100 14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730291"/>
            <a:ext cx="2996036" cy="443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02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519238"/>
            <a:ext cx="620077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mj-lt"/>
              </a:rPr>
              <a:t>POWER AND HORSEPOWER</a:t>
            </a:r>
          </a:p>
        </p:txBody>
      </p:sp>
      <p:sp>
        <p:nvSpPr>
          <p:cNvPr id="28675" name="Content Placeholder 2"/>
          <p:cNvSpPr>
            <a:spLocks noGrp="1"/>
          </p:cNvSpPr>
          <p:nvPr>
            <p:ph idx="1"/>
          </p:nvPr>
        </p:nvSpPr>
        <p:spPr>
          <a:xfrm>
            <a:off x="457200" y="1600200"/>
            <a:ext cx="7924800" cy="4525963"/>
          </a:xfrm>
        </p:spPr>
        <p:txBody>
          <a:bodyPr/>
          <a:lstStyle/>
          <a:p>
            <a:r>
              <a:rPr lang="en-US" dirty="0"/>
              <a:t>Power means the rate of doing work.</a:t>
            </a:r>
          </a:p>
          <a:p>
            <a:pPr lvl="1"/>
            <a:r>
              <a:rPr lang="en-US" dirty="0"/>
              <a:t>Typically expressed in foot-pound per minute</a:t>
            </a:r>
          </a:p>
          <a:p>
            <a:r>
              <a:rPr lang="en-US" dirty="0"/>
              <a:t>Horsepower is defined as the power needed to move 550 pounds one foot in one second.</a:t>
            </a:r>
          </a:p>
          <a:p>
            <a:r>
              <a:rPr lang="en-US" dirty="0"/>
              <a:t>Engine horsepower often is measured by a dynamometer.</a:t>
            </a:r>
          </a:p>
          <a:p>
            <a:pPr marL="0" indent="0">
              <a:buNone/>
            </a:pPr>
            <a:r>
              <a:rPr lang="en-US" dirty="0"/>
              <a:t>   </a:t>
            </a:r>
          </a:p>
        </p:txBody>
      </p:sp>
    </p:spTree>
    <p:extLst>
      <p:ext uri="{BB962C8B-B14F-4D97-AF65-F5344CB8AC3E}">
        <p14:creationId xmlns:p14="http://schemas.microsoft.com/office/powerpoint/2010/main" val="1481285824"/>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13.4 One horsepower is equal to 33,000 foot-pounds (200 lbs × 165 </a:t>
            </a:r>
            <a:r>
              <a:rPr lang="en-IN" sz="2800" dirty="0" err="1">
                <a:latin typeface="+mj-lt"/>
              </a:rPr>
              <a:t>ft</a:t>
            </a:r>
            <a:r>
              <a:rPr lang="en-IN" sz="2800" dirty="0">
                <a:latin typeface="+mj-lt"/>
              </a:rPr>
              <a:t>) of work per minute</a:t>
            </a:r>
            <a:endParaRPr lang="en-US" sz="2800" dirty="0">
              <a:latin typeface="+mj-lt"/>
            </a:endParaRPr>
          </a:p>
        </p:txBody>
      </p:sp>
      <p:pic>
        <p:nvPicPr>
          <p:cNvPr id="6" name="Picture 2" descr="The figure shows the following:&#10;• The figure shows a horse pulling an object from the floor with the help of a rope attached to a pulley, which in turn is connected to a frame.&#10;• The object has a weight of 200 pounds or 91 kilograms and is lifted from the floor to a height of 165 feet or 50 meters at rate of 165 feet or 50 meters per minute.&#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6269" y="1731559"/>
            <a:ext cx="6911462" cy="442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Math Formula: Horsepower</a:t>
            </a:r>
            <a:br>
              <a:rPr lang="en-US" dirty="0"/>
            </a:br>
            <a:r>
              <a:rPr lang="en-US" sz="1800" dirty="0">
                <a:solidFill>
                  <a:prstClr val="white"/>
                </a:solidFill>
              </a:rPr>
              <a:t>(The animation will automatically start in a few seconds)</a:t>
            </a:r>
            <a:endParaRPr lang="en-US" dirty="0"/>
          </a:p>
        </p:txBody>
      </p:sp>
      <p:pic>
        <p:nvPicPr>
          <p:cNvPr id="5" name="math_formula_horsepower">
            <a:hlinkClick r:id="" action="ppaction://media"/>
            <a:extLst>
              <a:ext uri="{FF2B5EF4-FFF2-40B4-BE49-F238E27FC236}">
                <a16:creationId xmlns:a16="http://schemas.microsoft.com/office/drawing/2014/main" id="{9BE134BA-56F7-4707-92FD-6C05ABB24B4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2693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27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(1 of 2)</a:t>
            </a:r>
          </a:p>
        </p:txBody>
      </p:sp>
      <p:sp>
        <p:nvSpPr>
          <p:cNvPr id="23555" name="Content Placeholder 2"/>
          <p:cNvSpPr>
            <a:spLocks noGrp="1"/>
          </p:cNvSpPr>
          <p:nvPr>
            <p:ph idx="1"/>
          </p:nvPr>
        </p:nvSpPr>
        <p:spPr/>
        <p:txBody>
          <a:bodyPr/>
          <a:lstStyle/>
          <a:p>
            <a:pPr marL="0" indent="0">
              <a:buNone/>
            </a:pPr>
            <a:r>
              <a:rPr lang="en-US" b="1" dirty="0">
                <a:solidFill>
                  <a:srgbClr val="005A70"/>
                </a:solidFill>
              </a:rPr>
              <a:t>13.1</a:t>
            </a:r>
            <a:r>
              <a:rPr lang="en-US" dirty="0"/>
              <a:t> Discuss the use of scientific methods and energy principles in solving problems.</a:t>
            </a:r>
          </a:p>
          <a:p>
            <a:pPr marL="0" indent="0">
              <a:buNone/>
            </a:pPr>
            <a:r>
              <a:rPr lang="en-US" b="1" dirty="0">
                <a:solidFill>
                  <a:srgbClr val="005A70"/>
                </a:solidFill>
              </a:rPr>
              <a:t>13.2  </a:t>
            </a:r>
            <a:r>
              <a:rPr lang="en-US" dirty="0"/>
              <a:t>Explain the relationship between torque, work, power, and horsepower.</a:t>
            </a:r>
          </a:p>
          <a:p>
            <a:pPr marL="0" indent="0">
              <a:buNone/>
            </a:pPr>
            <a:r>
              <a:rPr lang="en-US" b="1" dirty="0">
                <a:solidFill>
                  <a:srgbClr val="005A70"/>
                </a:solidFill>
              </a:rPr>
              <a:t>13.3  </a:t>
            </a:r>
            <a:r>
              <a:rPr lang="en-US" dirty="0"/>
              <a:t>Explain the importance of Newton’s laws of motion, kinetic energy, inertia, and mechanical principles in brake design.</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2: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is the difference between torque and power?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a:solidFill>
                  <a:srgbClr val="000000"/>
                </a:solidFill>
              </a:rPr>
              <a:t>Torque is a force and power is the rate of doing work.</a:t>
            </a:r>
          </a:p>
        </p:txBody>
      </p:sp>
    </p:spTree>
    <p:extLst>
      <p:ext uri="{BB962C8B-B14F-4D97-AF65-F5344CB8AC3E}">
        <p14:creationId xmlns:p14="http://schemas.microsoft.com/office/powerpoint/2010/main" val="2508462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NEWTON’S LAWS OF MOTION</a:t>
            </a:r>
          </a:p>
        </p:txBody>
      </p:sp>
      <p:sp>
        <p:nvSpPr>
          <p:cNvPr id="28675" name="Content Placeholder 2"/>
          <p:cNvSpPr>
            <a:spLocks noGrp="1"/>
          </p:cNvSpPr>
          <p:nvPr>
            <p:ph idx="1"/>
          </p:nvPr>
        </p:nvSpPr>
        <p:spPr>
          <a:xfrm>
            <a:off x="76200" y="1524000"/>
            <a:ext cx="8382000" cy="4525963"/>
          </a:xfrm>
        </p:spPr>
        <p:txBody>
          <a:bodyPr/>
          <a:lstStyle/>
          <a:p>
            <a:r>
              <a:rPr lang="en-US" dirty="0"/>
              <a:t>1. Newton’s first law of motion states that an object at rest tends to stay at rest and an object in motion tends to stay in motion unless acted on by an outside force.</a:t>
            </a:r>
          </a:p>
          <a:p>
            <a:r>
              <a:rPr lang="en-US" dirty="0"/>
              <a:t>2. Newton’s second law of motion states that the force needed to move an object is proportional to the mass of the object multiplied by the acceleration rate of the object.</a:t>
            </a:r>
          </a:p>
          <a:p>
            <a:r>
              <a:rPr lang="en-US" dirty="0"/>
              <a:t>3. Newton’s third law of motion states that for every action, there is an opposite and equal reaction.</a:t>
            </a:r>
          </a:p>
        </p:txBody>
      </p:sp>
      <p:sp>
        <p:nvSpPr>
          <p:cNvPr id="3" name="TextBox 2"/>
          <p:cNvSpPr txBox="1"/>
          <p:nvPr/>
        </p:nvSpPr>
        <p:spPr>
          <a:xfrm>
            <a:off x="4724400" y="5105400"/>
            <a:ext cx="3733800" cy="400110"/>
          </a:xfrm>
          <a:prstGeom prst="rect">
            <a:avLst/>
          </a:prstGeom>
          <a:noFill/>
        </p:spPr>
        <p:txBody>
          <a:bodyPr wrap="square" rtlCol="0">
            <a:spAutoFit/>
          </a:bodyPr>
          <a:lstStyle/>
          <a:p>
            <a:r>
              <a:rPr lang="en-US" sz="2000" dirty="0"/>
              <a:t>.</a:t>
            </a:r>
          </a:p>
        </p:txBody>
      </p:sp>
    </p:spTree>
    <p:extLst>
      <p:ext uri="{BB962C8B-B14F-4D97-AF65-F5344CB8AC3E}">
        <p14:creationId xmlns:p14="http://schemas.microsoft.com/office/powerpoint/2010/main" val="33157895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KINETIC ENERGY</a:t>
            </a:r>
          </a:p>
        </p:txBody>
      </p:sp>
      <p:sp>
        <p:nvSpPr>
          <p:cNvPr id="3" name="Content Placeholder 2"/>
          <p:cNvSpPr>
            <a:spLocks noGrp="1"/>
          </p:cNvSpPr>
          <p:nvPr>
            <p:ph idx="1"/>
          </p:nvPr>
        </p:nvSpPr>
        <p:spPr/>
        <p:txBody>
          <a:bodyPr/>
          <a:lstStyle/>
          <a:p>
            <a:r>
              <a:rPr lang="en-US" dirty="0"/>
              <a:t>The energy of mass in motion.</a:t>
            </a:r>
          </a:p>
          <a:p>
            <a:r>
              <a:rPr lang="en-US" dirty="0"/>
              <a:t>Every moving object possesses kinetic energy.</a:t>
            </a:r>
          </a:p>
          <a:p>
            <a:r>
              <a:rPr lang="en-US" dirty="0"/>
              <a:t>The amount of energy is determined by the speed and mass of the object.</a:t>
            </a:r>
          </a:p>
          <a:p>
            <a:r>
              <a:rPr lang="en-US" dirty="0"/>
              <a:t>The greater the mass or the faster the speed, the more kinetic energy.</a:t>
            </a:r>
          </a:p>
          <a:p>
            <a:endParaRPr lang="en-US" dirty="0"/>
          </a:p>
        </p:txBody>
      </p:sp>
    </p:spTree>
    <p:extLst>
      <p:ext uri="{BB962C8B-B14F-4D97-AF65-F5344CB8AC3E}">
        <p14:creationId xmlns:p14="http://schemas.microsoft.com/office/powerpoint/2010/main" val="353514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13.5 Kinetic energy increases in direct proportion to the weight of the vehicle</a:t>
            </a:r>
            <a:endParaRPr lang="en-US" sz="2800" dirty="0">
              <a:latin typeface="+mj-lt"/>
            </a:endParaRPr>
          </a:p>
        </p:txBody>
      </p:sp>
      <p:pic>
        <p:nvPicPr>
          <p:cNvPr id="3" name="Picture 2" descr="A figure shows that a car weighing 3,000 pounds and travelling at 30 mph has a kinetic energy of 90,301 lb ft and a car weighing 6,000 pounds and travelling at 30 mph has a kinetic energy of 180,602 lb 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6824" y="1828080"/>
            <a:ext cx="6370352" cy="4338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99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13.6 Kinetic energy increases as the square of any increase in vehicle speed</a:t>
            </a:r>
            <a:endParaRPr lang="en-US" sz="2800" dirty="0">
              <a:latin typeface="+mj-lt"/>
            </a:endParaRPr>
          </a:p>
        </p:txBody>
      </p:sp>
      <p:pic>
        <p:nvPicPr>
          <p:cNvPr id="3" name="Picture 2" descr="A figure shows that a car weighing 3,000 pounds and travelling at 30 mph has a kinetic energy of 90,301 lb ft and a car weighing 3,000 pounds and travelling at 60 mph has a kinetic energy of 361,204 lb 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5831" y="1858034"/>
            <a:ext cx="6832338" cy="430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7402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FREQUENTLY ASKED QUESTION</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514475"/>
            <a:ext cx="61055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3682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TECH TIP</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2166938"/>
            <a:ext cx="59340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020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MECHANICAL PRINCIPLES</a:t>
            </a:r>
          </a:p>
        </p:txBody>
      </p:sp>
      <p:sp>
        <p:nvSpPr>
          <p:cNvPr id="28675" name="Content Placeholder 2"/>
          <p:cNvSpPr>
            <a:spLocks noGrp="1"/>
          </p:cNvSpPr>
          <p:nvPr>
            <p:ph idx="1"/>
          </p:nvPr>
        </p:nvSpPr>
        <p:spPr>
          <a:xfrm>
            <a:off x="76200" y="1524000"/>
            <a:ext cx="8229600" cy="4525963"/>
          </a:xfrm>
        </p:spPr>
        <p:txBody>
          <a:bodyPr/>
          <a:lstStyle/>
          <a:p>
            <a:r>
              <a:rPr lang="en-US" dirty="0"/>
              <a:t>Leverage: Used to increase application force.</a:t>
            </a:r>
          </a:p>
          <a:p>
            <a:r>
              <a:rPr lang="en-US" dirty="0"/>
              <a:t>Fulcrum: A fixed point that is used for a pivot.</a:t>
            </a:r>
          </a:p>
          <a:p>
            <a:r>
              <a:rPr lang="en-US" dirty="0"/>
              <a:t>Three basic types of levers.</a:t>
            </a:r>
          </a:p>
          <a:p>
            <a:pPr lvl="1"/>
            <a:r>
              <a:rPr lang="en-US" dirty="0"/>
              <a:t>All change a quantity of energy into a useful form.</a:t>
            </a:r>
          </a:p>
        </p:txBody>
      </p:sp>
    </p:spTree>
    <p:extLst>
      <p:ext uri="{BB962C8B-B14F-4D97-AF65-F5344CB8AC3E}">
        <p14:creationId xmlns:p14="http://schemas.microsoft.com/office/powerpoint/2010/main" val="102822596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13.7 A first-class lever increases force and changes the direction of the force</a:t>
            </a:r>
            <a:endParaRPr lang="en-US" sz="2800" dirty="0">
              <a:latin typeface="+mj-lt"/>
            </a:endParaRPr>
          </a:p>
        </p:txBody>
      </p:sp>
      <p:pic>
        <p:nvPicPr>
          <p:cNvPr id="3" name="Picture 2" descr="5 pounds of force is applied in clockwise direction at a distance of 2 feet from the fulcrum to lift a 10-pound weight placed at 1-foot distance from the fulcrum to the le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0470" y="1958615"/>
            <a:ext cx="7863061" cy="412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9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LEARNING OBJECTIVES (2 of 2)</a:t>
            </a:r>
          </a:p>
        </p:txBody>
      </p:sp>
      <p:sp>
        <p:nvSpPr>
          <p:cNvPr id="24579" name="Content Placeholder 2"/>
          <p:cNvSpPr>
            <a:spLocks noGrp="1"/>
          </p:cNvSpPr>
          <p:nvPr>
            <p:ph idx="1"/>
          </p:nvPr>
        </p:nvSpPr>
        <p:spPr/>
        <p:txBody>
          <a:bodyPr/>
          <a:lstStyle/>
          <a:p>
            <a:pPr marL="0" indent="0">
              <a:buNone/>
            </a:pPr>
            <a:r>
              <a:rPr lang="en-US" b="1" dirty="0">
                <a:solidFill>
                  <a:srgbClr val="005A70"/>
                </a:solidFill>
              </a:rPr>
              <a:t>13.4</a:t>
            </a:r>
            <a:r>
              <a:rPr lang="en-US" dirty="0"/>
              <a:t> Discuss the concepts of heat, temperature, pH scale, gas laws, and acoustics.</a:t>
            </a:r>
          </a:p>
          <a:p>
            <a:pPr marL="0" indent="0">
              <a:buNone/>
            </a:pPr>
            <a:r>
              <a:rPr lang="en-US" b="1" dirty="0">
                <a:solidFill>
                  <a:srgbClr val="005A70"/>
                </a:solidFill>
              </a:rPr>
              <a:t>13.5</a:t>
            </a:r>
            <a:r>
              <a:rPr lang="en-US" dirty="0"/>
              <a:t> Describe the types of plastics, iron, steel, and aluminum alloys. </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13.8 A second-class lever increases force in the same direction as it is applied</a:t>
            </a:r>
            <a:endParaRPr lang="en-US" sz="2800" dirty="0">
              <a:latin typeface="+mj-lt"/>
            </a:endParaRPr>
          </a:p>
        </p:txBody>
      </p:sp>
      <p:pic>
        <p:nvPicPr>
          <p:cNvPr id="3" name="Picture 2" descr="5 pounds of force is applied in anticlockwise direction and placed at a distance of 1.5 feet from a 10-pound weight to the right. The weight is placed at a distance of 1.5 feet distance to the left of the fulcr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8002" y="2208693"/>
            <a:ext cx="7587997" cy="349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156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13.9 A third-class lever reduces force but increases the speed and travel of the resulting work</a:t>
            </a:r>
            <a:endParaRPr lang="en-US" sz="2800" dirty="0">
              <a:latin typeface="+mj-lt"/>
            </a:endParaRPr>
          </a:p>
        </p:txBody>
      </p:sp>
      <p:pic>
        <p:nvPicPr>
          <p:cNvPr id="3" name="Picture 2" descr="The figure shows a force of 20 pounds applied at a distance of 1.5 feet from the fulcrum. The 10-pound weight is placed at a distance of 1.5 feet to the right of the force appli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75427" y="2105315"/>
            <a:ext cx="7393146" cy="367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23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13.10 This brake pedal assembly provides a 5:1 mechanical advantage because a 10-lb force input results in a 50-lb force into the master cylinder</a:t>
            </a:r>
            <a:endParaRPr lang="en-US" sz="2400" dirty="0">
              <a:latin typeface="+mj-lt"/>
            </a:endParaRPr>
          </a:p>
        </p:txBody>
      </p:sp>
      <p:pic>
        <p:nvPicPr>
          <p:cNvPr id="3" name="Picture 2" descr="The figure shows a brake lever of length of 10 inches connected that is pivoted at a fulcrum, which in turn is connected to the master cylinder assembly. Another pivot is located at a distance of 2 inches from the fulcrum. A 10-pound force applied at the brake pedal is amplified due to mechanical advantage and as a result 50 pounds of force is applied at the second pivot poin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9263" y="2290978"/>
            <a:ext cx="4305475" cy="384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878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 HEAT AND TEMPERATURE</a:t>
            </a:r>
          </a:p>
        </p:txBody>
      </p:sp>
      <p:sp>
        <p:nvSpPr>
          <p:cNvPr id="28675" name="Content Placeholder 2"/>
          <p:cNvSpPr>
            <a:spLocks noGrp="1"/>
          </p:cNvSpPr>
          <p:nvPr>
            <p:ph idx="1"/>
          </p:nvPr>
        </p:nvSpPr>
        <p:spPr>
          <a:xfrm>
            <a:off x="76200" y="1524000"/>
            <a:ext cx="8229600" cy="4525963"/>
          </a:xfrm>
        </p:spPr>
        <p:txBody>
          <a:bodyPr/>
          <a:lstStyle/>
          <a:p>
            <a:r>
              <a:rPr lang="en-US" sz="2400" dirty="0"/>
              <a:t>Heat is measured in British Thermal Units (BTUs)</a:t>
            </a:r>
          </a:p>
          <a:p>
            <a:r>
              <a:rPr lang="en-US" sz="2400" dirty="0"/>
              <a:t>One BTU is the amount of heat needed to the temperature of one pound of water one degree Fahrenheit.</a:t>
            </a:r>
          </a:p>
          <a:p>
            <a:r>
              <a:rPr lang="en-US" sz="2400" dirty="0"/>
              <a:t>Heat transferred three ways:</a:t>
            </a:r>
          </a:p>
          <a:p>
            <a:pPr lvl="1"/>
            <a:r>
              <a:rPr lang="en-US" sz="2000" dirty="0"/>
              <a:t>Conduction</a:t>
            </a:r>
          </a:p>
          <a:p>
            <a:pPr lvl="1"/>
            <a:r>
              <a:rPr lang="en-US" sz="2000" dirty="0"/>
              <a:t>Convection</a:t>
            </a:r>
          </a:p>
          <a:p>
            <a:pPr lvl="1"/>
            <a:r>
              <a:rPr lang="en-US" sz="2000" dirty="0"/>
              <a:t>Radiation</a:t>
            </a:r>
          </a:p>
          <a:p>
            <a:r>
              <a:rPr lang="en-US" sz="2400" dirty="0"/>
              <a:t>Temperature is the measurement of the ability to give up or absorb heat.</a:t>
            </a:r>
          </a:p>
          <a:p>
            <a:pPr lvl="1"/>
            <a:r>
              <a:rPr lang="en-US" sz="2000" dirty="0"/>
              <a:t>Measured in Celsius or Fahrenheit</a:t>
            </a:r>
          </a:p>
          <a:p>
            <a:endParaRPr lang="en-US" dirty="0"/>
          </a:p>
        </p:txBody>
      </p:sp>
    </p:spTree>
    <p:extLst>
      <p:ext uri="{BB962C8B-B14F-4D97-AF65-F5344CB8AC3E}">
        <p14:creationId xmlns:p14="http://schemas.microsoft.com/office/powerpoint/2010/main" val="376256225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13.11 A typical outdoor thermometer which is used to measure temperature, not heat</a:t>
            </a:r>
            <a:endParaRPr lang="en-US" sz="2800" dirty="0">
              <a:latin typeface="+mj-lt"/>
            </a:endParaRPr>
          </a:p>
        </p:txBody>
      </p:sp>
      <p:pic>
        <p:nvPicPr>
          <p:cNvPr id="3" name="Picture 2" descr="Photo of a typical analogue outdoor thermometer that shows temperature in Fahrenheit and Celsius. Outer scale is graduated from minus 60 to 120 degrees F and inner scale from minus 50 to 50 degrees C. The scale is at 80 degree Fahrenheit (27 degrees 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9784" y="1946299"/>
            <a:ext cx="5605757" cy="4204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583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a:latin typeface="+mj-lt"/>
              </a:rPr>
              <a:t>Tech Tip</a:t>
            </a:r>
            <a:r>
              <a:rPr lang="en-US" sz="3400" dirty="0">
                <a:latin typeface="+mj-lt"/>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25481"/>
            <a:ext cx="4929188" cy="4861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mj-lt"/>
              </a:rPr>
              <a:t>Temperature</a:t>
            </a:r>
            <a:endParaRPr lang="en-US" sz="3200" dirty="0">
              <a:latin typeface="+mj-lt"/>
            </a:endParaRPr>
          </a:p>
        </p:txBody>
      </p:sp>
      <p:pic>
        <p:nvPicPr>
          <p:cNvPr id="3" name="Picture 2" descr="The table lists the following:&#10;• Boiling point of water: 100.0 degrees C; 212.0 degrees F&#10;• Average human body temperature 37.0 degrees C; 98.6 degrees F&#10;• Average room temperature 20.0 to 25.0 degrees C; 68.0 to 77.0 degrees F&#10;• Melting point of ice 0.0 degrees C; 32.0 degrees F&#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01" y="1825240"/>
            <a:ext cx="8058194" cy="320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265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Math Formula</a:t>
            </a:r>
            <a:br>
              <a:rPr lang="en-US" dirty="0"/>
            </a:br>
            <a:r>
              <a:rPr lang="en-US" dirty="0"/>
              <a:t>Metric-English Conversion: Temperature</a:t>
            </a:r>
            <a:br>
              <a:rPr lang="en-US" dirty="0"/>
            </a:br>
            <a:r>
              <a:rPr lang="en-US" sz="1800" dirty="0">
                <a:solidFill>
                  <a:prstClr val="white"/>
                </a:solidFill>
              </a:rPr>
              <a:t>(The animation will automatically start in a few seconds)</a:t>
            </a:r>
            <a:endParaRPr lang="en-US" dirty="0"/>
          </a:p>
        </p:txBody>
      </p:sp>
      <p:pic>
        <p:nvPicPr>
          <p:cNvPr id="5" name="mf_m_e_conv_c_to_f">
            <a:hlinkClick r:id="" action="ppaction://media"/>
            <a:extLst>
              <a:ext uri="{FF2B5EF4-FFF2-40B4-BE49-F238E27FC236}">
                <a16:creationId xmlns:a16="http://schemas.microsoft.com/office/drawing/2014/main" id="{6B7B39DF-C073-4164-B9C9-CDFADE12F06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1541080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ACIDS AND BASES</a:t>
            </a:r>
          </a:p>
        </p:txBody>
      </p:sp>
      <p:sp>
        <p:nvSpPr>
          <p:cNvPr id="28675" name="Content Placeholder 2"/>
          <p:cNvSpPr>
            <a:spLocks noGrp="1"/>
          </p:cNvSpPr>
          <p:nvPr>
            <p:ph idx="1"/>
          </p:nvPr>
        </p:nvSpPr>
        <p:spPr>
          <a:xfrm>
            <a:off x="76200" y="1524000"/>
            <a:ext cx="8229600" cy="4525963"/>
          </a:xfrm>
        </p:spPr>
        <p:txBody>
          <a:bodyPr/>
          <a:lstStyle/>
          <a:p>
            <a:r>
              <a:rPr lang="en-US" dirty="0"/>
              <a:t>Acids: Substances that can corrode metal or cause severe skin burns. Include hydrochloric acid, nitric acid, and battery acid. </a:t>
            </a:r>
          </a:p>
          <a:p>
            <a:r>
              <a:rPr lang="en-US" dirty="0"/>
              <a:t>Bases: An alkaline that if strong enough can burn skin. Include: lye, bleach, drain cleaner.  </a:t>
            </a:r>
          </a:p>
          <a:p>
            <a:r>
              <a:rPr lang="en-US" dirty="0"/>
              <a:t>pH Scale: On a scale of 1-14; used to indicate the amount of chemical activity in a substance.  </a:t>
            </a:r>
          </a:p>
        </p:txBody>
      </p:sp>
    </p:spTree>
    <p:extLst>
      <p:ext uri="{BB962C8B-B14F-4D97-AF65-F5344CB8AC3E}">
        <p14:creationId xmlns:p14="http://schemas.microsoft.com/office/powerpoint/2010/main" val="100788291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GAS LAWS</a:t>
            </a:r>
          </a:p>
        </p:txBody>
      </p:sp>
      <p:sp>
        <p:nvSpPr>
          <p:cNvPr id="28675" name="Content Placeholder 2"/>
          <p:cNvSpPr>
            <a:spLocks noGrp="1"/>
          </p:cNvSpPr>
          <p:nvPr>
            <p:ph idx="1"/>
          </p:nvPr>
        </p:nvSpPr>
        <p:spPr>
          <a:xfrm>
            <a:off x="76200" y="1524000"/>
            <a:ext cx="8839200" cy="4525963"/>
          </a:xfrm>
        </p:spPr>
        <p:txBody>
          <a:bodyPr/>
          <a:lstStyle/>
          <a:p>
            <a:r>
              <a:rPr lang="en-US" dirty="0"/>
              <a:t>Boyle’s Law: The volume of a gas varies inversely (opposite) with the pressure exerted against it in a closed container.</a:t>
            </a:r>
          </a:p>
          <a:p>
            <a:r>
              <a:rPr lang="en-US" dirty="0"/>
              <a:t>Charles's Law: When the temperature of a gas increases, the volume increases. When the temperature of a gas decreases, the volume decreases.</a:t>
            </a:r>
          </a:p>
          <a:p>
            <a:pPr lvl="1"/>
            <a:endParaRPr lang="en-US" b="1" dirty="0">
              <a:solidFill>
                <a:srgbClr val="0000FF"/>
              </a:solidFill>
            </a:endParaRPr>
          </a:p>
        </p:txBody>
      </p:sp>
    </p:spTree>
    <p:extLst>
      <p:ext uri="{BB962C8B-B14F-4D97-AF65-F5344CB8AC3E}">
        <p14:creationId xmlns:p14="http://schemas.microsoft.com/office/powerpoint/2010/main" val="61841367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SCIENTIFIC METHOD</a:t>
            </a:r>
          </a:p>
        </p:txBody>
      </p:sp>
      <p:sp>
        <p:nvSpPr>
          <p:cNvPr id="25603" name="Content Placeholder 2"/>
          <p:cNvSpPr>
            <a:spLocks noGrp="1"/>
          </p:cNvSpPr>
          <p:nvPr>
            <p:ph idx="1"/>
          </p:nvPr>
        </p:nvSpPr>
        <p:spPr>
          <a:xfrm>
            <a:off x="457200" y="1600200"/>
            <a:ext cx="8077200" cy="4525963"/>
          </a:xfrm>
        </p:spPr>
        <p:txBody>
          <a:bodyPr/>
          <a:lstStyle/>
          <a:p>
            <a:r>
              <a:rPr lang="en-US" dirty="0"/>
              <a:t>A series of steps taken to solve a problem.</a:t>
            </a:r>
          </a:p>
          <a:p>
            <a:r>
              <a:rPr lang="en-US" dirty="0"/>
              <a:t>Used to determine the root cause of a failure.</a:t>
            </a:r>
          </a:p>
          <a:p>
            <a:r>
              <a:rPr lang="en-US" dirty="0"/>
              <a:t>Sometimes referred too as the “5 whys”</a:t>
            </a:r>
          </a:p>
          <a:p>
            <a:pPr lvl="1"/>
            <a:r>
              <a:rPr lang="en-US" dirty="0"/>
              <a:t>The root cause of the problem is typically found by the fifth time the question is asked.</a:t>
            </a:r>
          </a:p>
          <a:p>
            <a:pPr lvl="1"/>
            <a:endParaRPr lang="en-US" dirty="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Math Formula</a:t>
            </a:r>
            <a:br>
              <a:rPr lang="en-US" dirty="0"/>
            </a:br>
            <a:r>
              <a:rPr lang="en-US" dirty="0"/>
              <a:t>English to Metric, Pressure</a:t>
            </a:r>
            <a:br>
              <a:rPr lang="en-US" dirty="0"/>
            </a:br>
            <a:r>
              <a:rPr lang="en-US" sz="1800" dirty="0">
                <a:solidFill>
                  <a:prstClr val="white"/>
                </a:solidFill>
              </a:rPr>
              <a:t>(The animation will automatically start in a few seconds)</a:t>
            </a:r>
            <a:endParaRPr lang="en-US" dirty="0"/>
          </a:p>
        </p:txBody>
      </p:sp>
      <p:pic>
        <p:nvPicPr>
          <p:cNvPr id="5" name="mf_eng_metric_conv_pressure">
            <a:hlinkClick r:id="" action="ppaction://media"/>
            <a:extLst>
              <a:ext uri="{FF2B5EF4-FFF2-40B4-BE49-F238E27FC236}">
                <a16:creationId xmlns:a16="http://schemas.microsoft.com/office/drawing/2014/main" id="{ABC451F8-CC22-4143-92BC-920C34590DB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52984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47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7F83-A9E3-4ED9-B78F-30EFCA898707}"/>
              </a:ext>
            </a:extLst>
          </p:cNvPr>
          <p:cNvSpPr>
            <a:spLocks noGrp="1"/>
          </p:cNvSpPr>
          <p:nvPr>
            <p:ph type="title"/>
          </p:nvPr>
        </p:nvSpPr>
        <p:spPr/>
        <p:txBody>
          <a:bodyPr/>
          <a:lstStyle/>
          <a:p>
            <a:r>
              <a:rPr lang="en-US" dirty="0"/>
              <a:t>Animation: Math Formula</a:t>
            </a:r>
            <a:br>
              <a:rPr lang="en-US" dirty="0"/>
            </a:br>
            <a:r>
              <a:rPr lang="en-US" dirty="0"/>
              <a:t>Metric to English, Pressure</a:t>
            </a:r>
            <a:br>
              <a:rPr lang="en-US" dirty="0"/>
            </a:br>
            <a:r>
              <a:rPr lang="en-US" sz="1800" dirty="0">
                <a:solidFill>
                  <a:prstClr val="white"/>
                </a:solidFill>
              </a:rPr>
              <a:t>(The animation will automatically start in a few seconds)</a:t>
            </a:r>
            <a:endParaRPr lang="en-US" dirty="0"/>
          </a:p>
        </p:txBody>
      </p:sp>
      <p:pic>
        <p:nvPicPr>
          <p:cNvPr id="5" name="mf_metric_eng_conv_pressure">
            <a:hlinkClick r:id="" action="ppaction://media"/>
            <a:extLst>
              <a:ext uri="{FF2B5EF4-FFF2-40B4-BE49-F238E27FC236}">
                <a16:creationId xmlns:a16="http://schemas.microsoft.com/office/drawing/2014/main" id="{D0DE0AC8-2D1D-47E9-9D85-4F1F1E8870C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549275" y="1600200"/>
            <a:ext cx="8045450" cy="4525963"/>
          </a:xfrm>
        </p:spPr>
      </p:pic>
    </p:spTree>
    <p:extLst>
      <p:ext uri="{BB962C8B-B14F-4D97-AF65-F5344CB8AC3E}">
        <p14:creationId xmlns:p14="http://schemas.microsoft.com/office/powerpoint/2010/main" val="31493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SOUND AND ACOUSTICS</a:t>
            </a:r>
          </a:p>
        </p:txBody>
      </p:sp>
      <p:sp>
        <p:nvSpPr>
          <p:cNvPr id="28675" name="Content Placeholder 2"/>
          <p:cNvSpPr>
            <a:spLocks noGrp="1"/>
          </p:cNvSpPr>
          <p:nvPr>
            <p:ph idx="1"/>
          </p:nvPr>
        </p:nvSpPr>
        <p:spPr>
          <a:xfrm>
            <a:off x="76200" y="1524000"/>
            <a:ext cx="9067800" cy="4525963"/>
          </a:xfrm>
        </p:spPr>
        <p:txBody>
          <a:bodyPr/>
          <a:lstStyle/>
          <a:p>
            <a:pPr marL="427482" indent="-457200"/>
            <a:r>
              <a:rPr lang="en-US" dirty="0"/>
              <a:t>Sound: The movement of air that the ear interprets.</a:t>
            </a:r>
          </a:p>
          <a:p>
            <a:pPr marL="427482" indent="-457200"/>
            <a:r>
              <a:rPr lang="en-US" dirty="0"/>
              <a:t>Sound has two properties:</a:t>
            </a:r>
          </a:p>
          <a:p>
            <a:pPr marL="914400" lvl="1" indent="-457200"/>
            <a:r>
              <a:rPr lang="en-US" dirty="0"/>
              <a:t>Frequency: cycles per second</a:t>
            </a:r>
          </a:p>
          <a:p>
            <a:pPr marL="914400" lvl="1" indent="-457200"/>
            <a:r>
              <a:rPr lang="en-US" dirty="0"/>
              <a:t>Intensity: The loudness of the sound</a:t>
            </a:r>
          </a:p>
          <a:p>
            <a:pPr marL="427482" indent="-457200"/>
            <a:r>
              <a:rPr lang="en-US" dirty="0"/>
              <a:t>Acoustics: The study of how sound is generated and transmitted.</a:t>
            </a:r>
          </a:p>
          <a:p>
            <a:pPr marL="914400" lvl="1" indent="-457200"/>
            <a:r>
              <a:rPr lang="en-US" dirty="0"/>
              <a:t>Used to reduce noise that is transmitted to passenger compartment.</a:t>
            </a:r>
          </a:p>
          <a:p>
            <a:pPr marL="427482" indent="-457200"/>
            <a:endParaRPr lang="en-US" b="1" dirty="0">
              <a:solidFill>
                <a:srgbClr val="0000FF"/>
              </a:solidFill>
            </a:endParaRPr>
          </a:p>
          <a:p>
            <a:pPr lvl="1"/>
            <a:endParaRPr lang="en-US" b="1" dirty="0">
              <a:solidFill>
                <a:srgbClr val="0000FF"/>
              </a:solidFill>
            </a:endParaRPr>
          </a:p>
        </p:txBody>
      </p:sp>
    </p:spTree>
    <p:extLst>
      <p:ext uri="{BB962C8B-B14F-4D97-AF65-F5344CB8AC3E}">
        <p14:creationId xmlns:p14="http://schemas.microsoft.com/office/powerpoint/2010/main" val="44397208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PLASTICS</a:t>
            </a:r>
          </a:p>
        </p:txBody>
      </p:sp>
      <p:sp>
        <p:nvSpPr>
          <p:cNvPr id="28675" name="Content Placeholder 2"/>
          <p:cNvSpPr>
            <a:spLocks noGrp="1"/>
          </p:cNvSpPr>
          <p:nvPr>
            <p:ph idx="1"/>
          </p:nvPr>
        </p:nvSpPr>
        <p:spPr>
          <a:xfrm>
            <a:off x="76200" y="1524000"/>
            <a:ext cx="9067800" cy="4525963"/>
          </a:xfrm>
        </p:spPr>
        <p:txBody>
          <a:bodyPr/>
          <a:lstStyle/>
          <a:p>
            <a:r>
              <a:rPr lang="en-US" dirty="0"/>
              <a:t>Thermoset Plastic: This type of plastic is changed chemically when cured and shaped and cannot be reheated or reformed.</a:t>
            </a:r>
          </a:p>
          <a:p>
            <a:r>
              <a:rPr lang="en-US" dirty="0"/>
              <a:t>Thermoplastic: This type of plastic is flexible at room temperature.</a:t>
            </a:r>
          </a:p>
          <a:p>
            <a:r>
              <a:rPr lang="en-US" dirty="0"/>
              <a:t>Plastic Identification: Most large plastic pieces are labeled on the inside with letters, such as PP or PE.</a:t>
            </a:r>
          </a:p>
          <a:p>
            <a:r>
              <a:rPr lang="en-US" dirty="0"/>
              <a:t>A burn test can be used to identify plastic type if no labeling is present.</a:t>
            </a:r>
          </a:p>
          <a:p>
            <a:pPr lvl="2"/>
            <a:endParaRPr lang="en-US" b="1" dirty="0"/>
          </a:p>
          <a:p>
            <a:pPr lvl="1"/>
            <a:endParaRPr lang="en-US" sz="1600" b="1" dirty="0"/>
          </a:p>
          <a:p>
            <a:pPr lvl="1"/>
            <a:endParaRPr lang="en-US" sz="1600" b="1" dirty="0"/>
          </a:p>
        </p:txBody>
      </p:sp>
    </p:spTree>
    <p:extLst>
      <p:ext uri="{BB962C8B-B14F-4D97-AF65-F5344CB8AC3E}">
        <p14:creationId xmlns:p14="http://schemas.microsoft.com/office/powerpoint/2010/main" val="17291116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13.12 This interior plastic part is </a:t>
            </a:r>
            <a:r>
              <a:rPr lang="en-IN" sz="2400" dirty="0" err="1">
                <a:latin typeface="+mj-lt"/>
              </a:rPr>
              <a:t>labeled</a:t>
            </a:r>
            <a:r>
              <a:rPr lang="en-IN" sz="2400" dirty="0">
                <a:latin typeface="+mj-lt"/>
              </a:rPr>
              <a:t> PE-HD, which means polyethylene-high density</a:t>
            </a:r>
            <a:endParaRPr lang="en-US" dirty="0">
              <a:latin typeface="+mj-lt"/>
            </a:endParaRPr>
          </a:p>
        </p:txBody>
      </p:sp>
      <p:pic>
        <p:nvPicPr>
          <p:cNvPr id="3" name="Picture 2" descr="Photo of the interior of a plastic part that is labeled: PE H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64749" y="1910250"/>
            <a:ext cx="6403605" cy="416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4856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QUESTION 3: </a:t>
            </a:r>
            <a:r>
              <a:rPr lang="en-US" sz="3400" dirty="0">
                <a:solidFill>
                  <a:srgbClr val="F8F9D3"/>
                </a:solidFill>
                <a:latin typeface="+mj-lt"/>
              </a:rPr>
              <a:t>?</a:t>
            </a: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can a burn test help identify the type of plastic used?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latin typeface="+mj-lt"/>
              </a:rPr>
              <a:t>ANSWER 3:</a:t>
            </a:r>
            <a:endParaRPr lang="en-US" sz="3400" dirty="0">
              <a:solidFill>
                <a:srgbClr val="F8F9D3"/>
              </a:solidFill>
              <a:latin typeface="+mj-lt"/>
            </a:endParaRPr>
          </a:p>
        </p:txBody>
      </p:sp>
      <p:sp>
        <p:nvSpPr>
          <p:cNvPr id="6" name="Rectangle 5"/>
          <p:cNvSpPr/>
          <p:nvPr/>
        </p:nvSpPr>
        <p:spPr>
          <a:xfrm>
            <a:off x="168876" y="1975554"/>
            <a:ext cx="8534400" cy="2554545"/>
          </a:xfrm>
          <a:prstGeom prst="rect">
            <a:avLst/>
          </a:prstGeom>
        </p:spPr>
        <p:txBody>
          <a:bodyPr wrap="square">
            <a:spAutoFit/>
          </a:bodyPr>
          <a:lstStyle/>
          <a:p>
            <a:r>
              <a:rPr lang="en-US" sz="4000" dirty="0"/>
              <a:t>No visible smoke means that the plastic is polypropylene. Visible black smoke means that the plastic is ABS.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IRON AND STEEL</a:t>
            </a:r>
          </a:p>
        </p:txBody>
      </p:sp>
      <p:sp>
        <p:nvSpPr>
          <p:cNvPr id="28675" name="Content Placeholder 2"/>
          <p:cNvSpPr>
            <a:spLocks noGrp="1"/>
          </p:cNvSpPr>
          <p:nvPr>
            <p:ph idx="1"/>
          </p:nvPr>
        </p:nvSpPr>
        <p:spPr>
          <a:xfrm>
            <a:off x="76200" y="1524000"/>
            <a:ext cx="9067800" cy="4525963"/>
          </a:xfrm>
        </p:spPr>
        <p:txBody>
          <a:bodyPr/>
          <a:lstStyle/>
          <a:p>
            <a:r>
              <a:rPr lang="en-US" sz="2400" dirty="0"/>
              <a:t>Cast Iron: Cast iron contains 2% to 4% carbon and this carbon is usually in the shape of flakes of graphite 0.001 to 0.004 inches long.</a:t>
            </a:r>
          </a:p>
          <a:p>
            <a:r>
              <a:rPr lang="en-US" sz="2400" dirty="0"/>
              <a:t>Ductile Cast Iron:  The carbon in the alloy with silicon are small ball-shapes called </a:t>
            </a:r>
            <a:r>
              <a:rPr lang="en-US" sz="2400" dirty="0" err="1"/>
              <a:t>spherloidols</a:t>
            </a:r>
            <a:r>
              <a:rPr lang="en-US" sz="2400" dirty="0"/>
              <a:t>.</a:t>
            </a:r>
          </a:p>
          <a:p>
            <a:r>
              <a:rPr lang="en-US" sz="2400" dirty="0"/>
              <a:t>Grey Cast Iron: Gray cast iron is cast iron that has another element, silicon, in the alloy, giving the metal a gray color.</a:t>
            </a:r>
          </a:p>
          <a:p>
            <a:endParaRPr lang="en-US" sz="2400" dirty="0"/>
          </a:p>
        </p:txBody>
      </p:sp>
    </p:spTree>
    <p:extLst>
      <p:ext uri="{BB962C8B-B14F-4D97-AF65-F5344CB8AC3E}">
        <p14:creationId xmlns:p14="http://schemas.microsoft.com/office/powerpoint/2010/main" val="27549601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SAE STEEL DESIGNATIONS</a:t>
            </a:r>
          </a:p>
        </p:txBody>
      </p:sp>
      <p:sp>
        <p:nvSpPr>
          <p:cNvPr id="28675" name="Content Placeholder 2"/>
          <p:cNvSpPr>
            <a:spLocks noGrp="1"/>
          </p:cNvSpPr>
          <p:nvPr>
            <p:ph idx="1"/>
          </p:nvPr>
        </p:nvSpPr>
        <p:spPr>
          <a:xfrm>
            <a:off x="76200" y="1524000"/>
            <a:ext cx="8458200" cy="4800600"/>
          </a:xfrm>
        </p:spPr>
        <p:txBody>
          <a:bodyPr/>
          <a:lstStyle/>
          <a:p>
            <a:r>
              <a:rPr lang="en-US" sz="2400" dirty="0"/>
              <a:t>Mild (low carbon) steel: Has less than 20 points of carbon (0.02%).</a:t>
            </a:r>
          </a:p>
          <a:p>
            <a:r>
              <a:rPr lang="en-US" sz="2400" dirty="0"/>
              <a:t>Medium carbon steel: Usually has between 25 and 50 points of carbon (0.25% and 0.50%).</a:t>
            </a:r>
          </a:p>
          <a:p>
            <a:r>
              <a:rPr lang="en-US" sz="2400" dirty="0"/>
              <a:t>High carbon steel: Usually has between 60 and 100 points (0.60% and 1.00%) of carbon and is very strong.</a:t>
            </a:r>
          </a:p>
        </p:txBody>
      </p:sp>
    </p:spTree>
    <p:extLst>
      <p:ext uri="{BB962C8B-B14F-4D97-AF65-F5344CB8AC3E}">
        <p14:creationId xmlns:p14="http://schemas.microsoft.com/office/powerpoint/2010/main" val="16093996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a:latin typeface="+mj-lt"/>
              </a:rPr>
              <a:t>ALUMINIUM AND ALUMINIUM ALLOYS</a:t>
            </a:r>
          </a:p>
        </p:txBody>
      </p:sp>
      <p:sp>
        <p:nvSpPr>
          <p:cNvPr id="28675" name="Content Placeholder 2"/>
          <p:cNvSpPr>
            <a:spLocks noGrp="1"/>
          </p:cNvSpPr>
          <p:nvPr>
            <p:ph idx="1"/>
          </p:nvPr>
        </p:nvSpPr>
        <p:spPr>
          <a:xfrm>
            <a:off x="76200" y="1524000"/>
            <a:ext cx="9067800" cy="4525963"/>
          </a:xfrm>
        </p:spPr>
        <p:txBody>
          <a:bodyPr/>
          <a:lstStyle/>
          <a:p>
            <a:r>
              <a:rPr lang="en-US" dirty="0"/>
              <a:t>Lightweight material</a:t>
            </a:r>
          </a:p>
          <a:p>
            <a:r>
              <a:rPr lang="en-US" dirty="0"/>
              <a:t>Most always combined with small quantities of other metals to form an alloy.</a:t>
            </a:r>
          </a:p>
          <a:p>
            <a:r>
              <a:rPr lang="en-US" dirty="0"/>
              <a:t>  Alloys are identified with a four-digit number and a letter to identify heat treating.</a:t>
            </a:r>
          </a:p>
        </p:txBody>
      </p:sp>
    </p:spTree>
    <p:extLst>
      <p:ext uri="{BB962C8B-B14F-4D97-AF65-F5344CB8AC3E}">
        <p14:creationId xmlns:p14="http://schemas.microsoft.com/office/powerpoint/2010/main" val="408496921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ENERGY PRINCIPLES</a:t>
            </a:r>
          </a:p>
        </p:txBody>
      </p:sp>
      <p:sp>
        <p:nvSpPr>
          <p:cNvPr id="26627" name="Content Placeholder 2"/>
          <p:cNvSpPr>
            <a:spLocks noGrp="1"/>
          </p:cNvSpPr>
          <p:nvPr>
            <p:ph idx="1"/>
          </p:nvPr>
        </p:nvSpPr>
        <p:spPr>
          <a:xfrm>
            <a:off x="457200" y="1600200"/>
            <a:ext cx="8077200" cy="4525963"/>
          </a:xfrm>
        </p:spPr>
        <p:txBody>
          <a:bodyPr/>
          <a:lstStyle/>
          <a:p>
            <a:r>
              <a:rPr lang="en-US" dirty="0"/>
              <a:t>Energy is the ability or capacity to do work.</a:t>
            </a:r>
          </a:p>
          <a:p>
            <a:r>
              <a:rPr lang="en-US" dirty="0"/>
              <a:t>Many forms of energy:</a:t>
            </a:r>
          </a:p>
          <a:p>
            <a:pPr lvl="1"/>
            <a:r>
              <a:rPr lang="en-US" dirty="0"/>
              <a:t>Chemical</a:t>
            </a:r>
          </a:p>
          <a:p>
            <a:pPr lvl="1"/>
            <a:r>
              <a:rPr lang="en-US" dirty="0"/>
              <a:t>Mechanical</a:t>
            </a:r>
          </a:p>
          <a:p>
            <a:pPr lvl="1"/>
            <a:r>
              <a:rPr lang="en-US" dirty="0"/>
              <a:t>Electrical</a:t>
            </a:r>
          </a:p>
          <a:p>
            <a:r>
              <a:rPr lang="en-US" dirty="0"/>
              <a:t>Kinetic energy is energy in the form of a moving object.</a:t>
            </a:r>
          </a:p>
          <a:p>
            <a:r>
              <a:rPr lang="en-US" dirty="0"/>
              <a:t>Potential energy is energy that is capable of being changed to useful energy.</a:t>
            </a:r>
          </a:p>
        </p:txBody>
      </p:sp>
    </p:spTree>
    <p:extLst>
      <p:ext uri="{BB962C8B-B14F-4D97-AF65-F5344CB8AC3E}">
        <p14:creationId xmlns:p14="http://schemas.microsoft.com/office/powerpoint/2010/main" val="6186104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B9F4-8C3C-4E94-BA99-251784F0D060}"/>
              </a:ext>
            </a:extLst>
          </p:cNvPr>
          <p:cNvSpPr>
            <a:spLocks noGrp="1"/>
          </p:cNvSpPr>
          <p:nvPr>
            <p:ph type="title"/>
          </p:nvPr>
        </p:nvSpPr>
        <p:spPr/>
        <p:txBody>
          <a:bodyPr/>
          <a:lstStyle/>
          <a:p>
            <a:r>
              <a:rPr lang="en-US" dirty="0"/>
              <a:t>Video Links </a:t>
            </a:r>
            <a:r>
              <a:rPr lang="en-US" sz="2000" dirty="0"/>
              <a:t>(Internet Access Required)</a:t>
            </a:r>
          </a:p>
        </p:txBody>
      </p:sp>
      <p:sp>
        <p:nvSpPr>
          <p:cNvPr id="3" name="Content Placeholder 2">
            <a:extLst>
              <a:ext uri="{FF2B5EF4-FFF2-40B4-BE49-F238E27FC236}">
                <a16:creationId xmlns:a16="http://schemas.microsoft.com/office/drawing/2014/main" id="{6EB984CA-0CEB-42AE-A7B7-A84F09DD15EB}"/>
              </a:ext>
            </a:extLst>
          </p:cNvPr>
          <p:cNvSpPr>
            <a:spLocks noGrp="1"/>
          </p:cNvSpPr>
          <p:nvPr>
            <p:ph idx="1"/>
          </p:nvPr>
        </p:nvSpPr>
        <p:spPr/>
        <p:txBody>
          <a:bodyPr/>
          <a:lstStyle/>
          <a:p>
            <a:r>
              <a:rPr lang="en-US" sz="2400" dirty="0">
                <a:hlinkClick r:id="rId2"/>
              </a:rPr>
              <a:t>The Scientific Method (time 10:39)</a:t>
            </a:r>
            <a:endParaRPr lang="en-US" sz="2400" dirty="0"/>
          </a:p>
          <a:p>
            <a:pPr lvl="0">
              <a:buClr>
                <a:srgbClr val="3C1581"/>
              </a:buClr>
            </a:pPr>
            <a:r>
              <a:rPr lang="en-US" sz="2400" dirty="0">
                <a:solidFill>
                  <a:srgbClr val="003057"/>
                </a:solidFill>
                <a:hlinkClick r:id="rId3"/>
              </a:rPr>
              <a:t>Work and work energy principles (time 5:47)</a:t>
            </a:r>
            <a:endParaRPr lang="en-US" sz="2400" dirty="0">
              <a:solidFill>
                <a:srgbClr val="003057"/>
              </a:solidFill>
            </a:endParaRPr>
          </a:p>
          <a:p>
            <a:pPr lvl="0">
              <a:buClr>
                <a:srgbClr val="3C1581"/>
              </a:buClr>
            </a:pPr>
            <a:r>
              <a:rPr lang="en-US" sz="2400" dirty="0">
                <a:solidFill>
                  <a:srgbClr val="003057"/>
                </a:solidFill>
                <a:hlinkClick r:id="rId4"/>
              </a:rPr>
              <a:t>Torque (time 9:56)</a:t>
            </a:r>
            <a:endParaRPr lang="en-US" sz="2400" dirty="0">
              <a:solidFill>
                <a:srgbClr val="003057"/>
              </a:solidFill>
            </a:endParaRPr>
          </a:p>
          <a:p>
            <a:pPr lvl="0">
              <a:buClr>
                <a:srgbClr val="3C1581"/>
              </a:buClr>
            </a:pPr>
            <a:r>
              <a:rPr lang="en-US" sz="2400" dirty="0">
                <a:solidFill>
                  <a:srgbClr val="003057"/>
                </a:solidFill>
                <a:hlinkClick r:id="rId5"/>
              </a:rPr>
              <a:t>Newton’s First Law of Motion (time 9:32)</a:t>
            </a:r>
            <a:endParaRPr lang="en-US" sz="2400" dirty="0">
              <a:solidFill>
                <a:srgbClr val="003057"/>
              </a:solidFill>
            </a:endParaRPr>
          </a:p>
          <a:p>
            <a:pPr lvl="0">
              <a:buClr>
                <a:srgbClr val="3C1581"/>
              </a:buClr>
            </a:pPr>
            <a:r>
              <a:rPr lang="en-US" sz="2400" dirty="0">
                <a:solidFill>
                  <a:srgbClr val="003057"/>
                </a:solidFill>
                <a:hlinkClick r:id="rId6"/>
              </a:rPr>
              <a:t>Potential and Kinetic Energy (time 6:06)</a:t>
            </a:r>
            <a:endParaRPr lang="en-US" sz="2400" dirty="0">
              <a:solidFill>
                <a:srgbClr val="003057"/>
              </a:solidFill>
            </a:endParaRPr>
          </a:p>
          <a:p>
            <a:pPr lvl="0">
              <a:buClr>
                <a:srgbClr val="3C1581"/>
              </a:buClr>
            </a:pPr>
            <a:r>
              <a:rPr lang="en-US" sz="2400" dirty="0">
                <a:solidFill>
                  <a:srgbClr val="003057"/>
                </a:solidFill>
                <a:hlinkClick r:id="rId7"/>
              </a:rPr>
              <a:t>Mass and Inertia (time 6:08)</a:t>
            </a:r>
            <a:endParaRPr lang="en-US" sz="2400" dirty="0">
              <a:solidFill>
                <a:srgbClr val="003057"/>
              </a:solidFill>
            </a:endParaRPr>
          </a:p>
          <a:p>
            <a:pPr lvl="0">
              <a:buClr>
                <a:srgbClr val="3C1581"/>
              </a:buClr>
            </a:pPr>
            <a:r>
              <a:rPr lang="en-US" sz="2400" dirty="0">
                <a:solidFill>
                  <a:srgbClr val="003057"/>
                </a:solidFill>
                <a:hlinkClick r:id="rId8"/>
              </a:rPr>
              <a:t>SAE Steel Grades (time 9:49)</a:t>
            </a:r>
            <a:endParaRPr lang="en-US" dirty="0"/>
          </a:p>
        </p:txBody>
      </p:sp>
    </p:spTree>
    <p:extLst>
      <p:ext uri="{BB962C8B-B14F-4D97-AF65-F5344CB8AC3E}">
        <p14:creationId xmlns:p14="http://schemas.microsoft.com/office/powerpoint/2010/main" val="4204523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200" dirty="0">
                <a:latin typeface="+mj-lt"/>
              </a:rPr>
              <a:t>Figure 13.1 Energy, which is the ability to perform work, exists in many forms</a:t>
            </a:r>
            <a:endParaRPr lang="en-US" dirty="0">
              <a:latin typeface="+mj-lt"/>
            </a:endParaRPr>
          </a:p>
        </p:txBody>
      </p:sp>
      <p:pic>
        <p:nvPicPr>
          <p:cNvPr id="5" name="Picture 2" descr="A figure illustrates the different forms of energy using an example. Heat and light: sun; Mechanical: hammering a nail; Chemical: Gasoline can; Sound: playing a trumpe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1060" y="1848764"/>
            <a:ext cx="3321881" cy="4295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QUESTION 1: </a:t>
            </a:r>
            <a:r>
              <a:rPr lang="en-US" sz="4000" dirty="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707886"/>
          </a:xfrm>
          <a:prstGeom prst="rect">
            <a:avLst/>
          </a:prstGeom>
        </p:spPr>
        <p:txBody>
          <a:bodyPr wrap="square">
            <a:spAutoFit/>
          </a:bodyPr>
          <a:lstStyle/>
          <a:p>
            <a:r>
              <a:rPr lang="en-US" sz="4000" dirty="0"/>
              <a:t>What is kinetic energy?</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a:t>Energy in the form of a moving object.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TORQUE</a:t>
            </a:r>
          </a:p>
        </p:txBody>
      </p:sp>
      <p:sp>
        <p:nvSpPr>
          <p:cNvPr id="28675" name="Content Placeholder 2"/>
          <p:cNvSpPr>
            <a:spLocks noGrp="1"/>
          </p:cNvSpPr>
          <p:nvPr>
            <p:ph idx="1"/>
          </p:nvPr>
        </p:nvSpPr>
        <p:spPr>
          <a:xfrm>
            <a:off x="228600" y="1600200"/>
            <a:ext cx="8458200" cy="4525963"/>
          </a:xfrm>
        </p:spPr>
        <p:txBody>
          <a:bodyPr/>
          <a:lstStyle/>
          <a:p>
            <a:r>
              <a:rPr lang="en-US" dirty="0"/>
              <a:t>A term used to describe a rotating force that may or may not result in motion.</a:t>
            </a:r>
          </a:p>
          <a:p>
            <a:r>
              <a:rPr lang="en-US" dirty="0"/>
              <a:t>Measured as the amount of force multiplied by the length of the lever on which it acts.</a:t>
            </a:r>
          </a:p>
          <a:p>
            <a:r>
              <a:rPr lang="en-US" dirty="0"/>
              <a:t>Typically measured in:</a:t>
            </a:r>
          </a:p>
          <a:p>
            <a:pPr lvl="1"/>
            <a:r>
              <a:rPr lang="en-US" dirty="0"/>
              <a:t>Newton-meters</a:t>
            </a:r>
          </a:p>
          <a:p>
            <a:pPr lvl="1"/>
            <a:r>
              <a:rPr lang="en-US" dirty="0"/>
              <a:t>Pound-foot </a:t>
            </a:r>
          </a:p>
          <a:p>
            <a:endParaRPr lang="en-US" dirty="0"/>
          </a:p>
        </p:txBody>
      </p:sp>
    </p:spTree>
    <p:extLst>
      <p:ext uri="{BB962C8B-B14F-4D97-AF65-F5344CB8AC3E}">
        <p14:creationId xmlns:p14="http://schemas.microsoft.com/office/powerpoint/2010/main" val="72669597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821</TotalTime>
  <Words>1518</Words>
  <Application>Microsoft Office PowerPoint</Application>
  <PresentationFormat>On-screen Show (4:3)</PresentationFormat>
  <Paragraphs>142</Paragraphs>
  <Slides>51</Slides>
  <Notes>0</Notes>
  <HiddenSlides>0</HiddenSlides>
  <MMClips>5</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51</vt:i4>
      </vt:variant>
    </vt:vector>
  </HeadingPairs>
  <TitlesOfParts>
    <vt:vector size="62" baseType="lpstr">
      <vt:lpstr>Arial</vt:lpstr>
      <vt:lpstr>Calibri</vt:lpstr>
      <vt:lpstr>Times New Roman</vt:lpstr>
      <vt:lpstr>Verdana</vt:lpstr>
      <vt:lpstr>Wingdings</vt: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SCIENTIFIC METHOD</vt:lpstr>
      <vt:lpstr>ENERGY PRINCIPLES</vt:lpstr>
      <vt:lpstr>Figure 13.1 Energy, which is the ability to perform work, exists in many forms</vt:lpstr>
      <vt:lpstr>QUESTION 1: ?</vt:lpstr>
      <vt:lpstr>ANSWER 1:</vt:lpstr>
      <vt:lpstr>TORQUE</vt:lpstr>
      <vt:lpstr>Figure 13.2 Torque is a twisting force equal to the distance from the pivot point times the force applied expressed in units called pound-feet (lb-ft) or Newton-meters (N-m)</vt:lpstr>
      <vt:lpstr>Animation: Math Formula Ib in to Lb ft, Torque (The animation will automatically start in a few seconds)</vt:lpstr>
      <vt:lpstr>WORK</vt:lpstr>
      <vt:lpstr>Figure 13.3 Work is calculated by multiplying force times distance. If you push 100 pounds 10 feet, you have done 1,000 foot-pounds of work</vt:lpstr>
      <vt:lpstr>Newton-Meters to Pound-Feet Conversion Chart</vt:lpstr>
      <vt:lpstr>Pound-Feet to Newton-Meters Conversion Chart</vt:lpstr>
      <vt:lpstr>FREQUENTLY ASKED QUESTION</vt:lpstr>
      <vt:lpstr>POWER AND HORSEPOWER</vt:lpstr>
      <vt:lpstr>Figure 13.4 One horsepower is equal to 33,000 foot-pounds (200 lbs × 165 ft) of work per minute</vt:lpstr>
      <vt:lpstr>Animation: Math Formula: Horsepower (The animation will automatically start in a few seconds)</vt:lpstr>
      <vt:lpstr>QUESTION 2: ?</vt:lpstr>
      <vt:lpstr>ANSWER 2:</vt:lpstr>
      <vt:lpstr> NEWTON’S LAWS OF MOTION</vt:lpstr>
      <vt:lpstr>KINETIC ENERGY</vt:lpstr>
      <vt:lpstr>Figure 13.5 Kinetic energy increases in direct proportion to the weight of the vehicle</vt:lpstr>
      <vt:lpstr>Figure 13.6 Kinetic energy increases as the square of any increase in vehicle speed</vt:lpstr>
      <vt:lpstr>FREQUENTLY ASKED QUESTION</vt:lpstr>
      <vt:lpstr>TECH TIP</vt:lpstr>
      <vt:lpstr> MECHANICAL PRINCIPLES</vt:lpstr>
      <vt:lpstr>Figure 13.7 A first-class lever increases force and changes the direction of the force</vt:lpstr>
      <vt:lpstr>Figure 13.8 A second-class lever increases force in the same direction as it is applied</vt:lpstr>
      <vt:lpstr>Figure 13.9 A third-class lever reduces force but increases the speed and travel of the resulting work</vt:lpstr>
      <vt:lpstr>Figure 13.10 This brake pedal assembly provides a 5:1 mechanical advantage because a 10-lb force input results in a 50-lb force into the master cylinder</vt:lpstr>
      <vt:lpstr> HEAT AND TEMPERATURE</vt:lpstr>
      <vt:lpstr>Figure 13.11 A typical outdoor thermometer which is used to measure temperature, not heat</vt:lpstr>
      <vt:lpstr>Tech Tip </vt:lpstr>
      <vt:lpstr>Temperature</vt:lpstr>
      <vt:lpstr>Animation: Math Formula Metric-English Conversion: Temperature (The animation will automatically start in a few seconds)</vt:lpstr>
      <vt:lpstr> ACIDS AND BASES</vt:lpstr>
      <vt:lpstr> GAS LAWS</vt:lpstr>
      <vt:lpstr>Animation: Math Formula English to Metric, Pressure (The animation will automatically start in a few seconds)</vt:lpstr>
      <vt:lpstr>Animation: Math Formula Metric to English, Pressure (The animation will automatically start in a few seconds)</vt:lpstr>
      <vt:lpstr> SOUND AND ACOUSTICS</vt:lpstr>
      <vt:lpstr> PLASTICS</vt:lpstr>
      <vt:lpstr>Figure 13.12 This interior plastic part is labeled PE-HD, which means polyethylene-high density</vt:lpstr>
      <vt:lpstr>QUESTION 3: ?</vt:lpstr>
      <vt:lpstr>ANSWER 3:</vt:lpstr>
      <vt:lpstr> IRON AND STEEL</vt:lpstr>
      <vt:lpstr> SAE STEEL DESIGNATIONS</vt:lpstr>
      <vt:lpstr> ALUMINIUM AND ALUMINIUM ALLOYS</vt:lpstr>
      <vt:lpstr>Video Links (Internet Access Required)</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13</dc:title>
  <dc:creator>Curt &amp; Tammy</dc:creator>
  <cp:lastModifiedBy>Glen Plants</cp:lastModifiedBy>
  <cp:revision>63</cp:revision>
  <dcterms:created xsi:type="dcterms:W3CDTF">2018-09-25T19:30:15Z</dcterms:created>
  <dcterms:modified xsi:type="dcterms:W3CDTF">2020-06-22T13:48:34Z</dcterms:modified>
</cp:coreProperties>
</file>