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405" r:id="rId11"/>
    <p:sldId id="406" r:id="rId12"/>
    <p:sldId id="315" r:id="rId13"/>
    <p:sldId id="316" r:id="rId14"/>
    <p:sldId id="317" r:id="rId15"/>
    <p:sldId id="326" r:id="rId16"/>
    <p:sldId id="435" r:id="rId17"/>
    <p:sldId id="327" r:id="rId18"/>
    <p:sldId id="328" r:id="rId19"/>
    <p:sldId id="329" r:id="rId20"/>
    <p:sldId id="407" r:id="rId21"/>
    <p:sldId id="408" r:id="rId22"/>
    <p:sldId id="409" r:id="rId23"/>
    <p:sldId id="330" r:id="rId24"/>
    <p:sldId id="433" r:id="rId25"/>
    <p:sldId id="331" r:id="rId26"/>
    <p:sldId id="332" r:id="rId27"/>
    <p:sldId id="333" r:id="rId28"/>
    <p:sldId id="434" r:id="rId29"/>
    <p:sldId id="267" r:id="rId30"/>
    <p:sldId id="268" r:id="rId31"/>
    <p:sldId id="410" r:id="rId32"/>
    <p:sldId id="334" r:id="rId33"/>
    <p:sldId id="335" r:id="rId34"/>
    <p:sldId id="411" r:id="rId35"/>
    <p:sldId id="412" r:id="rId36"/>
    <p:sldId id="336" r:id="rId37"/>
    <p:sldId id="274" r:id="rId38"/>
    <p:sldId id="337" r:id="rId39"/>
    <p:sldId id="438" r:id="rId40"/>
    <p:sldId id="413" r:id="rId41"/>
    <p:sldId id="414" r:id="rId42"/>
    <p:sldId id="338" r:id="rId43"/>
    <p:sldId id="415" r:id="rId44"/>
    <p:sldId id="416" r:id="rId45"/>
    <p:sldId id="374" r:id="rId46"/>
    <p:sldId id="375" r:id="rId47"/>
    <p:sldId id="376" r:id="rId48"/>
    <p:sldId id="439" r:id="rId49"/>
    <p:sldId id="377" r:id="rId50"/>
    <p:sldId id="378" r:id="rId51"/>
    <p:sldId id="427" r:id="rId52"/>
    <p:sldId id="379" r:id="rId53"/>
    <p:sldId id="380" r:id="rId54"/>
    <p:sldId id="286" r:id="rId55"/>
    <p:sldId id="287" r:id="rId56"/>
    <p:sldId id="417" r:id="rId57"/>
    <p:sldId id="418" r:id="rId58"/>
    <p:sldId id="419" r:id="rId59"/>
    <p:sldId id="381" r:id="rId60"/>
    <p:sldId id="382" r:id="rId61"/>
    <p:sldId id="436" r:id="rId62"/>
    <p:sldId id="383" r:id="rId63"/>
    <p:sldId id="428" r:id="rId64"/>
    <p:sldId id="384" r:id="rId65"/>
    <p:sldId id="429" r:id="rId66"/>
    <p:sldId id="385" r:id="rId67"/>
    <p:sldId id="430" r:id="rId68"/>
    <p:sldId id="386" r:id="rId69"/>
    <p:sldId id="431" r:id="rId70"/>
    <p:sldId id="387" r:id="rId71"/>
    <p:sldId id="432" r:id="rId72"/>
    <p:sldId id="388" r:id="rId73"/>
    <p:sldId id="437" r:id="rId74"/>
    <p:sldId id="420" r:id="rId75"/>
    <p:sldId id="389" r:id="rId76"/>
    <p:sldId id="390" r:id="rId77"/>
    <p:sldId id="440" r:id="rId78"/>
    <p:sldId id="447" r:id="rId79"/>
    <p:sldId id="441" r:id="rId80"/>
    <p:sldId id="442" r:id="rId81"/>
    <p:sldId id="443" r:id="rId82"/>
    <p:sldId id="444" r:id="rId83"/>
    <p:sldId id="445" r:id="rId84"/>
    <p:sldId id="446" r:id="rId85"/>
    <p:sldId id="448" r:id="rId86"/>
    <p:sldId id="421" r:id="rId87"/>
    <p:sldId id="391" r:id="rId88"/>
    <p:sldId id="392" r:id="rId89"/>
    <p:sldId id="393" r:id="rId90"/>
    <p:sldId id="422" r:id="rId91"/>
    <p:sldId id="394" r:id="rId92"/>
    <p:sldId id="395" r:id="rId93"/>
    <p:sldId id="396" r:id="rId94"/>
    <p:sldId id="397" r:id="rId95"/>
    <p:sldId id="398" r:id="rId96"/>
    <p:sldId id="399" r:id="rId97"/>
    <p:sldId id="400" r:id="rId98"/>
    <p:sldId id="401" r:id="rId99"/>
    <p:sldId id="402" r:id="rId100"/>
    <p:sldId id="403" r:id="rId101"/>
    <p:sldId id="423" r:id="rId102"/>
    <p:sldId id="424" r:id="rId103"/>
    <p:sldId id="404" r:id="rId104"/>
    <p:sldId id="425" r:id="rId105"/>
    <p:sldId id="340" r:id="rId106"/>
    <p:sldId id="341" r:id="rId107"/>
    <p:sldId id="342" r:id="rId108"/>
    <p:sldId id="343" r:id="rId109"/>
    <p:sldId id="344" r:id="rId110"/>
    <p:sldId id="345" r:id="rId111"/>
    <p:sldId id="346" r:id="rId112"/>
    <p:sldId id="347" r:id="rId113"/>
    <p:sldId id="348" r:id="rId114"/>
    <p:sldId id="349" r:id="rId115"/>
    <p:sldId id="350" r:id="rId116"/>
    <p:sldId id="351" r:id="rId117"/>
    <p:sldId id="352" r:id="rId118"/>
    <p:sldId id="353" r:id="rId119"/>
    <p:sldId id="354" r:id="rId120"/>
    <p:sldId id="355" r:id="rId121"/>
    <p:sldId id="426" r:id="rId122"/>
    <p:sldId id="356" r:id="rId123"/>
    <p:sldId id="357" r:id="rId124"/>
    <p:sldId id="358" r:id="rId125"/>
    <p:sldId id="359" r:id="rId126"/>
    <p:sldId id="360" r:id="rId127"/>
    <p:sldId id="361" r:id="rId128"/>
    <p:sldId id="362" r:id="rId129"/>
    <p:sldId id="363" r:id="rId130"/>
    <p:sldId id="364" r:id="rId131"/>
    <p:sldId id="365" r:id="rId132"/>
    <p:sldId id="366" r:id="rId133"/>
    <p:sldId id="367" r:id="rId134"/>
    <p:sldId id="368" r:id="rId135"/>
    <p:sldId id="369" r:id="rId136"/>
    <p:sldId id="370" r:id="rId137"/>
    <p:sldId id="371" r:id="rId138"/>
    <p:sldId id="372" r:id="rId139"/>
    <p:sldId id="373" r:id="rId140"/>
    <p:sldId id="449" r:id="rId141"/>
    <p:sldId id="450" r:id="rId142"/>
    <p:sldId id="451" r:id="rId143"/>
    <p:sldId id="325"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7/8/2020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01751"/>
            <a:ext cx="8229600" cy="317843"/>
          </a:xfrm>
        </p:spPr>
        <p:txBody>
          <a:bodyPr/>
          <a:lstStyle>
            <a:lvl1pPr>
              <a:defRPr sz="2000">
                <a:latin typeface="+mj-lt"/>
                <a:cs typeface="Times New Roman" panose="02020603050405020304" pitchFamily="18" charset="0"/>
              </a:defRPr>
            </a:lvl1pPr>
          </a:lstStyle>
          <a:p>
            <a:r>
              <a:rPr lang="en-US" dirty="0"/>
              <a:t>Click to edit Master title style</a:t>
            </a:r>
            <a:endParaRPr lang="en-IN" dirty="0"/>
          </a:p>
        </p:txBody>
      </p:sp>
      <p:sp>
        <p:nvSpPr>
          <p:cNvPr id="3" name="Footer Placeholder 2"/>
          <p:cNvSpPr>
            <a:spLocks noGrp="1"/>
          </p:cNvSpPr>
          <p:nvPr>
            <p:ph type="ftr" sz="quarter" idx="10"/>
          </p:nvPr>
        </p:nvSpPr>
        <p:spPr>
          <a:xfrm>
            <a:off x="93969" y="6172200"/>
            <a:ext cx="8595360" cy="235463"/>
          </a:xfrm>
          <a:prstGeom prst="rect">
            <a:avLst/>
          </a:prstGeom>
        </p:spPr>
        <p:txBody>
          <a:body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11"/>
          </p:nvPr>
        </p:nvSpPr>
        <p:spPr/>
        <p:txBody>
          <a:body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7/8/2020</a:t>
            </a:fld>
            <a:endParaRPr lang="en-US" dirty="0">
              <a:solidFill>
                <a:prstClr val="white"/>
              </a:solidFill>
              <a:latin typeface="Aria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sp>
        <p:nvSpPr>
          <p:cNvPr id="7" name="Content Placeholder 6"/>
          <p:cNvSpPr>
            <a:spLocks noGrp="1"/>
          </p:cNvSpPr>
          <p:nvPr>
            <p:ph sz="quarter" idx="13"/>
          </p:nvPr>
        </p:nvSpPr>
        <p:spPr>
          <a:xfrm>
            <a:off x="457200" y="5872163"/>
            <a:ext cx="8229600" cy="300037"/>
          </a:xfrm>
        </p:spPr>
        <p:txBody>
          <a:bodyPr/>
          <a:lstStyle>
            <a:lvl1pPr marL="0" indent="0">
              <a:buNone/>
              <a:defRPr sz="1600"/>
            </a:lvl1pPr>
            <a:lvl2pPr>
              <a:defRPr sz="1600"/>
            </a:lvl2pPr>
            <a:lvl3pPr>
              <a:defRPr sz="1600"/>
            </a:lvl3pPr>
            <a:lvl4pPr>
              <a:defRPr sz="1600"/>
            </a:lvl4pPr>
            <a:lvl5pPr>
              <a:defRPr sz="1600"/>
            </a:lvl5pPr>
          </a:lstStyle>
          <a:p>
            <a:pPr lvl="0"/>
            <a:r>
              <a:rPr lang="en-US" dirty="0"/>
              <a:t>Click to edit Master text styles</a:t>
            </a:r>
            <a:endParaRPr lang="en-IN" dirty="0"/>
          </a:p>
        </p:txBody>
      </p:sp>
    </p:spTree>
    <p:extLst>
      <p:ext uri="{BB962C8B-B14F-4D97-AF65-F5344CB8AC3E}">
        <p14:creationId xmlns:p14="http://schemas.microsoft.com/office/powerpoint/2010/main" val="426176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7/8/2020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4.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8.xml"/></Relationships>
</file>

<file path=ppt/slides/_rels/slide135.xml.rels><?xml version="1.0" encoding="UTF-8" standalone="yes"?>
<Relationships xmlns="http://schemas.openxmlformats.org/package/2006/relationships"><Relationship Id="rId8" Type="http://schemas.openxmlformats.org/officeDocument/2006/relationships/hyperlink" Target="https://www.youtube.com/watch?v=z-OZLkuGtyA" TargetMode="External"/><Relationship Id="rId3" Type="http://schemas.openxmlformats.org/officeDocument/2006/relationships/hyperlink" Target="https://www.youtube.com/watch?v=XunM7yUC06M" TargetMode="External"/><Relationship Id="rId7" Type="http://schemas.openxmlformats.org/officeDocument/2006/relationships/hyperlink" Target="https://www.youtube.com/watch?v=l_js7tbsZaY" TargetMode="External"/><Relationship Id="rId2" Type="http://schemas.openxmlformats.org/officeDocument/2006/relationships/hyperlink" Target="https://www.youtube.com/watch?v=MgmxydwmtTg" TargetMode="External"/><Relationship Id="rId1" Type="http://schemas.openxmlformats.org/officeDocument/2006/relationships/slideLayout" Target="../slideLayouts/slideLayout60.xml"/><Relationship Id="rId6" Type="http://schemas.openxmlformats.org/officeDocument/2006/relationships/hyperlink" Target="https://www.youtube.com/watch?v=rckzGvFRTxg" TargetMode="External"/><Relationship Id="rId5" Type="http://schemas.openxmlformats.org/officeDocument/2006/relationships/hyperlink" Target="https://www.youtube.com/watch?v=A6XO3YkmFSw" TargetMode="External"/><Relationship Id="rId10" Type="http://schemas.openxmlformats.org/officeDocument/2006/relationships/hyperlink" Target="https://www.youtube.com/watch?v=uaVfj-xvAM0" TargetMode="External"/><Relationship Id="rId4" Type="http://schemas.openxmlformats.org/officeDocument/2006/relationships/hyperlink" Target="https://www.youtube.com/watch?v=8KDuk2-4s6E" TargetMode="External"/><Relationship Id="rId9" Type="http://schemas.openxmlformats.org/officeDocument/2006/relationships/hyperlink" Target="https://www.youtube.com/watch?v=_zb6gEUJ7T0"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www.youtube.com/watch?v=ewat7m1atxU" TargetMode="External"/><Relationship Id="rId3" Type="http://schemas.openxmlformats.org/officeDocument/2006/relationships/hyperlink" Target="https://www.youtube.com/watch?v=rqOLaJE8-Ho" TargetMode="External"/><Relationship Id="rId7" Type="http://schemas.openxmlformats.org/officeDocument/2006/relationships/hyperlink" Target="https://www.youtube.com/watch?v=aqPpyN0Xj1c" TargetMode="External"/><Relationship Id="rId2" Type="http://schemas.openxmlformats.org/officeDocument/2006/relationships/hyperlink" Target="https://www.youtube.com/watch?v=w1hFJfbWwPw" TargetMode="External"/><Relationship Id="rId1" Type="http://schemas.openxmlformats.org/officeDocument/2006/relationships/slideLayout" Target="../slideLayouts/slideLayout60.xml"/><Relationship Id="rId6" Type="http://schemas.openxmlformats.org/officeDocument/2006/relationships/hyperlink" Target="https://www.youtube.com/watch?v=kc1CbZshkDc" TargetMode="External"/><Relationship Id="rId11" Type="http://schemas.openxmlformats.org/officeDocument/2006/relationships/hyperlink" Target="https://www.youtube.com/watch?v=OTz1k1mYfH0" TargetMode="External"/><Relationship Id="rId5" Type="http://schemas.openxmlformats.org/officeDocument/2006/relationships/hyperlink" Target="https://www.youtube.com/watch?v=DH9OSguHIys" TargetMode="External"/><Relationship Id="rId10" Type="http://schemas.openxmlformats.org/officeDocument/2006/relationships/hyperlink" Target="https://www.youtube.com/watch?v=xkCKZXG3-Us" TargetMode="External"/><Relationship Id="rId4" Type="http://schemas.openxmlformats.org/officeDocument/2006/relationships/hyperlink" Target="https://www.youtube.com/watch?v=nA9BP4_PRKQ" TargetMode="External"/><Relationship Id="rId9" Type="http://schemas.openxmlformats.org/officeDocument/2006/relationships/hyperlink" Target="https://www.youtube.com/watch?v=Oi6kOQg8xI8"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www.youtube.com/watch?v=gXM1RuhHtwI" TargetMode="External"/><Relationship Id="rId2" Type="http://schemas.openxmlformats.org/officeDocument/2006/relationships/hyperlink" Target="https://www.youtube.com/watch?v=bAnB0bevcK0" TargetMode="External"/><Relationship Id="rId1" Type="http://schemas.openxmlformats.org/officeDocument/2006/relationships/slideLayout" Target="../slideLayouts/slideLayout60.xml"/><Relationship Id="rId4" Type="http://schemas.openxmlformats.org/officeDocument/2006/relationships/hyperlink" Target="https://www.youtube.com/watch?v=-Hl4utURDEU"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2.mp4"/><Relationship Id="rId1" Type="http://schemas.microsoft.com/office/2007/relationships/media" Target="../media/media22.mp4"/><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4.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127</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Manual Transmissions</a:t>
            </a:r>
            <a:r>
              <a:rPr lang="en-US" b="1" dirty="0">
                <a:solidFill>
                  <a:srgbClr val="005A70"/>
                </a:solidFill>
                <a:latin typeface="Arial" panose="020B0604020202020204" pitchFamily="34" charset="0"/>
                <a:cs typeface="Arial" panose="020B0604020202020204" pitchFamily="34" charset="0"/>
              </a:rPr>
              <a:t>/ Transaxles</a:t>
            </a:r>
            <a:endParaRPr lang="en-US" sz="3200" b="1" dirty="0">
              <a:solidFill>
                <a:srgbClr val="005A70"/>
              </a:solidFill>
              <a:latin typeface="Arial" panose="020B0604020202020204" pitchFamily="34" charset="0"/>
              <a:cs typeface="Arial" panose="020B0604020202020204" pitchFamily="34" charset="0"/>
            </a:endParaRP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127.4 A pinion gear meshed with an internal ring gear rotates in the same direction around a parallel axis of rotation</a:t>
            </a:r>
            <a:endParaRPr lang="en-US" dirty="0">
              <a:latin typeface="+mj-lt"/>
            </a:endParaRPr>
          </a:p>
        </p:txBody>
      </p:sp>
      <p:pic>
        <p:nvPicPr>
          <p:cNvPr id="3" name="Picture 3" descr="A figure shows a pinion gear meshed with the internal ring gear. Whereas pinion gear is rotating in its own axis and ring gear also rotating in its own axis at the same tim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76806" y="1905000"/>
            <a:ext cx="4188800" cy="401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170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1 </a:t>
            </a:r>
            <a:r>
              <a:rPr lang="en-US" sz="2400" b="0" dirty="0"/>
              <a:t>A NV-1500 five-speed manual transmission is used in  two-wheel drive applications only.</a:t>
            </a:r>
            <a:endParaRPr lang="en-IN" sz="2400" dirty="0">
              <a:latin typeface="Arial (Headings)"/>
            </a:endParaRPr>
          </a:p>
        </p:txBody>
      </p:sp>
      <p:pic>
        <p:nvPicPr>
          <p:cNvPr id="1026" name="Picture 2" descr="A photo shows a manual transmission gearbox separated from the vehi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7107" y="1726383"/>
            <a:ext cx="6449786" cy="451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2173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2 </a:t>
            </a:r>
            <a:r>
              <a:rPr lang="en-US" sz="2400" b="0" dirty="0"/>
              <a:t>The shifter assembly has been removed. Note the roll pin in the center of the shift lever socket.</a:t>
            </a:r>
            <a:endParaRPr lang="en-IN" sz="2400" dirty="0">
              <a:latin typeface="Arial (Headings)"/>
            </a:endParaRPr>
          </a:p>
        </p:txBody>
      </p:sp>
      <p:pic>
        <p:nvPicPr>
          <p:cNvPr id="1026" name="Picture 2" descr="A photo shows a shifter assembly removed from the transmission syste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65463" y="1669224"/>
            <a:ext cx="6613074" cy="462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18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3 </a:t>
            </a:r>
            <a:r>
              <a:rPr lang="en-US" sz="2400" b="0" dirty="0"/>
              <a:t>Snap-ring pliers are being used to remove the snap ring retaining the input shaft bearing.</a:t>
            </a:r>
            <a:endParaRPr lang="en-IN" sz="2400" dirty="0">
              <a:latin typeface="Arial (Headings)"/>
            </a:endParaRPr>
          </a:p>
        </p:txBody>
      </p:sp>
      <p:pic>
        <p:nvPicPr>
          <p:cNvPr id="1026" name="Picture 2" descr="A photo shows a snap ring pliers being used to remove the snap rings from the input shaft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8491" y="1698185"/>
            <a:ext cx="6507018" cy="455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3499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4 </a:t>
            </a:r>
            <a:r>
              <a:rPr lang="en-US" sz="2400" b="0" dirty="0"/>
              <a:t>The upside down case is being separated showing the countershaft (top) and shift forks.</a:t>
            </a:r>
            <a:endParaRPr lang="en-IN" sz="2400" dirty="0">
              <a:latin typeface="Arial (Headings)"/>
            </a:endParaRPr>
          </a:p>
        </p:txBody>
      </p:sp>
      <p:pic>
        <p:nvPicPr>
          <p:cNvPr id="1026" name="Picture 2" descr="A photo shows the main shaft and countershaft assembly removed from the transmission gearbox."/>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6285" y="1681476"/>
            <a:ext cx="6531430" cy="457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6346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791"/>
            <a:ext cx="8229600" cy="1107996"/>
          </a:xfrm>
        </p:spPr>
        <p:txBody>
          <a:bodyPr>
            <a:spAutoFit/>
          </a:bodyPr>
          <a:lstStyle/>
          <a:p>
            <a:r>
              <a:rPr lang="en-US" sz="2400" dirty="0"/>
              <a:t>5 </a:t>
            </a:r>
            <a:r>
              <a:rPr lang="en-US" sz="2400" b="0" dirty="0"/>
              <a:t>Before further disassembly can be accomplished, the shift lever socket roll pin must be driven out using a punch and a hammer.</a:t>
            </a:r>
            <a:endParaRPr lang="en-IN" sz="2400" dirty="0">
              <a:latin typeface="Arial (Headings)"/>
            </a:endParaRPr>
          </a:p>
        </p:txBody>
      </p:sp>
      <p:pic>
        <p:nvPicPr>
          <p:cNvPr id="1026" name="Picture 2" descr="A photo shows a shaft lever socket roll pin removed using a hammer and pu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8942" y="1720667"/>
            <a:ext cx="6466116" cy="4527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893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5900"/>
            <a:ext cx="8229600" cy="430887"/>
          </a:xfrm>
        </p:spPr>
        <p:txBody>
          <a:bodyPr>
            <a:spAutoFit/>
          </a:bodyPr>
          <a:lstStyle/>
          <a:p>
            <a:r>
              <a:rPr lang="en-US" sz="2800" dirty="0"/>
              <a:t>6 </a:t>
            </a:r>
            <a:r>
              <a:rPr lang="en-US" sz="2800" b="0" dirty="0"/>
              <a:t>The shift shaft and forks can now be removed.</a:t>
            </a:r>
            <a:endParaRPr lang="en-IN" sz="2800" dirty="0">
              <a:latin typeface="Arial (Headings)"/>
            </a:endParaRPr>
          </a:p>
        </p:txBody>
      </p:sp>
      <p:pic>
        <p:nvPicPr>
          <p:cNvPr id="1026" name="Picture 2" descr="A photo shows a shift shaft and forks removed from the assemb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7928" y="1746799"/>
            <a:ext cx="6368144" cy="445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748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7 </a:t>
            </a:r>
            <a:r>
              <a:rPr lang="en-US" sz="2400" b="0" dirty="0"/>
              <a:t>The reverse idle gear is unbolted from the case and removed.</a:t>
            </a:r>
            <a:endParaRPr lang="en-IN" sz="2400" dirty="0">
              <a:latin typeface="Arial (Headings)"/>
            </a:endParaRPr>
          </a:p>
        </p:txBody>
      </p:sp>
      <p:pic>
        <p:nvPicPr>
          <p:cNvPr id="1026" name="Picture 2" descr="A photo shows a reverse idle gear removed from the cas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3506" y="1681856"/>
            <a:ext cx="6576988" cy="46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1582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8 </a:t>
            </a:r>
            <a:r>
              <a:rPr lang="en-US" sz="2400" b="0" dirty="0"/>
              <a:t>The output shaft assembly fifth gear (far left) and the synchronizer assemblies.</a:t>
            </a:r>
            <a:endParaRPr lang="en-IN" sz="2400" dirty="0">
              <a:latin typeface="Arial (Headings)"/>
            </a:endParaRPr>
          </a:p>
        </p:txBody>
      </p:sp>
      <p:pic>
        <p:nvPicPr>
          <p:cNvPr id="1026" name="Picture 2" descr="A photo shows an output shaft assembly fifth gea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9956" y="1678207"/>
            <a:ext cx="6564088" cy="459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2705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9 </a:t>
            </a:r>
            <a:r>
              <a:rPr lang="en-US" sz="2400" b="0" dirty="0"/>
              <a:t>The bearing is being removed using a bearing splitter and a hydraulic press.</a:t>
            </a:r>
            <a:endParaRPr lang="en-IN" sz="2400" dirty="0">
              <a:latin typeface="Arial (Headings)"/>
            </a:endParaRPr>
          </a:p>
        </p:txBody>
      </p:sp>
      <p:pic>
        <p:nvPicPr>
          <p:cNvPr id="1026" name="Picture 2" descr="A photo shows a bearing being removed from the bearing splitter and hydraulic pres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6830" y="1690021"/>
            <a:ext cx="6530340" cy="457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4007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791"/>
            <a:ext cx="8229600" cy="1107996"/>
          </a:xfrm>
        </p:spPr>
        <p:txBody>
          <a:bodyPr>
            <a:spAutoFit/>
          </a:bodyPr>
          <a:lstStyle/>
          <a:p>
            <a:r>
              <a:rPr lang="en-US" sz="2400" dirty="0"/>
              <a:t>10 </a:t>
            </a:r>
            <a:r>
              <a:rPr lang="en-US" sz="2400" b="0" dirty="0"/>
              <a:t>A speed gear (bottom) along with the double row needle bearing used between the shaft and the speed gear. The hub (center) is splined and rotates with the output shaft.</a:t>
            </a:r>
            <a:endParaRPr lang="en-IN" sz="2400" dirty="0">
              <a:latin typeface="Arial (Headings)"/>
            </a:endParaRPr>
          </a:p>
        </p:txBody>
      </p:sp>
      <p:pic>
        <p:nvPicPr>
          <p:cNvPr id="1026" name="Picture 2" descr="A photo shows a speed gear along with double row needle bearing used between the shaft and speed g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5270" y="1723935"/>
            <a:ext cx="6433460" cy="450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884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Internal &amp; External Gear</a:t>
            </a:r>
            <a:br>
              <a:rPr lang="en-US" dirty="0"/>
            </a:br>
            <a:r>
              <a:rPr lang="en-US" sz="1350" dirty="0">
                <a:solidFill>
                  <a:prstClr val="white"/>
                </a:solidFill>
              </a:rPr>
              <a:t>(The animation will automatically start in a few seconds)</a:t>
            </a:r>
            <a:endParaRPr lang="en-US" dirty="0"/>
          </a:p>
        </p:txBody>
      </p:sp>
      <p:pic>
        <p:nvPicPr>
          <p:cNvPr id="5" name="i_x_gearset">
            <a:hlinkClick r:id="" action="ppaction://media"/>
            <a:extLst>
              <a:ext uri="{FF2B5EF4-FFF2-40B4-BE49-F238E27FC236}">
                <a16:creationId xmlns:a16="http://schemas.microsoft.com/office/drawing/2014/main" id="{28DD3484-57FC-4490-85A4-FB7819E0BD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96072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791"/>
            <a:ext cx="8229600" cy="1107996"/>
          </a:xfrm>
        </p:spPr>
        <p:txBody>
          <a:bodyPr>
            <a:spAutoFit/>
          </a:bodyPr>
          <a:lstStyle/>
          <a:p>
            <a:r>
              <a:rPr lang="en-US" sz="2400" dirty="0"/>
              <a:t>11 </a:t>
            </a:r>
            <a:r>
              <a:rPr lang="en-US" sz="2400" b="0" dirty="0"/>
              <a:t>A synchronizer assembly being reassembled. It often takes several hands to hold the hub (center) and the sleeve (outer ring).</a:t>
            </a:r>
            <a:endParaRPr lang="en-IN" sz="2400" dirty="0">
              <a:latin typeface="Arial (Headings)"/>
            </a:endParaRPr>
          </a:p>
        </p:txBody>
      </p:sp>
      <p:pic>
        <p:nvPicPr>
          <p:cNvPr id="1026" name="Picture 2" descr="A photo shows a synchronizer assembly being removed from the speed gear assemb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8119" y="1683922"/>
            <a:ext cx="6547760" cy="458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12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12 </a:t>
            </a:r>
            <a:r>
              <a:rPr lang="en-US" sz="2400" b="0" dirty="0"/>
              <a:t>A hydraulic press is used to reassemble output shaft and bearing.</a:t>
            </a:r>
            <a:endParaRPr lang="en-IN" sz="2400" dirty="0">
              <a:latin typeface="Arial (Headings)"/>
            </a:endParaRPr>
          </a:p>
        </p:txBody>
      </p:sp>
      <p:pic>
        <p:nvPicPr>
          <p:cNvPr id="1026" name="Picture 2" descr="A photo shows a hydraulic press used to remove the output shaft and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2612" y="1701070"/>
            <a:ext cx="6498774" cy="454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2970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791"/>
            <a:ext cx="8229600" cy="1107996"/>
          </a:xfrm>
        </p:spPr>
        <p:txBody>
          <a:bodyPr>
            <a:spAutoFit/>
          </a:bodyPr>
          <a:lstStyle/>
          <a:p>
            <a:r>
              <a:rPr lang="en-US" sz="2400" dirty="0"/>
              <a:t>13 </a:t>
            </a:r>
            <a:r>
              <a:rPr lang="en-US" sz="2400" b="0" dirty="0"/>
              <a:t>The assembled output shaft is held against the counter shaft to double check that all of the gears have been correctly assembled.</a:t>
            </a:r>
            <a:endParaRPr lang="en-IN" sz="2400" dirty="0">
              <a:latin typeface="Arial (Headings)"/>
            </a:endParaRPr>
          </a:p>
        </p:txBody>
      </p:sp>
      <p:pic>
        <p:nvPicPr>
          <p:cNvPr id="1026" name="Picture 2" descr="A photo shows a countershaft and output shaft held against each o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1814" y="1706350"/>
            <a:ext cx="6460370" cy="452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243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14 </a:t>
            </a:r>
            <a:r>
              <a:rPr lang="en-US" sz="2400" b="0" dirty="0"/>
              <a:t>The assembled output shaft and counter shaft are being reinstalled in the transmission case.</a:t>
            </a:r>
            <a:endParaRPr lang="en-IN" sz="2400" dirty="0">
              <a:latin typeface="Arial (Headings)"/>
            </a:endParaRPr>
          </a:p>
        </p:txBody>
      </p:sp>
      <p:pic>
        <p:nvPicPr>
          <p:cNvPr id="1026" name="Picture 2" descr="A photo shows an assembly of countershaft and output shaft after reinstalla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8491" y="1698185"/>
            <a:ext cx="6507016" cy="455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372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5900"/>
            <a:ext cx="8229600" cy="430887"/>
          </a:xfrm>
        </p:spPr>
        <p:txBody>
          <a:bodyPr>
            <a:spAutoFit/>
          </a:bodyPr>
          <a:lstStyle/>
          <a:p>
            <a:r>
              <a:rPr lang="en-US" sz="2800" dirty="0"/>
              <a:t>15 </a:t>
            </a:r>
            <a:r>
              <a:rPr lang="en-US" sz="2800" b="0" dirty="0"/>
              <a:t>The case halves are bolted together.</a:t>
            </a:r>
            <a:endParaRPr lang="en-IN" sz="2800" dirty="0">
              <a:latin typeface="Arial (Headings)"/>
            </a:endParaRPr>
          </a:p>
        </p:txBody>
      </p:sp>
      <p:pic>
        <p:nvPicPr>
          <p:cNvPr id="1026" name="Picture 2" descr="A photo the cases of a transmission bolted toge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8491" y="1698185"/>
            <a:ext cx="6507016" cy="455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8876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123"/>
            <a:ext cx="8229600" cy="738664"/>
          </a:xfrm>
        </p:spPr>
        <p:txBody>
          <a:bodyPr>
            <a:spAutoFit/>
          </a:bodyPr>
          <a:lstStyle/>
          <a:p>
            <a:r>
              <a:rPr lang="en-US" sz="2400" dirty="0"/>
              <a:t>16 </a:t>
            </a:r>
            <a:r>
              <a:rPr lang="en-US" sz="2400" b="0" dirty="0"/>
              <a:t>The last step is to assembly the shift lever and check for proper operation in all gear positions.</a:t>
            </a:r>
            <a:endParaRPr lang="en-IN" sz="2400" dirty="0">
              <a:latin typeface="Arial (Headings)"/>
            </a:endParaRPr>
          </a:p>
        </p:txBody>
      </p:sp>
      <p:pic>
        <p:nvPicPr>
          <p:cNvPr id="1026" name="Picture 2" descr="A photo shows an assembled transmission system setu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8491" y="1698185"/>
            <a:ext cx="6507016" cy="455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3066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mj-lt"/>
              </a:rPr>
              <a:t>NV-350 TRANSAXLE SERVICE</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899378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959"/>
            <a:ext cx="8229600" cy="738664"/>
          </a:xfrm>
        </p:spPr>
        <p:txBody>
          <a:bodyPr>
            <a:spAutoFit/>
          </a:bodyPr>
          <a:lstStyle/>
          <a:p>
            <a:r>
              <a:rPr lang="en-US" sz="2400" dirty="0"/>
              <a:t>1 </a:t>
            </a:r>
            <a:r>
              <a:rPr lang="en-US" sz="2400" b="0" dirty="0"/>
              <a:t>After the transaxle has been removed from the vehicle and the fluid drained, place the transaxle on a work surface.</a:t>
            </a:r>
            <a:endParaRPr lang="en-IN" sz="2400" dirty="0">
              <a:latin typeface="Arial (Headings)"/>
            </a:endParaRPr>
          </a:p>
        </p:txBody>
      </p:sp>
      <p:pic>
        <p:nvPicPr>
          <p:cNvPr id="1026" name="Picture 2" descr="A photo shows a transaxle removed from the vehi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6798" y="1739007"/>
            <a:ext cx="6390402" cy="447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313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0627"/>
            <a:ext cx="8229600" cy="1107996"/>
          </a:xfrm>
        </p:spPr>
        <p:txBody>
          <a:bodyPr>
            <a:spAutoFit/>
          </a:bodyPr>
          <a:lstStyle/>
          <a:p>
            <a:r>
              <a:rPr lang="en-US" sz="2400" dirty="0"/>
              <a:t>2 </a:t>
            </a:r>
            <a:r>
              <a:rPr lang="en-US" sz="2400" b="0" dirty="0"/>
              <a:t>The bell housing case half containing the large output shaft front bearing (center) and the input shaft front bearing (smaller bearing on the left).</a:t>
            </a:r>
            <a:endParaRPr lang="en-IN" sz="2400" dirty="0">
              <a:latin typeface="Arial (Headings)"/>
            </a:endParaRPr>
          </a:p>
        </p:txBody>
      </p:sp>
      <p:pic>
        <p:nvPicPr>
          <p:cNvPr id="1026" name="Picture 2" descr="A photo shows a bell housing case containing a large output shaf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0153" y="1714514"/>
            <a:ext cx="6483692" cy="453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189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959"/>
            <a:ext cx="8229600" cy="738664"/>
          </a:xfrm>
        </p:spPr>
        <p:txBody>
          <a:bodyPr>
            <a:spAutoFit/>
          </a:bodyPr>
          <a:lstStyle/>
          <a:p>
            <a:r>
              <a:rPr lang="en-US" sz="2400" dirty="0"/>
              <a:t>3 </a:t>
            </a:r>
            <a:r>
              <a:rPr lang="en-US" sz="2400" b="0" dirty="0"/>
              <a:t>The differential assembly is simply lifted out of half of the case.</a:t>
            </a:r>
            <a:endParaRPr lang="en-IN" sz="2400" dirty="0">
              <a:latin typeface="Arial (Headings)"/>
            </a:endParaRPr>
          </a:p>
        </p:txBody>
      </p:sp>
      <p:pic>
        <p:nvPicPr>
          <p:cNvPr id="1026" name="Picture 2" descr="A photo shows an assembly of differential lifted out by a technician from the cas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5136" y="1730841"/>
            <a:ext cx="6413726" cy="449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08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127.5 When two external gears mesh, they rotate in opposite directions</a:t>
            </a:r>
            <a:endParaRPr lang="en-US" dirty="0">
              <a:latin typeface="+mj-lt"/>
            </a:endParaRPr>
          </a:p>
        </p:txBody>
      </p:sp>
      <p:pic>
        <p:nvPicPr>
          <p:cNvPr id="3" name="Picture 2" descr="A figure shows a driven gear operated by a driver gear. Their direction of rotation is opposite to each o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8905" y="2101248"/>
            <a:ext cx="6506193" cy="397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3025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27"/>
            <a:ext cx="8229600" cy="1107996"/>
          </a:xfrm>
        </p:spPr>
        <p:txBody>
          <a:bodyPr>
            <a:spAutoFit/>
          </a:bodyPr>
          <a:lstStyle/>
          <a:p>
            <a:r>
              <a:rPr lang="en-US" sz="2400" dirty="0"/>
              <a:t>4 </a:t>
            </a:r>
            <a:r>
              <a:rPr lang="en-US" sz="2400" b="0" dirty="0"/>
              <a:t>The input and output shafts are a press fit into the bearings and are also retained with a snap ring, which must</a:t>
            </a:r>
            <a:br>
              <a:rPr lang="en-US" sz="2400" b="0" dirty="0"/>
            </a:br>
            <a:r>
              <a:rPr lang="en-US" sz="2400" b="0" dirty="0"/>
              <a:t>be removed.</a:t>
            </a:r>
            <a:endParaRPr lang="en-IN" sz="2400" dirty="0">
              <a:latin typeface="Arial (Headings)"/>
            </a:endParaRPr>
          </a:p>
        </p:txBody>
      </p:sp>
      <p:pic>
        <p:nvPicPr>
          <p:cNvPr id="1026" name="Picture 2" descr="A photo shows an input and output shaft in a press fit into the bearing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8524" y="1641035"/>
            <a:ext cx="6646950" cy="465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599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959"/>
            <a:ext cx="8229600" cy="738664"/>
          </a:xfrm>
        </p:spPr>
        <p:txBody>
          <a:bodyPr>
            <a:spAutoFit/>
          </a:bodyPr>
          <a:lstStyle/>
          <a:p>
            <a:r>
              <a:rPr lang="en-US" sz="2400" dirty="0"/>
              <a:t>5 </a:t>
            </a:r>
            <a:r>
              <a:rPr lang="en-US" sz="2400" b="0" dirty="0"/>
              <a:t>Using a special tool, the input and output shafts are pressed out of the housing using a hydraulic press.</a:t>
            </a:r>
            <a:endParaRPr lang="en-IN" sz="2400" dirty="0">
              <a:latin typeface="Arial (Headings)"/>
            </a:endParaRPr>
          </a:p>
        </p:txBody>
      </p:sp>
      <p:pic>
        <p:nvPicPr>
          <p:cNvPr id="1026" name="Picture 2" descr="A photo shows housing with input and output shafts pressed out of the housing using the hydraulic pres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3475" y="1722677"/>
            <a:ext cx="6437048" cy="450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9546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27"/>
            <a:ext cx="8229600" cy="1107996"/>
          </a:xfrm>
        </p:spPr>
        <p:txBody>
          <a:bodyPr>
            <a:spAutoFit/>
          </a:bodyPr>
          <a:lstStyle/>
          <a:p>
            <a:r>
              <a:rPr lang="en-US" sz="2400" dirty="0"/>
              <a:t>6 </a:t>
            </a:r>
            <a:r>
              <a:rPr lang="en-US" sz="2400" b="0" dirty="0"/>
              <a:t>The input shaft can be disassembled using a bearing splitter and a press, or two screwdrivers to pry the gears off the shaft.</a:t>
            </a:r>
            <a:endParaRPr lang="en-IN" sz="2400" dirty="0"/>
          </a:p>
        </p:txBody>
      </p:sp>
      <p:pic>
        <p:nvPicPr>
          <p:cNvPr id="1026" name="Picture 2" descr="A photo shows an input shaft disassembled with a bearing splitter and a press to remove the gears out of the 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0153" y="1698185"/>
            <a:ext cx="6483692" cy="453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083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959"/>
            <a:ext cx="8229600" cy="738664"/>
          </a:xfrm>
        </p:spPr>
        <p:txBody>
          <a:bodyPr>
            <a:spAutoFit/>
          </a:bodyPr>
          <a:lstStyle/>
          <a:p>
            <a:r>
              <a:rPr lang="en-US" sz="2400" dirty="0"/>
              <a:t>7 </a:t>
            </a:r>
            <a:r>
              <a:rPr lang="en-US" sz="2400" b="0" dirty="0"/>
              <a:t>This transaxle uses both brass and powdered metal synchronizer rings with a fiber (paper) inner cone surface.</a:t>
            </a:r>
            <a:endParaRPr lang="en-IN" sz="2400" dirty="0">
              <a:latin typeface="Arial (Headings)"/>
            </a:endParaRPr>
          </a:p>
        </p:txBody>
      </p:sp>
      <p:pic>
        <p:nvPicPr>
          <p:cNvPr id="1026" name="Picture 2" descr="A photo shows a transaxle uses both brass and powdered metal rings with a fiber inner cone surf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5269" y="1723933"/>
            <a:ext cx="6433460" cy="450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3786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27"/>
            <a:ext cx="8229600" cy="1107996"/>
          </a:xfrm>
        </p:spPr>
        <p:txBody>
          <a:bodyPr>
            <a:spAutoFit/>
          </a:bodyPr>
          <a:lstStyle/>
          <a:p>
            <a:r>
              <a:rPr lang="en-US" sz="2400" dirty="0"/>
              <a:t>8 </a:t>
            </a:r>
            <a:r>
              <a:rPr lang="en-US" sz="2400" b="0" dirty="0"/>
              <a:t>Synchronizer ring gaps are being measured using a feeler (thickness) gauge. The factory specifications are usually 0.040 to 0.069 inches.</a:t>
            </a:r>
            <a:endParaRPr lang="en-IN" sz="2400" dirty="0">
              <a:latin typeface="Arial (Headings)"/>
            </a:endParaRPr>
          </a:p>
        </p:txBody>
      </p:sp>
      <p:pic>
        <p:nvPicPr>
          <p:cNvPr id="1026" name="Picture 2" descr="A photo shows a technician measuring a synchronizer ring gaps using a feeler gaug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9762" y="1749245"/>
            <a:ext cx="6384474" cy="446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7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6849"/>
            <a:ext cx="8229600" cy="861774"/>
          </a:xfrm>
        </p:spPr>
        <p:txBody>
          <a:bodyPr>
            <a:spAutoFit/>
          </a:bodyPr>
          <a:lstStyle/>
          <a:p>
            <a:r>
              <a:rPr lang="en-US" sz="2800" dirty="0"/>
              <a:t>9 </a:t>
            </a:r>
            <a:r>
              <a:rPr lang="en-US" sz="2800" b="0" dirty="0"/>
              <a:t>The gear clutch teeth should be inspected for wear.</a:t>
            </a:r>
            <a:endParaRPr lang="en-IN" sz="2800" dirty="0">
              <a:latin typeface="Arial (Headings)"/>
            </a:endParaRPr>
          </a:p>
        </p:txBody>
      </p:sp>
      <p:pic>
        <p:nvPicPr>
          <p:cNvPr id="1026" name="Picture 2" descr="A photo shows a gear clutch teeth separated and inspected for w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6798" y="1730842"/>
            <a:ext cx="6390402" cy="447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221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959"/>
            <a:ext cx="8229600" cy="738664"/>
          </a:xfrm>
        </p:spPr>
        <p:txBody>
          <a:bodyPr>
            <a:spAutoFit/>
          </a:bodyPr>
          <a:lstStyle/>
          <a:p>
            <a:r>
              <a:rPr lang="en-US" sz="2400" dirty="0"/>
              <a:t>10 </a:t>
            </a:r>
            <a:r>
              <a:rPr lang="en-US" sz="2400" b="0" dirty="0"/>
              <a:t>An assembled synchronizer assembly containing a sleeve, keys, springs, and detent.</a:t>
            </a:r>
            <a:endParaRPr lang="en-IN" sz="2400" dirty="0">
              <a:latin typeface="Arial (Headings)"/>
            </a:endParaRPr>
          </a:p>
        </p:txBody>
      </p:sp>
      <p:pic>
        <p:nvPicPr>
          <p:cNvPr id="1026" name="Picture 2" descr="A photo shows an assembly of gear clutch teeth inside a synchroniz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5136" y="1730841"/>
            <a:ext cx="6413726" cy="449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590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27"/>
            <a:ext cx="8229600" cy="1107996"/>
          </a:xfrm>
        </p:spPr>
        <p:txBody>
          <a:bodyPr>
            <a:spAutoFit/>
          </a:bodyPr>
          <a:lstStyle/>
          <a:p>
            <a:r>
              <a:rPr lang="en-US" sz="2400" dirty="0"/>
              <a:t>11 </a:t>
            </a:r>
            <a:r>
              <a:rPr lang="en-US" sz="2400" b="0" dirty="0"/>
              <a:t>The input shaft (left) and the output shaft (right) are checked for proper assembly before being installed into the case.</a:t>
            </a:r>
            <a:endParaRPr lang="en-IN" sz="2400" dirty="0">
              <a:latin typeface="Arial (Headings)"/>
            </a:endParaRPr>
          </a:p>
        </p:txBody>
      </p:sp>
      <p:pic>
        <p:nvPicPr>
          <p:cNvPr id="1026" name="Picture 2" descr="A photo shows an input and output shaft checked for alignment before installation into the gearbox."/>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0153" y="1698185"/>
            <a:ext cx="6483692" cy="453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2883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27"/>
            <a:ext cx="8229600" cy="1107996"/>
          </a:xfrm>
        </p:spPr>
        <p:txBody>
          <a:bodyPr>
            <a:spAutoFit/>
          </a:bodyPr>
          <a:lstStyle/>
          <a:p>
            <a:r>
              <a:rPr lang="en-US" sz="2400" dirty="0"/>
              <a:t>12 </a:t>
            </a:r>
            <a:r>
              <a:rPr lang="en-US" sz="2400" b="0" dirty="0"/>
              <a:t>The differential bearing preload is determined by measuring for zero end play; then adding the thickness shim under the bearing cup.</a:t>
            </a:r>
            <a:endParaRPr lang="en-IN" sz="2400" dirty="0">
              <a:latin typeface="Arial (Headings)"/>
            </a:endParaRPr>
          </a:p>
        </p:txBody>
      </p:sp>
      <p:pic>
        <p:nvPicPr>
          <p:cNvPr id="1026" name="Picture 2" descr="A photo shows a differential bearing measured for zero end play. A thickness shim is added under bearing cu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6091" y="1760677"/>
            <a:ext cx="6351816" cy="444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0743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6849"/>
            <a:ext cx="8229600" cy="861774"/>
          </a:xfrm>
        </p:spPr>
        <p:txBody>
          <a:bodyPr>
            <a:spAutoFit/>
          </a:bodyPr>
          <a:lstStyle/>
          <a:p>
            <a:r>
              <a:rPr lang="en-US" sz="2800" dirty="0"/>
              <a:t>13 </a:t>
            </a:r>
            <a:r>
              <a:rPr lang="en-US" sz="2800" b="0" dirty="0"/>
              <a:t>The bearing cup is being installed using an installation tool and a hammer.</a:t>
            </a:r>
            <a:endParaRPr lang="en-IN" sz="2800" dirty="0">
              <a:latin typeface="Arial (Headings)"/>
            </a:endParaRPr>
          </a:p>
        </p:txBody>
      </p:sp>
      <p:pic>
        <p:nvPicPr>
          <p:cNvPr id="1026" name="Picture 2" descr="A photo shows a bearing cup getting ready for installation using a tool and hamm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0777" y="1706786"/>
            <a:ext cx="6482444" cy="453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342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127.6 </a:t>
            </a:r>
            <a:r>
              <a:rPr lang="en-IN" sz="2400" dirty="0">
                <a:latin typeface="+mj-lt"/>
              </a:rPr>
              <a:t>Bevel gears are often used to change the direction of rotation and are typically used in differentials</a:t>
            </a:r>
            <a:endParaRPr lang="en-US" dirty="0">
              <a:latin typeface="+mj-lt"/>
            </a:endParaRPr>
          </a:p>
        </p:txBody>
      </p:sp>
      <p:pic>
        <p:nvPicPr>
          <p:cNvPr id="3" name="Picture 2" descr="A figure shows two bevel gears are engaged to each other at 90 degrees. These gears transmitting rotary motion from one shaft to another shaft that is perpendicular to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04269" y="1930405"/>
            <a:ext cx="3135462" cy="436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478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959"/>
            <a:ext cx="8229600" cy="738664"/>
          </a:xfrm>
        </p:spPr>
        <p:txBody>
          <a:bodyPr>
            <a:spAutoFit/>
          </a:bodyPr>
          <a:lstStyle/>
          <a:p>
            <a:r>
              <a:rPr lang="en-US" sz="2400" dirty="0"/>
              <a:t>14 </a:t>
            </a:r>
            <a:r>
              <a:rPr lang="en-US" sz="2400" b="0" dirty="0"/>
              <a:t>All of the shift forks and shift arms must be aligned properly before installing the components into the case.</a:t>
            </a:r>
            <a:endParaRPr lang="en-IN" sz="2400" dirty="0">
              <a:latin typeface="Arial (Headings)"/>
            </a:endParaRPr>
          </a:p>
        </p:txBody>
      </p:sp>
      <p:pic>
        <p:nvPicPr>
          <p:cNvPr id="1026" name="Picture 2" descr="A photo shows all the shift forks and shift arms aligned properly installing the components into the cas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6798" y="1739006"/>
            <a:ext cx="6390402" cy="447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5618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293"/>
            <a:ext cx="8229600" cy="923330"/>
          </a:xfrm>
        </p:spPr>
        <p:txBody>
          <a:bodyPr>
            <a:spAutoFit/>
          </a:bodyPr>
          <a:lstStyle/>
          <a:p>
            <a:r>
              <a:rPr lang="en-US" dirty="0"/>
              <a:t>15 </a:t>
            </a:r>
            <a:r>
              <a:rPr lang="en-US" b="0" dirty="0"/>
              <a:t>All of the components, including the differential (right), the output shaft (center), and the input shaft (left), plus the shift linkage are installed and</a:t>
            </a:r>
            <a:br>
              <a:rPr lang="en-US" b="0" dirty="0"/>
            </a:br>
            <a:r>
              <a:rPr lang="en-US" b="0" dirty="0"/>
              <a:t>checked for proper positioning.</a:t>
            </a:r>
            <a:endParaRPr lang="en-IN" dirty="0">
              <a:latin typeface="Arial (Headings)"/>
            </a:endParaRPr>
          </a:p>
        </p:txBody>
      </p:sp>
      <p:pic>
        <p:nvPicPr>
          <p:cNvPr id="1026" name="Picture 2" descr="A photo shows parts of the gearbox with differential, output shaft and input 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3434" y="1721485"/>
            <a:ext cx="6417130" cy="449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5651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27"/>
            <a:ext cx="8229600" cy="1107996"/>
          </a:xfrm>
        </p:spPr>
        <p:txBody>
          <a:bodyPr>
            <a:spAutoFit/>
          </a:bodyPr>
          <a:lstStyle/>
          <a:p>
            <a:r>
              <a:rPr lang="en-US" sz="2400" dirty="0"/>
              <a:t>16 </a:t>
            </a:r>
            <a:r>
              <a:rPr lang="en-US" sz="2400" b="0" dirty="0"/>
              <a:t>The case halves being reinstalled. The bearings (top) must be pressed back onto the input and output shafts using a press.</a:t>
            </a:r>
            <a:endParaRPr lang="en-IN" sz="2400" dirty="0">
              <a:latin typeface="Arial (Headings)"/>
            </a:endParaRPr>
          </a:p>
        </p:txBody>
      </p:sp>
      <p:pic>
        <p:nvPicPr>
          <p:cNvPr id="1026" name="Picture 2" descr="A photo shows a case halves being reinstalled. Bearings pressed back onto the inp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9761" y="1741080"/>
            <a:ext cx="6384476" cy="446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9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7736"/>
            <a:ext cx="8229600" cy="430887"/>
          </a:xfrm>
        </p:spPr>
        <p:txBody>
          <a:bodyPr>
            <a:spAutoFit/>
          </a:bodyPr>
          <a:lstStyle/>
          <a:p>
            <a:r>
              <a:rPr lang="en-US" sz="2800" dirty="0"/>
              <a:t>17 </a:t>
            </a:r>
            <a:r>
              <a:rPr lang="en-US" sz="2800" b="0" dirty="0"/>
              <a:t>The bell housing case being reattached.</a:t>
            </a:r>
            <a:endParaRPr lang="en-IN" sz="2800" dirty="0">
              <a:latin typeface="Arial (Headings)"/>
            </a:endParaRPr>
          </a:p>
        </p:txBody>
      </p:sp>
      <p:pic>
        <p:nvPicPr>
          <p:cNvPr id="1026" name="Picture 2" descr="A photo shows a bell housing case is reattached after servicing is comple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3475" y="1722677"/>
            <a:ext cx="6437048" cy="450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7985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959"/>
            <a:ext cx="8229600" cy="738664"/>
          </a:xfrm>
        </p:spPr>
        <p:txBody>
          <a:bodyPr>
            <a:spAutoFit/>
          </a:bodyPr>
          <a:lstStyle/>
          <a:p>
            <a:r>
              <a:rPr lang="en-US" sz="2400" dirty="0"/>
              <a:t>18 </a:t>
            </a:r>
            <a:r>
              <a:rPr lang="en-US" sz="2400" b="0" dirty="0"/>
              <a:t>The completed assembly. Notice the bearing cover (top) has already been installed.</a:t>
            </a:r>
            <a:endParaRPr lang="en-IN" sz="2400" dirty="0">
              <a:latin typeface="Arial (Headings)"/>
            </a:endParaRPr>
          </a:p>
        </p:txBody>
      </p:sp>
      <p:pic>
        <p:nvPicPr>
          <p:cNvPr id="1026" name="Picture 2" descr="A photo shows a complete assembly of the transmission sy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0777" y="1706786"/>
            <a:ext cx="6482444" cy="453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217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How synchronizers work (time 13:11)</a:t>
            </a:r>
            <a:endParaRPr lang="en-US" sz="1800" dirty="0"/>
          </a:p>
          <a:p>
            <a:pPr fontAlgn="base"/>
            <a:r>
              <a:rPr lang="en-US" sz="1800" dirty="0">
                <a:hlinkClick r:id="rId3"/>
              </a:rPr>
              <a:t>Clutch and trans operation (time 3:30)</a:t>
            </a:r>
            <a:endParaRPr lang="en-US" sz="1800" dirty="0"/>
          </a:p>
          <a:p>
            <a:pPr fontAlgn="base"/>
            <a:r>
              <a:rPr lang="en-US" sz="1800" dirty="0">
                <a:hlinkClick r:id="rId4"/>
              </a:rPr>
              <a:t>Manual trans operation (time 0:43)</a:t>
            </a:r>
            <a:endParaRPr lang="en-US" sz="1800" dirty="0"/>
          </a:p>
          <a:p>
            <a:pPr fontAlgn="base"/>
            <a:r>
              <a:rPr lang="en-US" sz="1800" dirty="0">
                <a:hlinkClick r:id="rId5"/>
              </a:rPr>
              <a:t>Manual trans power flow (time 0:13)</a:t>
            </a:r>
            <a:endParaRPr lang="en-US" sz="1800" dirty="0"/>
          </a:p>
          <a:p>
            <a:pPr fontAlgn="base"/>
            <a:r>
              <a:rPr lang="en-US" sz="1800" dirty="0">
                <a:hlinkClick r:id="rId6"/>
              </a:rPr>
              <a:t>Trans operation (time 7:59)</a:t>
            </a:r>
            <a:endParaRPr lang="en-US" sz="1800" dirty="0"/>
          </a:p>
          <a:p>
            <a:pPr fontAlgn="base"/>
            <a:r>
              <a:rPr lang="en-US" sz="1800" dirty="0">
                <a:hlinkClick r:id="rId7"/>
              </a:rPr>
              <a:t>Trans operation (time 2:19)</a:t>
            </a:r>
            <a:endParaRPr lang="en-US" sz="1800" dirty="0"/>
          </a:p>
          <a:p>
            <a:pPr fontAlgn="base"/>
            <a:r>
              <a:rPr lang="en-US" sz="1800" dirty="0">
                <a:hlinkClick r:id="rId4"/>
              </a:rPr>
              <a:t>Manual trans animation (time 0:43)</a:t>
            </a:r>
            <a:endParaRPr lang="en-US" sz="1800" dirty="0"/>
          </a:p>
          <a:p>
            <a:pPr fontAlgn="base"/>
            <a:r>
              <a:rPr lang="en-US" sz="1800" dirty="0">
                <a:hlinkClick r:id="rId8"/>
              </a:rPr>
              <a:t>Manual overdrive transmission (time 2:40)</a:t>
            </a:r>
            <a:endParaRPr lang="en-US" sz="1800" dirty="0"/>
          </a:p>
          <a:p>
            <a:pPr fontAlgn="base"/>
            <a:r>
              <a:rPr lang="en-US" sz="1800" dirty="0">
                <a:hlinkClick r:id="rId9"/>
              </a:rPr>
              <a:t>Electronic manual transmission (time 0:49)</a:t>
            </a:r>
            <a:endParaRPr lang="en-US" sz="1800" dirty="0"/>
          </a:p>
          <a:p>
            <a:pPr fontAlgn="base"/>
            <a:r>
              <a:rPr lang="en-US" sz="1800" dirty="0">
                <a:hlinkClick r:id="rId10"/>
              </a:rPr>
              <a:t>Overdrive transmission old British car (time 1:34)</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AX-15 teardown part 1 (time 13:57)</a:t>
            </a:r>
            <a:endParaRPr lang="en-US" sz="1800" dirty="0"/>
          </a:p>
          <a:p>
            <a:pPr fontAlgn="base"/>
            <a:r>
              <a:rPr lang="en-US" sz="1800" dirty="0">
                <a:hlinkClick r:id="rId3"/>
              </a:rPr>
              <a:t>AX-15 assembly part 2 (time 10:43)</a:t>
            </a:r>
            <a:endParaRPr lang="en-US" sz="1800" dirty="0"/>
          </a:p>
          <a:p>
            <a:pPr fontAlgn="base"/>
            <a:r>
              <a:rPr lang="en-US" sz="1800" dirty="0">
                <a:hlinkClick r:id="rId4"/>
              </a:rPr>
              <a:t>AX-15 rebuild part 3 (time 19:46)</a:t>
            </a:r>
            <a:endParaRPr lang="en-US" sz="1800" dirty="0"/>
          </a:p>
          <a:p>
            <a:pPr fontAlgn="base"/>
            <a:r>
              <a:rPr lang="en-US" sz="1800" dirty="0">
                <a:hlinkClick r:id="rId5"/>
              </a:rPr>
              <a:t>AX-15 rebuild part 4 (time 13:32)</a:t>
            </a:r>
            <a:endParaRPr lang="en-US" sz="1800" dirty="0"/>
          </a:p>
          <a:p>
            <a:pPr fontAlgn="base"/>
            <a:r>
              <a:rPr lang="en-US" sz="1800" dirty="0">
                <a:hlinkClick r:id="rId6"/>
              </a:rPr>
              <a:t>AX-15 rebuild part 5 (time 25:27)</a:t>
            </a:r>
            <a:endParaRPr lang="en-US" sz="1800" dirty="0"/>
          </a:p>
          <a:p>
            <a:pPr fontAlgn="base"/>
            <a:r>
              <a:rPr lang="en-US" sz="1800" dirty="0">
                <a:hlinkClick r:id="rId7"/>
              </a:rPr>
              <a:t>AX-15 rebuild part 6 (time 22:14)</a:t>
            </a:r>
            <a:endParaRPr lang="en-US" sz="1800" dirty="0"/>
          </a:p>
          <a:p>
            <a:pPr fontAlgn="base"/>
            <a:r>
              <a:rPr lang="en-US" sz="1800" dirty="0">
                <a:hlinkClick r:id="rId8"/>
              </a:rPr>
              <a:t>AX-15 rebuild part 7 (time 9:28)</a:t>
            </a:r>
            <a:endParaRPr lang="en-US" sz="1800" dirty="0"/>
          </a:p>
          <a:p>
            <a:pPr fontAlgn="base"/>
            <a:r>
              <a:rPr lang="en-US" sz="1800" dirty="0">
                <a:hlinkClick r:id="rId9"/>
              </a:rPr>
              <a:t>Shifter bushing repair (time 3:23)</a:t>
            </a:r>
            <a:endParaRPr lang="en-US" sz="1800" dirty="0"/>
          </a:p>
          <a:p>
            <a:pPr fontAlgn="base"/>
            <a:r>
              <a:rPr lang="en-US" sz="1800" dirty="0">
                <a:hlinkClick r:id="rId10"/>
              </a:rPr>
              <a:t>Gearshift knob removal (time 1:23)</a:t>
            </a:r>
            <a:endParaRPr lang="en-US" sz="1800" dirty="0"/>
          </a:p>
          <a:p>
            <a:pPr fontAlgn="base"/>
            <a:r>
              <a:rPr lang="en-US" sz="1800" dirty="0">
                <a:hlinkClick r:id="rId11"/>
              </a:rPr>
              <a:t>Transmission noise (time 3:04)</a:t>
            </a:r>
            <a:endParaRPr lang="en-US" sz="1800" dirty="0"/>
          </a:p>
        </p:txBody>
      </p:sp>
    </p:spTree>
    <p:extLst>
      <p:ext uri="{BB962C8B-B14F-4D97-AF65-F5344CB8AC3E}">
        <p14:creationId xmlns:p14="http://schemas.microsoft.com/office/powerpoint/2010/main" val="24310619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Transaxle noise (time 1:15)</a:t>
            </a:r>
            <a:endParaRPr lang="en-US" sz="1800" dirty="0"/>
          </a:p>
          <a:p>
            <a:pPr fontAlgn="base"/>
            <a:r>
              <a:rPr lang="en-US" sz="1800" dirty="0">
                <a:hlinkClick r:id="rId3"/>
              </a:rPr>
              <a:t>Drivetrain diagnosis (time 1:11)</a:t>
            </a:r>
            <a:endParaRPr lang="en-US" sz="1800" dirty="0"/>
          </a:p>
          <a:p>
            <a:pPr fontAlgn="base"/>
            <a:r>
              <a:rPr lang="en-US" sz="1800" dirty="0">
                <a:hlinkClick r:id="rId4"/>
              </a:rPr>
              <a:t>Honda manual transmission fluid change (time 10:20)</a:t>
            </a:r>
            <a:endParaRPr lang="en-US" sz="1800" dirty="0"/>
          </a:p>
        </p:txBody>
      </p:sp>
    </p:spTree>
    <p:extLst>
      <p:ext uri="{BB962C8B-B14F-4D97-AF65-F5344CB8AC3E}">
        <p14:creationId xmlns:p14="http://schemas.microsoft.com/office/powerpoint/2010/main" val="31339737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127.7 A differential uses a hypoid gear set to provide a change in the direction of torque and for gear reduction (torque increases) to the drive wheels</a:t>
            </a:r>
            <a:endParaRPr lang="en-US" dirty="0">
              <a:latin typeface="+mj-lt"/>
            </a:endParaRPr>
          </a:p>
        </p:txBody>
      </p:sp>
      <p:pic>
        <p:nvPicPr>
          <p:cNvPr id="3" name="Picture 2" descr="A photo shows a differential of a vehicle with many types of gears like sun gear, ring gear, pinion gear, and few bevel gea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2471" y="2057400"/>
            <a:ext cx="5519058" cy="385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4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GEAR RATIOS (1 OF 3)</a:t>
            </a:r>
          </a:p>
        </p:txBody>
      </p:sp>
      <p:sp>
        <p:nvSpPr>
          <p:cNvPr id="3" name="Content Placeholder 2"/>
          <p:cNvSpPr>
            <a:spLocks noGrp="1"/>
          </p:cNvSpPr>
          <p:nvPr>
            <p:ph idx="1"/>
          </p:nvPr>
        </p:nvSpPr>
        <p:spPr/>
        <p:txBody>
          <a:bodyPr/>
          <a:lstStyle/>
          <a:p>
            <a:r>
              <a:rPr lang="en-US" dirty="0"/>
              <a:t>Gear ratio is expressed as the number of rotations the drive gear must make in order to rotate the driven gear through one revolution.</a:t>
            </a:r>
          </a:p>
          <a:p>
            <a:r>
              <a:rPr lang="en-US" dirty="0"/>
              <a:t>Gear ratios, which are expressed relative to the number one, fall into three categories:</a:t>
            </a:r>
          </a:p>
          <a:p>
            <a:pPr lvl="1"/>
            <a:r>
              <a:rPr lang="en-US" dirty="0"/>
              <a:t>Direct drive</a:t>
            </a:r>
          </a:p>
          <a:p>
            <a:pPr lvl="1"/>
            <a:r>
              <a:rPr lang="en-US" dirty="0"/>
              <a:t>Gear reduction</a:t>
            </a:r>
          </a:p>
          <a:p>
            <a:pPr lvl="1"/>
            <a:r>
              <a:rPr lang="en-US" dirty="0"/>
              <a:t>Overdrive</a:t>
            </a:r>
          </a:p>
        </p:txBody>
      </p:sp>
    </p:spTree>
    <p:extLst>
      <p:ext uri="{BB962C8B-B14F-4D97-AF65-F5344CB8AC3E}">
        <p14:creationId xmlns:p14="http://schemas.microsoft.com/office/powerpoint/2010/main" val="1769094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GEAR RATIOS (2 OF 3)</a:t>
            </a:r>
          </a:p>
        </p:txBody>
      </p:sp>
      <p:sp>
        <p:nvSpPr>
          <p:cNvPr id="3" name="Content Placeholder 2"/>
          <p:cNvSpPr>
            <a:spLocks noGrp="1"/>
          </p:cNvSpPr>
          <p:nvPr>
            <p:ph idx="1"/>
          </p:nvPr>
        </p:nvSpPr>
        <p:spPr/>
        <p:txBody>
          <a:bodyPr/>
          <a:lstStyle/>
          <a:p>
            <a:r>
              <a:rPr lang="en-US" dirty="0"/>
              <a:t>Direct Drive</a:t>
            </a:r>
          </a:p>
          <a:p>
            <a:pPr lvl="1"/>
            <a:r>
              <a:rPr lang="en-US" dirty="0"/>
              <a:t>If two meshed gears are the same size and have the same number of teeth, they will turn at the same speed.</a:t>
            </a:r>
          </a:p>
          <a:p>
            <a:r>
              <a:rPr lang="en-US" dirty="0"/>
              <a:t>Gear Reduction</a:t>
            </a:r>
          </a:p>
          <a:p>
            <a:pPr lvl="1"/>
            <a:r>
              <a:rPr lang="en-US" dirty="0"/>
              <a:t>If one gear drives a second gear that has three times the number of teeth, the smaller drive gear must travel three complete revolutions in order to drive the larger gear through one rotation.</a:t>
            </a:r>
          </a:p>
        </p:txBody>
      </p:sp>
    </p:spTree>
    <p:extLst>
      <p:ext uri="{BB962C8B-B14F-4D97-AF65-F5344CB8AC3E}">
        <p14:creationId xmlns:p14="http://schemas.microsoft.com/office/powerpoint/2010/main" val="17110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GEAR RATIOS (3 OF 3)</a:t>
            </a:r>
          </a:p>
        </p:txBody>
      </p:sp>
      <p:sp>
        <p:nvSpPr>
          <p:cNvPr id="3" name="Content Placeholder 2"/>
          <p:cNvSpPr>
            <a:spLocks noGrp="1"/>
          </p:cNvSpPr>
          <p:nvPr>
            <p:ph idx="1"/>
          </p:nvPr>
        </p:nvSpPr>
        <p:spPr/>
        <p:txBody>
          <a:bodyPr/>
          <a:lstStyle/>
          <a:p>
            <a:r>
              <a:rPr lang="en-US" dirty="0"/>
              <a:t>Overdrive</a:t>
            </a:r>
          </a:p>
          <a:p>
            <a:pPr lvl="1"/>
            <a:r>
              <a:rPr lang="en-US" dirty="0"/>
              <a:t>Overdrive is the opposite of a gear reduction condition and occurs when a driven gear turns faster than its drive gear.</a:t>
            </a:r>
          </a:p>
          <a:p>
            <a:r>
              <a:rPr lang="en-US" dirty="0"/>
              <a:t>Idler Gears</a:t>
            </a:r>
          </a:p>
          <a:p>
            <a:pPr lvl="1"/>
            <a:r>
              <a:rPr lang="en-US" dirty="0"/>
              <a:t>A gear that operates between the drive and driven gears is called a floating gear, or idler gear.</a:t>
            </a:r>
          </a:p>
          <a:p>
            <a:pPr lvl="1"/>
            <a:r>
              <a:rPr lang="en-US" dirty="0"/>
              <a:t>Idler gears affect direction of rotation not the speed of the gear.</a:t>
            </a:r>
          </a:p>
          <a:p>
            <a:pPr lvl="2"/>
            <a:endParaRPr lang="en-US" dirty="0"/>
          </a:p>
        </p:txBody>
      </p:sp>
    </p:spTree>
    <p:extLst>
      <p:ext uri="{BB962C8B-B14F-4D97-AF65-F5344CB8AC3E}">
        <p14:creationId xmlns:p14="http://schemas.microsoft.com/office/powerpoint/2010/main" val="2472778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127.8 Gear ratio is determined by dividing the number of teeth of the driven (output) gear (24 teeth) by the number of teeth on the driving (input) gear (12 teeth). The ratio illustrated is 2:1</a:t>
            </a:r>
            <a:endParaRPr lang="en-US" dirty="0">
              <a:latin typeface="+mj-lt"/>
            </a:endParaRPr>
          </a:p>
        </p:txBody>
      </p:sp>
      <p:pic>
        <p:nvPicPr>
          <p:cNvPr id="3" name="Picture 2" descr="A figure shows a driving gear with 12 teeth is used to rotate a gear with 24 teeth on the driven gea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1667" y="1905777"/>
            <a:ext cx="6180666" cy="429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834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External Gears: 2:1</a:t>
            </a:r>
            <a:br>
              <a:rPr lang="en-US" dirty="0"/>
            </a:br>
            <a:r>
              <a:rPr lang="en-US" sz="1350" dirty="0">
                <a:solidFill>
                  <a:prstClr val="white"/>
                </a:solidFill>
              </a:rPr>
              <a:t>(The animation will automatically start in a few seconds)</a:t>
            </a:r>
            <a:endParaRPr lang="en-US" dirty="0"/>
          </a:p>
        </p:txBody>
      </p:sp>
      <p:pic>
        <p:nvPicPr>
          <p:cNvPr id="5" name="ex_gear_set">
            <a:hlinkClick r:id="" action="ppaction://media"/>
            <a:extLst>
              <a:ext uri="{FF2B5EF4-FFF2-40B4-BE49-F238E27FC236}">
                <a16:creationId xmlns:a16="http://schemas.microsoft.com/office/drawing/2014/main" id="{16B14FBE-A92C-4473-AC92-0D49EAF71A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6901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127.1</a:t>
            </a:r>
            <a:r>
              <a:rPr lang="en-US" dirty="0"/>
              <a:t> Discuss the need for a transmission.</a:t>
            </a:r>
          </a:p>
          <a:p>
            <a:pPr marL="0" indent="0">
              <a:buNone/>
            </a:pPr>
            <a:r>
              <a:rPr lang="en-US" b="1" dirty="0">
                <a:solidFill>
                  <a:srgbClr val="005A70"/>
                </a:solidFill>
              </a:rPr>
              <a:t>127.2 </a:t>
            </a:r>
            <a:r>
              <a:rPr lang="en-US" dirty="0"/>
              <a:t>Explain the different types of gears and gear ratios.</a:t>
            </a:r>
          </a:p>
          <a:p>
            <a:pPr marL="0" indent="0">
              <a:buNone/>
            </a:pPr>
            <a:r>
              <a:rPr lang="en-US" b="1" dirty="0">
                <a:solidFill>
                  <a:srgbClr val="005A70"/>
                </a:solidFill>
              </a:rPr>
              <a:t>127.3 </a:t>
            </a:r>
            <a:r>
              <a:rPr lang="en-US" dirty="0"/>
              <a:t>Describe the relationship between torque, speed, and power.</a:t>
            </a:r>
          </a:p>
          <a:p>
            <a:pPr marL="0" indent="0">
              <a:buNone/>
            </a:pPr>
            <a:r>
              <a:rPr lang="en-US" b="1" dirty="0">
                <a:solidFill>
                  <a:schemeClr val="accent2"/>
                </a:solidFill>
              </a:rPr>
              <a:t>127.4</a:t>
            </a:r>
            <a:r>
              <a:rPr lang="en-US" dirty="0"/>
              <a:t> Describe the construction of a transmission.</a:t>
            </a:r>
          </a:p>
          <a:p>
            <a:pPr marL="0" indent="0">
              <a:buNone/>
            </a:pPr>
            <a:r>
              <a:rPr lang="en-US" b="1" dirty="0">
                <a:solidFill>
                  <a:schemeClr val="accent2"/>
                </a:solidFill>
              </a:rPr>
              <a:t>127.5</a:t>
            </a:r>
            <a:r>
              <a:rPr lang="en-US" dirty="0"/>
              <a:t> Describe the torque flow through a manual transmission.</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127.9 This gear combination provides a gear reduction of 3:1</a:t>
            </a:r>
            <a:endParaRPr lang="en-US" dirty="0">
              <a:latin typeface="+mj-lt"/>
            </a:endParaRPr>
          </a:p>
        </p:txBody>
      </p:sp>
      <p:pic>
        <p:nvPicPr>
          <p:cNvPr id="3" name="Picture 2" descr="A figure shows a drive gear with 8teeth is engaged with driven gear with 24 teeth and rotated. The gear ratio will become 3 is to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9621" y="1606568"/>
            <a:ext cx="5404758" cy="46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63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127.10 This gear combination provides an overdrive ratio of 0.33:1</a:t>
            </a:r>
            <a:endParaRPr lang="en-US" dirty="0">
              <a:latin typeface="+mj-lt"/>
            </a:endParaRPr>
          </a:p>
        </p:txBody>
      </p:sp>
      <p:pic>
        <p:nvPicPr>
          <p:cNvPr id="3" name="Picture 2" descr="A figure shows a gear combination of drive gear with 24 teeth and driven gear with 8 teeth is rotated. The gear ratio will become 1 by 3 is to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7979" y="1603385"/>
            <a:ext cx="5568042" cy="453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598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127.11 Idler gears affect the direction of rotation in a gear train, but not the final drive ratio</a:t>
            </a:r>
            <a:endParaRPr lang="en-US" dirty="0">
              <a:latin typeface="+mj-lt"/>
            </a:endParaRPr>
          </a:p>
        </p:txBody>
      </p:sp>
      <p:pic>
        <p:nvPicPr>
          <p:cNvPr id="3" name="Picture 2" descr="A figure shows a floating gear engaged to driven gear and drive gear at the middle position. Drive gear rotates in anti-clockwise direction, which in turn rotates floating gear in clockwise and finally the driven gear rotates in anti-clockwise direc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69097" y="2009690"/>
            <a:ext cx="6805806" cy="41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87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External Gears with Idler</a:t>
            </a:r>
            <a:br>
              <a:rPr lang="en-US" dirty="0"/>
            </a:br>
            <a:r>
              <a:rPr lang="en-US" sz="1350" dirty="0">
                <a:solidFill>
                  <a:prstClr val="white"/>
                </a:solidFill>
              </a:rPr>
              <a:t>(The animation will automatically start in a few seconds)</a:t>
            </a:r>
            <a:endParaRPr lang="en-US" dirty="0"/>
          </a:p>
        </p:txBody>
      </p:sp>
      <p:pic>
        <p:nvPicPr>
          <p:cNvPr id="5" name="ext_gear_set_w_ldler">
            <a:hlinkClick r:id="" action="ppaction://media"/>
            <a:extLst>
              <a:ext uri="{FF2B5EF4-FFF2-40B4-BE49-F238E27FC236}">
                <a16:creationId xmlns:a16="http://schemas.microsoft.com/office/drawing/2014/main" id="{B6AE2695-A661-43A2-B2ED-4DC524D699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70433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938992"/>
          </a:xfrm>
          <a:prstGeom prst="rect">
            <a:avLst/>
          </a:prstGeom>
        </p:spPr>
        <p:txBody>
          <a:bodyPr wrap="square">
            <a:spAutoFit/>
          </a:bodyPr>
          <a:lstStyle/>
          <a:p>
            <a:r>
              <a:rPr lang="en-US" sz="4000" dirty="0">
                <a:solidFill>
                  <a:srgbClr val="000000"/>
                </a:solidFill>
              </a:rPr>
              <a:t>In an overdrive gear ratio what is the relationship between the drive and driven gear?</a:t>
            </a:r>
          </a:p>
        </p:txBody>
      </p:sp>
    </p:spTree>
    <p:extLst>
      <p:ext uri="{BB962C8B-B14F-4D97-AF65-F5344CB8AC3E}">
        <p14:creationId xmlns:p14="http://schemas.microsoft.com/office/powerpoint/2010/main" val="3056825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a:t>The driven gear turns faster than its drive gear.</a:t>
            </a:r>
            <a:endParaRPr lang="en-US" sz="4000" dirty="0">
              <a:solidFill>
                <a:srgbClr val="000000"/>
              </a:solidFill>
            </a:endParaRPr>
          </a:p>
        </p:txBody>
      </p:sp>
    </p:spTree>
    <p:extLst>
      <p:ext uri="{BB962C8B-B14F-4D97-AF65-F5344CB8AC3E}">
        <p14:creationId xmlns:p14="http://schemas.microsoft.com/office/powerpoint/2010/main" val="2582820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TOEQUE, SPEED, AND POWER</a:t>
            </a:r>
          </a:p>
        </p:txBody>
      </p:sp>
      <p:sp>
        <p:nvSpPr>
          <p:cNvPr id="3" name="Content Placeholder 2"/>
          <p:cNvSpPr>
            <a:spLocks noGrp="1"/>
          </p:cNvSpPr>
          <p:nvPr>
            <p:ph idx="1"/>
          </p:nvPr>
        </p:nvSpPr>
        <p:spPr/>
        <p:txBody>
          <a:bodyPr/>
          <a:lstStyle/>
          <a:p>
            <a:r>
              <a:rPr lang="en-US" dirty="0"/>
              <a:t>Gears apply torque much like a wrench does; each tooth of a gear is actually a lever.</a:t>
            </a:r>
          </a:p>
          <a:p>
            <a:r>
              <a:rPr lang="en-US" dirty="0"/>
              <a:t>Torque and Speed Relationship</a:t>
            </a:r>
          </a:p>
          <a:p>
            <a:pPr lvl="1"/>
            <a:r>
              <a:rPr lang="en-US" dirty="0"/>
              <a:t>Torque and speed have an inverse relationship: as one goes up, the other goes down.</a:t>
            </a:r>
          </a:p>
          <a:p>
            <a:r>
              <a:rPr lang="en-US" dirty="0"/>
              <a:t>Torque Multiplication</a:t>
            </a:r>
          </a:p>
          <a:p>
            <a:pPr lvl="1"/>
            <a:r>
              <a:rPr lang="en-US" dirty="0"/>
              <a:t>Levers can be used to increase or multiply torque.</a:t>
            </a:r>
          </a:p>
          <a:p>
            <a:pPr lvl="1"/>
            <a:r>
              <a:rPr lang="en-US" dirty="0"/>
              <a:t>Either distance or speed must always be given up in order to increase, or multiply, torque.</a:t>
            </a:r>
          </a:p>
        </p:txBody>
      </p:sp>
    </p:spTree>
    <p:extLst>
      <p:ext uri="{BB962C8B-B14F-4D97-AF65-F5344CB8AC3E}">
        <p14:creationId xmlns:p14="http://schemas.microsoft.com/office/powerpoint/2010/main" val="2451139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127.12 Gears apply torque in the same way a wrench applies torque—the force applied multiplied by the distance from the center of the gear equals the torque</a:t>
            </a:r>
          </a:p>
        </p:txBody>
      </p:sp>
      <p:pic>
        <p:nvPicPr>
          <p:cNvPr id="3" name="Picture 2" descr="A figure shows a gear applying a torque of 20 pound-feet. The applied force of 10 pounds is multiplied by the distance from the center 2 feet of the g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98271" y="2111093"/>
            <a:ext cx="4147458" cy="415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22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127.13 A lever can be used to multiply torque, but it does so at the expense of distance or speed</a:t>
            </a:r>
            <a:endParaRPr lang="en-US" dirty="0">
              <a:latin typeface="+mj-lt"/>
            </a:endParaRPr>
          </a:p>
        </p:txBody>
      </p:sp>
      <p:pic>
        <p:nvPicPr>
          <p:cNvPr id="3" name="Picture 2" descr="A figure shows a fulcrum based lever used to apply force on the gear in order to increase the torque.&#10;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0508" y="2078689"/>
            <a:ext cx="7222984" cy="399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31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TRANSMISSION CONSTRUCTION (1 OF 2)</a:t>
            </a:r>
          </a:p>
        </p:txBody>
      </p:sp>
      <p:sp>
        <p:nvSpPr>
          <p:cNvPr id="3" name="Content Placeholder 2"/>
          <p:cNvSpPr>
            <a:spLocks noGrp="1"/>
          </p:cNvSpPr>
          <p:nvPr>
            <p:ph idx="1"/>
          </p:nvPr>
        </p:nvSpPr>
        <p:spPr/>
        <p:txBody>
          <a:bodyPr/>
          <a:lstStyle/>
          <a:p>
            <a:r>
              <a:rPr lang="en-US" dirty="0"/>
              <a:t>A transmission is usually constructed of cast aluminum.</a:t>
            </a:r>
          </a:p>
          <a:p>
            <a:r>
              <a:rPr lang="en-US" dirty="0"/>
              <a:t>The front of the transmission attaches to a separate bell housing.</a:t>
            </a:r>
          </a:p>
          <a:p>
            <a:r>
              <a:rPr lang="en-US" dirty="0"/>
              <a:t>At the front of the transmission (toward the engine) is the front bearing retainer.</a:t>
            </a:r>
          </a:p>
          <a:p>
            <a:r>
              <a:rPr lang="en-US" dirty="0"/>
              <a:t>The rear of the transmission usually includes a separate casting called the extension housing.</a:t>
            </a:r>
          </a:p>
        </p:txBody>
      </p:sp>
    </p:spTree>
    <p:extLst>
      <p:ext uri="{BB962C8B-B14F-4D97-AF65-F5344CB8AC3E}">
        <p14:creationId xmlns:p14="http://schemas.microsoft.com/office/powerpoint/2010/main" val="133676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127.6</a:t>
            </a:r>
            <a:r>
              <a:rPr lang="en-US" dirty="0"/>
              <a:t> Describe speed gears.</a:t>
            </a:r>
          </a:p>
          <a:p>
            <a:pPr marL="0" indent="0">
              <a:buNone/>
            </a:pPr>
            <a:r>
              <a:rPr lang="en-US" b="1" dirty="0">
                <a:solidFill>
                  <a:srgbClr val="005A70"/>
                </a:solidFill>
              </a:rPr>
              <a:t>127.7</a:t>
            </a:r>
            <a:r>
              <a:rPr lang="en-US" dirty="0"/>
              <a:t> Explain the construction and operation of a synchronizer.</a:t>
            </a:r>
          </a:p>
          <a:p>
            <a:pPr marL="0" indent="0">
              <a:buNone/>
            </a:pPr>
            <a:r>
              <a:rPr lang="en-US" b="1" dirty="0">
                <a:solidFill>
                  <a:schemeClr val="accent2"/>
                </a:solidFill>
              </a:rPr>
              <a:t>127.8</a:t>
            </a:r>
            <a:r>
              <a:rPr lang="en-US" dirty="0"/>
              <a:t>  Describe the torque flow through a five-speed manual transmission.</a:t>
            </a:r>
          </a:p>
          <a:p>
            <a:pPr marL="0" indent="0">
              <a:buNone/>
            </a:pPr>
            <a:r>
              <a:rPr lang="en-US" b="1" dirty="0">
                <a:solidFill>
                  <a:schemeClr val="accent2"/>
                </a:solidFill>
              </a:rPr>
              <a:t>127.9</a:t>
            </a:r>
            <a:r>
              <a:rPr lang="en-US" dirty="0"/>
              <a:t> Describe the procedure to diagnose, remove, disassemble, and install manual transmission/transaxle.</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TRANSMISSION CONSTRUCTION (2 OF 2)</a:t>
            </a:r>
          </a:p>
        </p:txBody>
      </p:sp>
      <p:sp>
        <p:nvSpPr>
          <p:cNvPr id="3" name="Content Placeholder 2"/>
          <p:cNvSpPr>
            <a:spLocks noGrp="1"/>
          </p:cNvSpPr>
          <p:nvPr>
            <p:ph idx="1"/>
          </p:nvPr>
        </p:nvSpPr>
        <p:spPr/>
        <p:txBody>
          <a:bodyPr/>
          <a:lstStyle/>
          <a:p>
            <a:r>
              <a:rPr lang="en-US" dirty="0"/>
              <a:t>The center housing is usually referred to as the transmission case.</a:t>
            </a:r>
          </a:p>
          <a:p>
            <a:r>
              <a:rPr lang="en-US" dirty="0"/>
              <a:t>The input shaft is splined to the clutch disc and is also referred to as the main gear, clutch gear, or main drive pinion assembly.</a:t>
            </a:r>
          </a:p>
          <a:p>
            <a:r>
              <a:rPr lang="en-US" dirty="0"/>
              <a:t>The main shaft, also called the output shaft.</a:t>
            </a:r>
          </a:p>
          <a:p>
            <a:r>
              <a:rPr lang="en-US" dirty="0"/>
              <a:t>All manual transmissions/transaxles use a countershaft.</a:t>
            </a:r>
          </a:p>
        </p:txBody>
      </p:sp>
    </p:spTree>
    <p:extLst>
      <p:ext uri="{BB962C8B-B14F-4D97-AF65-F5344CB8AC3E}">
        <p14:creationId xmlns:p14="http://schemas.microsoft.com/office/powerpoint/2010/main" val="8226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127.14 Cross section of a five-speed manual transmission showing the main parts</a:t>
            </a:r>
            <a:endParaRPr lang="en-US" dirty="0">
              <a:latin typeface="+mj-lt"/>
            </a:endParaRPr>
          </a:p>
        </p:txBody>
      </p:sp>
      <p:pic>
        <p:nvPicPr>
          <p:cNvPr id="3" name="Picture 2" descr="A figure shows an output shaft and the input shaft is connected together inside a gearbox. Shaft lever and shaft cover assembly are used inside the setu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9409" y="1972185"/>
            <a:ext cx="8125182" cy="426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20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2028825"/>
            <a:ext cx="59626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127.15 The torque capacity of a transmission is determined by the size of the gear and bearings used. The greater the distance, usually measured in millimeters such as 77 mm, between the main shaft and the countershaft, the greater the torque capacity</a:t>
            </a:r>
          </a:p>
        </p:txBody>
      </p:sp>
      <p:pic>
        <p:nvPicPr>
          <p:cNvPr id="3" name="Picture 2" descr="A figure shows a gearbox setup with gears on both the main shaft and countershaft. The distance between the main and countershaft affects the torque capacity.&#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6658" y="2303422"/>
            <a:ext cx="6290685" cy="399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062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Transmission Power Flow</a:t>
            </a:r>
            <a:br>
              <a:rPr lang="en-US" dirty="0"/>
            </a:br>
            <a:r>
              <a:rPr lang="en-US" sz="1350" dirty="0">
                <a:solidFill>
                  <a:prstClr val="white"/>
                </a:solidFill>
              </a:rPr>
              <a:t>(The animation will automatically start in a few seconds)</a:t>
            </a:r>
            <a:endParaRPr lang="en-US" dirty="0"/>
          </a:p>
        </p:txBody>
      </p:sp>
      <p:pic>
        <p:nvPicPr>
          <p:cNvPr id="5" name="trans_power_flow">
            <a:hlinkClick r:id="" action="ppaction://media"/>
            <a:extLst>
              <a:ext uri="{FF2B5EF4-FFF2-40B4-BE49-F238E27FC236}">
                <a16:creationId xmlns:a16="http://schemas.microsoft.com/office/drawing/2014/main" id="{C975F3A3-228F-41DE-893E-C37862FFD0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893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TORQUE FLOW THROUGH A MANUAL TRANSMISSION </a:t>
            </a:r>
          </a:p>
        </p:txBody>
      </p:sp>
      <p:sp>
        <p:nvSpPr>
          <p:cNvPr id="3" name="Content Placeholder 2"/>
          <p:cNvSpPr>
            <a:spLocks noGrp="1"/>
          </p:cNvSpPr>
          <p:nvPr>
            <p:ph idx="1"/>
          </p:nvPr>
        </p:nvSpPr>
        <p:spPr/>
        <p:txBody>
          <a:bodyPr/>
          <a:lstStyle/>
          <a:p>
            <a:r>
              <a:rPr lang="en-US" dirty="0"/>
              <a:t>The engine torque is applied to the input shaft when the clutch is engaged (clutch pedal up).</a:t>
            </a:r>
          </a:p>
          <a:p>
            <a:r>
              <a:rPr lang="en-US" dirty="0"/>
              <a:t>This torque is applied to the main gear.</a:t>
            </a:r>
          </a:p>
          <a:p>
            <a:r>
              <a:rPr lang="en-US" dirty="0"/>
              <a:t>The engine torque is multiplied by the ratio difference between the main gear and the cluster gear.</a:t>
            </a:r>
          </a:p>
          <a:p>
            <a:r>
              <a:rPr lang="en-US" dirty="0"/>
              <a:t>The engine torque then is applied to the drive wheels through the driveshaft, differential, and drive axles.</a:t>
            </a:r>
          </a:p>
        </p:txBody>
      </p:sp>
    </p:spTree>
    <p:extLst>
      <p:ext uri="{BB962C8B-B14F-4D97-AF65-F5344CB8AC3E}">
        <p14:creationId xmlns:p14="http://schemas.microsoft.com/office/powerpoint/2010/main" val="2159265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SPEED GEARS</a:t>
            </a:r>
          </a:p>
        </p:txBody>
      </p:sp>
      <p:sp>
        <p:nvSpPr>
          <p:cNvPr id="3" name="Content Placeholder 2"/>
          <p:cNvSpPr>
            <a:spLocks noGrp="1"/>
          </p:cNvSpPr>
          <p:nvPr>
            <p:ph idx="1"/>
          </p:nvPr>
        </p:nvSpPr>
        <p:spPr/>
        <p:txBody>
          <a:bodyPr/>
          <a:lstStyle/>
          <a:p>
            <a:r>
              <a:rPr lang="en-US" dirty="0"/>
              <a:t>The gears on the main shaft are free to move on the shaft and are connected to the main shaft through the synchronizer hub when a shift is made.</a:t>
            </a:r>
          </a:p>
          <a:p>
            <a:r>
              <a:rPr lang="en-US" dirty="0"/>
              <a:t>The gears that rotate on the main shaft are called speed gears and are free to rotate on a film of oil or on bearings.</a:t>
            </a:r>
          </a:p>
        </p:txBody>
      </p:sp>
    </p:spTree>
    <p:extLst>
      <p:ext uri="{BB962C8B-B14F-4D97-AF65-F5344CB8AC3E}">
        <p14:creationId xmlns:p14="http://schemas.microsoft.com/office/powerpoint/2010/main" val="2651331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127.16 Notice that the countershaft and the main shaft both use gears of increasing size that mesh together</a:t>
            </a:r>
            <a:endParaRPr lang="en-US" dirty="0">
              <a:latin typeface="+mj-lt"/>
            </a:endParaRPr>
          </a:p>
        </p:txBody>
      </p:sp>
      <p:pic>
        <p:nvPicPr>
          <p:cNvPr id="3" name="Picture 2" descr="A photo shows gears on the countershaft and main shaft engaged toge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55797" y="2057400"/>
            <a:ext cx="3232406" cy="395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22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SYNCHRONIZER PARTS AND OPERATION (1 OF 2)</a:t>
            </a:r>
          </a:p>
        </p:txBody>
      </p:sp>
      <p:sp>
        <p:nvSpPr>
          <p:cNvPr id="3" name="Content Placeholder 2"/>
          <p:cNvSpPr>
            <a:spLocks noGrp="1"/>
          </p:cNvSpPr>
          <p:nvPr>
            <p:ph idx="1"/>
          </p:nvPr>
        </p:nvSpPr>
        <p:spPr/>
        <p:txBody>
          <a:bodyPr/>
          <a:lstStyle/>
          <a:p>
            <a:r>
              <a:rPr lang="en-US" dirty="0"/>
              <a:t>Interlocks either in the shifter linkage itself or inside the transmission/transaxle prevent selecting two gears at the same time.</a:t>
            </a:r>
          </a:p>
          <a:p>
            <a:r>
              <a:rPr lang="en-US" dirty="0"/>
              <a:t>Synchronizers are used in manual transmissions/transaxles to make shifting easier.</a:t>
            </a:r>
          </a:p>
          <a:p>
            <a:r>
              <a:rPr lang="en-US" dirty="0"/>
              <a:t>To synchronize means to make two or more events occur at the same time.</a:t>
            </a:r>
          </a:p>
          <a:p>
            <a:r>
              <a:rPr lang="en-US" dirty="0"/>
              <a:t>The synchronizer ensures the two gears to be meshed must be rotating at the same speed.</a:t>
            </a:r>
          </a:p>
        </p:txBody>
      </p:sp>
    </p:spTree>
    <p:extLst>
      <p:ext uri="{BB962C8B-B14F-4D97-AF65-F5344CB8AC3E}">
        <p14:creationId xmlns:p14="http://schemas.microsoft.com/office/powerpoint/2010/main" val="2403875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SYNCHRONIZER PARTS AND OPERATION (2 OF 2)</a:t>
            </a:r>
          </a:p>
        </p:txBody>
      </p:sp>
      <p:sp>
        <p:nvSpPr>
          <p:cNvPr id="3" name="Content Placeholder 2"/>
          <p:cNvSpPr>
            <a:spLocks noGrp="1"/>
          </p:cNvSpPr>
          <p:nvPr>
            <p:ph idx="1"/>
          </p:nvPr>
        </p:nvSpPr>
        <p:spPr/>
        <p:txBody>
          <a:bodyPr/>
          <a:lstStyle/>
          <a:p>
            <a:r>
              <a:rPr lang="en-US" dirty="0"/>
              <a:t>Synchronizer Construction</a:t>
            </a:r>
          </a:p>
          <a:p>
            <a:pPr lvl="1"/>
            <a:r>
              <a:rPr lang="en-US" dirty="0"/>
              <a:t>Although there are a number of design variations, all are similar and include a hub, a sliding sleeve, a blocker ring, (or stop ring or synchronizer ring), keys, and springs.</a:t>
            </a:r>
          </a:p>
          <a:p>
            <a:r>
              <a:rPr lang="en-US" dirty="0"/>
              <a:t>Synchronizer Operation</a:t>
            </a:r>
          </a:p>
          <a:p>
            <a:pPr lvl="1"/>
            <a:r>
              <a:rPr lang="en-US" dirty="0"/>
              <a:t>When a force on the sleeve that moves it toward the speed gear. The sleeve and the inserts contact the stop ring (blocking ring). The synchronizer ring (stop ring) engages the cone on the speed gear, causing both assemblies to reach the same speed. </a:t>
            </a:r>
          </a:p>
        </p:txBody>
      </p:sp>
    </p:spTree>
    <p:extLst>
      <p:ext uri="{BB962C8B-B14F-4D97-AF65-F5344CB8AC3E}">
        <p14:creationId xmlns:p14="http://schemas.microsoft.com/office/powerpoint/2010/main" val="44291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NEED FOR A TRANSMISSION</a:t>
            </a:r>
          </a:p>
        </p:txBody>
      </p:sp>
      <p:sp>
        <p:nvSpPr>
          <p:cNvPr id="25603" name="Content Placeholder 2"/>
          <p:cNvSpPr>
            <a:spLocks noGrp="1"/>
          </p:cNvSpPr>
          <p:nvPr>
            <p:ph idx="1"/>
          </p:nvPr>
        </p:nvSpPr>
        <p:spPr>
          <a:xfrm>
            <a:off x="457200" y="1600200"/>
            <a:ext cx="8077200" cy="4525963"/>
          </a:xfrm>
        </p:spPr>
        <p:txBody>
          <a:bodyPr/>
          <a:lstStyle/>
          <a:p>
            <a:r>
              <a:rPr lang="en-US" dirty="0"/>
              <a:t>A vehicle requires a lot of torque to start off and to climb hills, yet it does not require as much torque to move on level ground.</a:t>
            </a:r>
          </a:p>
          <a:p>
            <a:r>
              <a:rPr lang="en-US" dirty="0"/>
              <a:t>Using gears allows the engine speed to increase at low vehicle speeds yet still permits the engine speed to drop at higher speeds to save fuel and reduce exhaust emissions.</a:t>
            </a:r>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127.17 A typical shift mechanism is designed to not only give the driver a solid feel when shifting, but also prevents shifting into reverse except from the neutral position</a:t>
            </a:r>
          </a:p>
        </p:txBody>
      </p:sp>
      <p:pic>
        <p:nvPicPr>
          <p:cNvPr id="3" name="Picture 2" descr="A figure shows a shift lever with help of ball socket joint, shifting the gears using a shaft mechanism. Three shafts connected together with every shaft having a shaft fork.&#10;Spring, notch and detent ball are present together.&#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5036" y="2117141"/>
            <a:ext cx="5433928" cy="415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796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1097280"/>
          </a:xfrm>
        </p:spPr>
        <p:txBody>
          <a:bodyPr/>
          <a:lstStyle/>
          <a:p>
            <a:r>
              <a:rPr lang="en-US" sz="1800" dirty="0">
                <a:latin typeface="+mj-lt"/>
              </a:rPr>
              <a:t>Figure 127.18 When a shift is made, the sleeve is moved toward the speed gear. The sleeve presses the stop ring against the cone area of the speed gear. The friction between the stop ring and the speed gear causes the speed of the two to become equal, permitting the sleeve to engage the gear clutch teeth of the speed gear. </a:t>
            </a:r>
          </a:p>
        </p:txBody>
      </p:sp>
      <p:pic>
        <p:nvPicPr>
          <p:cNvPr id="3" name="Picture 2" descr="A figure shows an assembly of the spur gear, clutch gear teeth, and synchronizer sleeve. Gear is inserted on clutch gear and placed this setup inside a synchronizer sleev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122" y="2438400"/>
            <a:ext cx="4113755" cy="339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763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127.19 Typical synchronizer assembly</a:t>
            </a:r>
            <a:endParaRPr lang="en-US" dirty="0">
              <a:latin typeface="+mj-lt"/>
            </a:endParaRPr>
          </a:p>
        </p:txBody>
      </p:sp>
      <p:pic>
        <p:nvPicPr>
          <p:cNvPr id="3" name="Picture 2" descr="A photo shows a synchronizer assembly, where sleeve, block ring, and gear clutch are inserted inside a speed g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1842" y="1591720"/>
            <a:ext cx="5080316" cy="455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900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Check Blocker Ring Clearance</a:t>
            </a:r>
            <a:br>
              <a:rPr lang="en-US" dirty="0"/>
            </a:br>
            <a:r>
              <a:rPr lang="en-US" sz="1350" dirty="0">
                <a:solidFill>
                  <a:prstClr val="white"/>
                </a:solidFill>
              </a:rPr>
              <a:t>(The animation will automatically start in a few seconds)</a:t>
            </a:r>
            <a:endParaRPr lang="en-US" dirty="0"/>
          </a:p>
        </p:txBody>
      </p:sp>
      <p:pic>
        <p:nvPicPr>
          <p:cNvPr id="5" name="check_blocker_ring_clearance">
            <a:hlinkClick r:id="" action="ppaction://media"/>
            <a:extLst>
              <a:ext uri="{FF2B5EF4-FFF2-40B4-BE49-F238E27FC236}">
                <a16:creationId xmlns:a16="http://schemas.microsoft.com/office/drawing/2014/main" id="{3FFAFCB7-A7B6-4FB8-AAF9-1CDD7F4143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18618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127.20 Synchronizer keys are attached to the clutch hub and push against the synchronizer ring when the sleeve is being moved during a shift. Notice the grooves on the synchronizer ring. These grooves prevent lubricating oil from becoming trapped between the ring and the cone surface of the speed gear. </a:t>
            </a:r>
          </a:p>
        </p:txBody>
      </p:sp>
      <p:pic>
        <p:nvPicPr>
          <p:cNvPr id="3" name="Picture 2" descr="A figure shows the assembly of gear wheels in a line. Synchronizer ring is in extreme left and synchronizer sleeve, clutch hub, key springs, synchronizer ring, and a speed gear aligned in a single axi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0026" y="2362200"/>
            <a:ext cx="7743947" cy="347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992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127.21 A shift sequence starts when the shift fork applies a force on the sleeve that moves it toward the speed gear. (2) The sleeve and the inserts contact the stop ring. (3) The synchronizer ring engages the cone on the speed gear, causing both assemblies to reach the same speed. (4)</a:t>
            </a:r>
          </a:p>
        </p:txBody>
      </p:sp>
      <p:pic>
        <p:nvPicPr>
          <p:cNvPr id="3" name="Picture 2" descr="The entire setup is divided into 4 stages in the first stage stop ring is moved toward the speed gear. &#10;In the second stage, the sleeve is in contact with the stop ring&#10;In the third stage, stop ring is pushed into gear cone. In the fourth stage fully engagement is do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3436" y="2552338"/>
            <a:ext cx="6417128" cy="374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07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Synchronizer Operation </a:t>
            </a:r>
            <a:br>
              <a:rPr lang="en-US" dirty="0"/>
            </a:br>
            <a:r>
              <a:rPr lang="en-US" sz="1350" dirty="0">
                <a:solidFill>
                  <a:prstClr val="white"/>
                </a:solidFill>
              </a:rPr>
              <a:t>(The animation will automatically start in a few seconds)</a:t>
            </a:r>
            <a:endParaRPr lang="en-US" dirty="0"/>
          </a:p>
        </p:txBody>
      </p:sp>
      <p:pic>
        <p:nvPicPr>
          <p:cNvPr id="5" name="synchronizer_operation_nt">
            <a:hlinkClick r:id="" action="ppaction://media"/>
            <a:extLst>
              <a:ext uri="{FF2B5EF4-FFF2-40B4-BE49-F238E27FC236}">
                <a16:creationId xmlns:a16="http://schemas.microsoft.com/office/drawing/2014/main" id="{CB9384B9-D6CC-4835-956C-282E35DD841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127.22 Before reassembling the transmission/transaxle, carefully inspect the splines on the synchronizer sleeves for wear. The shape of the splines helps prevent the transmission/transaxle from jumping out of gear during acceleration and deceleration</a:t>
            </a:r>
            <a:endParaRPr lang="en-US" dirty="0">
              <a:latin typeface="+mj-lt"/>
            </a:endParaRPr>
          </a:p>
        </p:txBody>
      </p:sp>
      <p:pic>
        <p:nvPicPr>
          <p:cNvPr id="3" name="Picture 2" descr="A figure shows a torque lock inserted into the transaxle. Toque lock helps control pop-out during acceleration and decelera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88029" y="2362200"/>
            <a:ext cx="4767942" cy="364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58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127.23 Exploded view of a triple-cone synchronizer. The inner and outer rings rotate with the synchronizer sleeve while the middle ring rotates with the speed gear</a:t>
            </a:r>
          </a:p>
        </p:txBody>
      </p:sp>
      <p:pic>
        <p:nvPicPr>
          <p:cNvPr id="3" name="Picture 2" descr="A figure shows an assembly of gear cone inserted with the inner ring, middle ring, and outer ring on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7367" y="2032915"/>
            <a:ext cx="6229266" cy="426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46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is the purpose of the synchronizer?</a:t>
            </a:r>
          </a:p>
        </p:txBody>
      </p:sp>
    </p:spTree>
    <p:extLst>
      <p:ext uri="{BB962C8B-B14F-4D97-AF65-F5344CB8AC3E}">
        <p14:creationId xmlns:p14="http://schemas.microsoft.com/office/powerpoint/2010/main" val="237430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GEAR TYPES (1 OF 2)</a:t>
            </a:r>
          </a:p>
        </p:txBody>
      </p:sp>
      <p:sp>
        <p:nvSpPr>
          <p:cNvPr id="3" name="Content Placeholder 2"/>
          <p:cNvSpPr>
            <a:spLocks noGrp="1"/>
          </p:cNvSpPr>
          <p:nvPr>
            <p:ph idx="1"/>
          </p:nvPr>
        </p:nvSpPr>
        <p:spPr/>
        <p:txBody>
          <a:bodyPr/>
          <a:lstStyle/>
          <a:p>
            <a:r>
              <a:rPr lang="en-US" dirty="0"/>
              <a:t>Spur Gear</a:t>
            </a:r>
          </a:p>
          <a:p>
            <a:pPr lvl="1"/>
            <a:r>
              <a:rPr lang="en-US" dirty="0"/>
              <a:t>A spur gear consists of a gear blank with straight-cut teeth around its entire circumference.</a:t>
            </a:r>
          </a:p>
          <a:p>
            <a:r>
              <a:rPr lang="en-US" dirty="0"/>
              <a:t>Helical Gear</a:t>
            </a:r>
          </a:p>
          <a:p>
            <a:pPr lvl="1"/>
            <a:r>
              <a:rPr lang="en-US" dirty="0"/>
              <a:t>A helical gear, although similar to a spur gear, has its teeth cut at an angle to the axis of the gear.</a:t>
            </a:r>
          </a:p>
          <a:p>
            <a:r>
              <a:rPr lang="en-US" dirty="0"/>
              <a:t>External Gears</a:t>
            </a:r>
          </a:p>
          <a:p>
            <a:pPr lvl="1"/>
            <a:r>
              <a:rPr lang="en-US" dirty="0"/>
              <a:t>Gear teeth on their outside circumference</a:t>
            </a:r>
          </a:p>
        </p:txBody>
      </p:sp>
    </p:spTree>
    <p:extLst>
      <p:ext uri="{BB962C8B-B14F-4D97-AF65-F5344CB8AC3E}">
        <p14:creationId xmlns:p14="http://schemas.microsoft.com/office/powerpoint/2010/main" val="2652989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a:t>The synchronizer ensures the two gears to be meshed must be rotating at the same speed.</a:t>
            </a:r>
          </a:p>
        </p:txBody>
      </p:sp>
    </p:spTree>
    <p:extLst>
      <p:ext uri="{BB962C8B-B14F-4D97-AF65-F5344CB8AC3E}">
        <p14:creationId xmlns:p14="http://schemas.microsoft.com/office/powerpoint/2010/main" val="2508462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FIVE SPEED TRANSMISSION TORQUE FLOW (1 OF 3)</a:t>
            </a:r>
          </a:p>
        </p:txBody>
      </p:sp>
      <p:sp>
        <p:nvSpPr>
          <p:cNvPr id="3" name="Content Placeholder 2"/>
          <p:cNvSpPr>
            <a:spLocks noGrp="1"/>
          </p:cNvSpPr>
          <p:nvPr>
            <p:ph idx="1"/>
          </p:nvPr>
        </p:nvSpPr>
        <p:spPr/>
        <p:txBody>
          <a:bodyPr/>
          <a:lstStyle/>
          <a:p>
            <a:r>
              <a:rPr lang="en-US" dirty="0"/>
              <a:t>Neutral</a:t>
            </a:r>
          </a:p>
          <a:p>
            <a:pPr lvl="1"/>
            <a:r>
              <a:rPr lang="en-US" dirty="0"/>
              <a:t>All of the synchronizer sleeves are centered on their hubs.</a:t>
            </a:r>
          </a:p>
          <a:p>
            <a:r>
              <a:rPr lang="en-US" dirty="0"/>
              <a:t>First Gear</a:t>
            </a:r>
          </a:p>
          <a:p>
            <a:pPr lvl="1"/>
            <a:r>
              <a:rPr lang="en-US" dirty="0"/>
              <a:t>In first gear, the shift linkage slides the 1–2 synchronizer sleeve rearward toward the first speed gear.</a:t>
            </a:r>
          </a:p>
          <a:p>
            <a:r>
              <a:rPr lang="en-US" dirty="0"/>
              <a:t>Second Gear</a:t>
            </a:r>
          </a:p>
          <a:p>
            <a:pPr lvl="1"/>
            <a:r>
              <a:rPr lang="en-US" dirty="0"/>
              <a:t>In second gear, the shift linkage slides the 1–2 synchronizer sleeve forward, away from the first speed gear and toward the second speed gear.</a:t>
            </a:r>
          </a:p>
          <a:p>
            <a:pPr lvl="1"/>
            <a:endParaRPr lang="en-US" dirty="0"/>
          </a:p>
        </p:txBody>
      </p:sp>
    </p:spTree>
    <p:extLst>
      <p:ext uri="{BB962C8B-B14F-4D97-AF65-F5344CB8AC3E}">
        <p14:creationId xmlns:p14="http://schemas.microsoft.com/office/powerpoint/2010/main" val="814304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FIVE SPEED TRANSMISSION TORQUE FLOW (2 OF 3)</a:t>
            </a:r>
          </a:p>
        </p:txBody>
      </p:sp>
      <p:sp>
        <p:nvSpPr>
          <p:cNvPr id="3" name="Content Placeholder 2"/>
          <p:cNvSpPr>
            <a:spLocks noGrp="1"/>
          </p:cNvSpPr>
          <p:nvPr>
            <p:ph idx="1"/>
          </p:nvPr>
        </p:nvSpPr>
        <p:spPr/>
        <p:txBody>
          <a:bodyPr/>
          <a:lstStyle/>
          <a:p>
            <a:r>
              <a:rPr lang="en-US" dirty="0"/>
              <a:t>Third Gear</a:t>
            </a:r>
          </a:p>
          <a:p>
            <a:pPr lvl="1"/>
            <a:r>
              <a:rPr lang="en-US" dirty="0"/>
              <a:t>In third gear, the shift linkage centers the 1–2 synchronizer sleeve and moves the 3–4 synchronizer sleeve back toward the third speed gear.</a:t>
            </a:r>
          </a:p>
          <a:p>
            <a:r>
              <a:rPr lang="en-US" dirty="0"/>
              <a:t>Fourth Gear</a:t>
            </a:r>
          </a:p>
          <a:p>
            <a:pPr lvl="1"/>
            <a:r>
              <a:rPr lang="en-US" dirty="0"/>
              <a:t>In fourth gear, the shift linkage moves the 3–4 synchronizer sleeve forward, away from the third speed gear and toward the input shaft drive gear.</a:t>
            </a:r>
          </a:p>
        </p:txBody>
      </p:sp>
    </p:spTree>
    <p:extLst>
      <p:ext uri="{BB962C8B-B14F-4D97-AF65-F5344CB8AC3E}">
        <p14:creationId xmlns:p14="http://schemas.microsoft.com/office/powerpoint/2010/main" val="43900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FIVE SPEED TRANSMISSION TORQUE FLOW (3 OF 3)</a:t>
            </a:r>
          </a:p>
        </p:txBody>
      </p:sp>
      <p:sp>
        <p:nvSpPr>
          <p:cNvPr id="3" name="Content Placeholder 2"/>
          <p:cNvSpPr>
            <a:spLocks noGrp="1"/>
          </p:cNvSpPr>
          <p:nvPr>
            <p:ph idx="1"/>
          </p:nvPr>
        </p:nvSpPr>
        <p:spPr/>
        <p:txBody>
          <a:bodyPr/>
          <a:lstStyle/>
          <a:p>
            <a:r>
              <a:rPr lang="en-US" dirty="0"/>
              <a:t>Fifth Gear</a:t>
            </a:r>
          </a:p>
          <a:p>
            <a:pPr lvl="1"/>
            <a:r>
              <a:rPr lang="en-US" dirty="0"/>
              <a:t>In fifth gear, the shift linkage centers the 3–4 synchronizer sleeve and moves the fifth synchronizer sleeve toward the fifth speed gear.</a:t>
            </a:r>
          </a:p>
          <a:p>
            <a:r>
              <a:rPr lang="en-US" dirty="0"/>
              <a:t>Reverse </a:t>
            </a:r>
          </a:p>
          <a:p>
            <a:pPr lvl="1"/>
            <a:r>
              <a:rPr lang="en-US" dirty="0"/>
              <a:t>There are two common reverse gear designs used on transmissions:</a:t>
            </a:r>
          </a:p>
          <a:p>
            <a:pPr lvl="1"/>
            <a:r>
              <a:rPr lang="en-US" dirty="0"/>
              <a:t>Sliding gear</a:t>
            </a:r>
          </a:p>
          <a:p>
            <a:pPr lvl="1"/>
            <a:r>
              <a:rPr lang="en-US" dirty="0"/>
              <a:t>Constant-mesh gear</a:t>
            </a:r>
          </a:p>
          <a:p>
            <a:pPr lvl="1"/>
            <a:endParaRPr lang="en-US" dirty="0"/>
          </a:p>
        </p:txBody>
      </p:sp>
    </p:spTree>
    <p:extLst>
      <p:ext uri="{BB962C8B-B14F-4D97-AF65-F5344CB8AC3E}">
        <p14:creationId xmlns:p14="http://schemas.microsoft.com/office/powerpoint/2010/main" val="491938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127.24 In neutral, the input shaft and the countershaft are rotating if the clutch is engaged (clutch pedal up), but no torque is being transmitted through the transmission</a:t>
            </a:r>
          </a:p>
        </p:txBody>
      </p:sp>
      <p:pic>
        <p:nvPicPr>
          <p:cNvPr id="3" name="Picture 2" descr="A figure shows different type of shafts present in a neutral gearing work:&#10;1.An input shaft is present on the extreme left of a neutral gearing work&#10;2.A neutral and a counter shaft at the center&#10;3.An output shaft if present on the extreme right of a neutral gearing work&#10;and a reverse idler 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3588" y="2286000"/>
            <a:ext cx="6288925" cy="366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473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127.25 In first gear, the 1–2 synchronizer sleeve is moved rearward, locking the first speed gear to the output shaft. Torque is transmitted from the input shaft to the countershaft and then to the output shaft</a:t>
            </a:r>
          </a:p>
        </p:txBody>
      </p:sp>
      <p:pic>
        <p:nvPicPr>
          <p:cNvPr id="3" name="Picture 2" descr="A figure shows how first gear in automobile works. The 1st gear from right on the main shaft coincides with the 1st right gear on the countershaf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9252" y="2209800"/>
            <a:ext cx="6972300" cy="374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58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5-Speed Transmission, 1</a:t>
            </a:r>
            <a:r>
              <a:rPr lang="en-US" baseline="30000" dirty="0"/>
              <a:t>st</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5_speed_transmission_1st_gear">
            <a:hlinkClick r:id="" action="ppaction://media"/>
            <a:extLst>
              <a:ext uri="{FF2B5EF4-FFF2-40B4-BE49-F238E27FC236}">
                <a16:creationId xmlns:a16="http://schemas.microsoft.com/office/drawing/2014/main" id="{DAE833E8-6EF6-48C8-8500-BE87D246CA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26176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127.26 In second gear, the 1–2 synchronizer sleeve is moved forward, which locks the second speed gear to the output shaft</a:t>
            </a:r>
            <a:endParaRPr lang="en-US" dirty="0">
              <a:latin typeface="+mj-lt"/>
            </a:endParaRPr>
          </a:p>
        </p:txBody>
      </p:sp>
      <p:pic>
        <p:nvPicPr>
          <p:cNvPr id="3" name="Picture 2" descr="A figure shows how second gear in automobile works. the 2nd gear from right on the main shaft meshes with the 2nd right gear on the counter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8938" y="2133600"/>
            <a:ext cx="7206124" cy="385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681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5-Speed Transmission, 2</a:t>
            </a:r>
            <a:r>
              <a:rPr lang="en-US" baseline="30000" dirty="0"/>
              <a:t>nd</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_2nd_gear">
            <a:hlinkClick r:id="" action="ppaction://media"/>
            <a:extLst>
              <a:ext uri="{FF2B5EF4-FFF2-40B4-BE49-F238E27FC236}">
                <a16:creationId xmlns:a16="http://schemas.microsoft.com/office/drawing/2014/main" id="{0DEB39B5-6DB3-4A6F-BBF0-100C56933D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4265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127.27 To achieve third gear, the shaft linkage first centers the 1–2 synchronizer sleeve and then moves the 3–4 synchronizer sleeve rearward, locking third speed gear to the output shaft</a:t>
            </a:r>
          </a:p>
        </p:txBody>
      </p:sp>
      <p:pic>
        <p:nvPicPr>
          <p:cNvPr id="3" name="Picture 2" descr="A figure shows how third gear in automobile works. The 3rd gear from right on the main shaft meshes with the 3rd gear on the counter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8768" y="2209800"/>
            <a:ext cx="7134776" cy="377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61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GEAR TYPES (2 OF 2)</a:t>
            </a:r>
          </a:p>
        </p:txBody>
      </p:sp>
      <p:sp>
        <p:nvSpPr>
          <p:cNvPr id="3" name="Content Placeholder 2"/>
          <p:cNvSpPr>
            <a:spLocks noGrp="1"/>
          </p:cNvSpPr>
          <p:nvPr>
            <p:ph idx="1"/>
          </p:nvPr>
        </p:nvSpPr>
        <p:spPr/>
        <p:txBody>
          <a:bodyPr/>
          <a:lstStyle/>
          <a:p>
            <a:r>
              <a:rPr lang="en-US" dirty="0"/>
              <a:t>Internal Ring Gears</a:t>
            </a:r>
          </a:p>
          <a:p>
            <a:pPr lvl="1"/>
            <a:r>
              <a:rPr lang="en-US" dirty="0"/>
              <a:t>Gears having teeth along the inside circumference.</a:t>
            </a:r>
          </a:p>
          <a:p>
            <a:r>
              <a:rPr lang="en-US" dirty="0"/>
              <a:t>Bevel Gears</a:t>
            </a:r>
          </a:p>
          <a:p>
            <a:pPr lvl="1"/>
            <a:r>
              <a:rPr lang="en-US" dirty="0"/>
              <a:t>The teeth of a bevel gear are cut at an angle to the outside gear surface.</a:t>
            </a:r>
          </a:p>
          <a:p>
            <a:r>
              <a:rPr lang="en-US" dirty="0"/>
              <a:t>Hypoid Gears</a:t>
            </a:r>
          </a:p>
          <a:p>
            <a:pPr lvl="1"/>
            <a:r>
              <a:rPr lang="en-US" dirty="0"/>
              <a:t>Hypoid gear sets have gear teeth that are curved much like the teeth of a spiral bevel gear.</a:t>
            </a:r>
          </a:p>
        </p:txBody>
      </p:sp>
    </p:spTree>
    <p:extLst>
      <p:ext uri="{BB962C8B-B14F-4D97-AF65-F5344CB8AC3E}">
        <p14:creationId xmlns:p14="http://schemas.microsoft.com/office/powerpoint/2010/main" val="3919996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5-Speed Transmission, 3</a:t>
            </a:r>
            <a:r>
              <a:rPr lang="en-US" baseline="30000" dirty="0"/>
              <a:t>rd</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_3rd_gear">
            <a:hlinkClick r:id="" action="ppaction://media"/>
            <a:extLst>
              <a:ext uri="{FF2B5EF4-FFF2-40B4-BE49-F238E27FC236}">
                <a16:creationId xmlns:a16="http://schemas.microsoft.com/office/drawing/2014/main" id="{53E5EA3A-A04F-4E8A-83B9-BEC51CE3D4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79558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127.28 In fourth gear, the 3–4 synchronizer sleeve is moved forward, which locks the fourth speed gear to the output shaft</a:t>
            </a:r>
            <a:endParaRPr lang="en-US" dirty="0">
              <a:latin typeface="+mj-lt"/>
            </a:endParaRPr>
          </a:p>
        </p:txBody>
      </p:sp>
      <p:pic>
        <p:nvPicPr>
          <p:cNvPr id="3" name="Picture 2" descr="A figure shows how fourth gear in automobile works. In fourth gear direct power is transmitted by the main shaf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4612" y="2133600"/>
            <a:ext cx="7134775" cy="377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73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5-Speed Transmission, 4</a:t>
            </a:r>
            <a:r>
              <a:rPr lang="en-US" baseline="30000" dirty="0"/>
              <a:t>th</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_4th_gear">
            <a:hlinkClick r:id="" action="ppaction://media"/>
            <a:extLst>
              <a:ext uri="{FF2B5EF4-FFF2-40B4-BE49-F238E27FC236}">
                <a16:creationId xmlns:a16="http://schemas.microsoft.com/office/drawing/2014/main" id="{F102078A-74D7-4FAD-A371-616C911322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1087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127.29 To achieve fifth gear, the shift linkage first centers the 3–4 synchronizer sleeve and then moves the fifth synchronizer sleeve toward the fifth speed gear, locking it to the output shaft</a:t>
            </a:r>
          </a:p>
        </p:txBody>
      </p:sp>
      <p:pic>
        <p:nvPicPr>
          <p:cNvPr id="3" name="Picture 2" descr="A figure shows how fifth gear works. Here counter power transmitted the remaining two gears and produces maximum speed in this transmiss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8938" y="2362200"/>
            <a:ext cx="7206124" cy="347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521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5-speed Transmission: 5</a:t>
            </a:r>
            <a:r>
              <a:rPr lang="en-US" baseline="30000" dirty="0"/>
              <a:t>th</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_5th_gear">
            <a:hlinkClick r:id="" action="ppaction://media"/>
            <a:extLst>
              <a:ext uri="{FF2B5EF4-FFF2-40B4-BE49-F238E27FC236}">
                <a16:creationId xmlns:a16="http://schemas.microsoft.com/office/drawing/2014/main" id="{E170DD1A-BC2B-4D46-A82B-946197F06D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0903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127.30 Torque flows through the transmission in reverse gear. Note that the idler gear drives the 1–2 synchronizer sleeve gear, which is splined to the output shaft</a:t>
            </a:r>
          </a:p>
        </p:txBody>
      </p:sp>
      <p:pic>
        <p:nvPicPr>
          <p:cNvPr id="3" name="Picture 2" descr="A figure shows a function of reverse gear. Reverse idler shaft is connected with the countershaft setu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7703" y="2271057"/>
            <a:ext cx="7328592" cy="403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28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Transmission: Reverse</a:t>
            </a:r>
            <a:br>
              <a:rPr lang="en-US" dirty="0"/>
            </a:br>
            <a:r>
              <a:rPr lang="en-US" sz="1350" dirty="0">
                <a:solidFill>
                  <a:prstClr val="white"/>
                </a:solidFill>
              </a:rPr>
              <a:t>(The animation will automatically start in a few seconds)</a:t>
            </a:r>
            <a:endParaRPr lang="en-US" dirty="0"/>
          </a:p>
        </p:txBody>
      </p:sp>
      <p:pic>
        <p:nvPicPr>
          <p:cNvPr id="5" name="trans_reverse">
            <a:hlinkClick r:id="" action="ppaction://media"/>
            <a:extLst>
              <a:ext uri="{FF2B5EF4-FFF2-40B4-BE49-F238E27FC236}">
                <a16:creationId xmlns:a16="http://schemas.microsoft.com/office/drawing/2014/main" id="{FFB51009-7B85-43F3-8519-CAA2E9B760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5848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127.31 Cutaway of a T56 six-speed transmission showing all of its internal parts</a:t>
            </a:r>
            <a:endParaRPr lang="en-US" dirty="0">
              <a:latin typeface="+mj-lt"/>
            </a:endParaRPr>
          </a:p>
        </p:txBody>
      </p:sp>
      <p:pic>
        <p:nvPicPr>
          <p:cNvPr id="3" name="Picture 2" descr="A photo shows a cutaway of a six-speed transmission gearbox showing all its internal parts. Gears on the countershaft and main shaft are clearly visib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0199" y="2000639"/>
            <a:ext cx="5943602" cy="414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4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6-Speed Transaxle Operation</a:t>
            </a:r>
            <a:br>
              <a:rPr lang="en-US" dirty="0"/>
            </a:br>
            <a:r>
              <a:rPr lang="en-US" sz="1350" dirty="0">
                <a:solidFill>
                  <a:prstClr val="white"/>
                </a:solidFill>
              </a:rPr>
              <a:t>(The animation will automatically start in a few seconds)</a:t>
            </a:r>
            <a:endParaRPr lang="en-US" dirty="0"/>
          </a:p>
        </p:txBody>
      </p:sp>
      <p:pic>
        <p:nvPicPr>
          <p:cNvPr id="5" name="6_Speed_Transaxle_Operation">
            <a:hlinkClick r:id="" action="ppaction://media"/>
            <a:extLst>
              <a:ext uri="{FF2B5EF4-FFF2-40B4-BE49-F238E27FC236}">
                <a16:creationId xmlns:a16="http://schemas.microsoft.com/office/drawing/2014/main" id="{5CF39BCE-3826-4BA2-BF62-DACF12F9AC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63840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MANUAL TRANSAXLE CONSTRUCTION</a:t>
            </a:r>
          </a:p>
        </p:txBody>
      </p:sp>
      <p:sp>
        <p:nvSpPr>
          <p:cNvPr id="3" name="Content Placeholder 2"/>
          <p:cNvSpPr>
            <a:spLocks noGrp="1"/>
          </p:cNvSpPr>
          <p:nvPr>
            <p:ph idx="1"/>
          </p:nvPr>
        </p:nvSpPr>
        <p:spPr/>
        <p:txBody>
          <a:bodyPr/>
          <a:lstStyle/>
          <a:p>
            <a:r>
              <a:rPr lang="en-US" dirty="0"/>
              <a:t>Most transaxles use speed gears and synchronizers on both the input and output shafts.</a:t>
            </a:r>
          </a:p>
          <a:p>
            <a:r>
              <a:rPr lang="en-US" dirty="0"/>
              <a:t>The differential assembly, also called a final drive assembly, attaches to the output shaft and splits the torque to both front drive axles.</a:t>
            </a:r>
          </a:p>
        </p:txBody>
      </p:sp>
    </p:spTree>
    <p:extLst>
      <p:ext uri="{BB962C8B-B14F-4D97-AF65-F5344CB8AC3E}">
        <p14:creationId xmlns:p14="http://schemas.microsoft.com/office/powerpoint/2010/main" val="46337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127.1 Spur gears have straight-cut teeth</a:t>
            </a:r>
          </a:p>
        </p:txBody>
      </p:sp>
      <p:pic>
        <p:nvPicPr>
          <p:cNvPr id="5" name="Picture 2" descr="A photo shows two spur gears with straight-cut teeth of different diameter and teeth engaged toge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7400" y="1837896"/>
            <a:ext cx="7431186" cy="427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127.32 Notice that this five-speed transaxle from a Dodge/Plymouth Neon uses synchronizers on both the input and output shafts</a:t>
            </a:r>
            <a:endParaRPr lang="en-US" dirty="0">
              <a:latin typeface="+mj-lt"/>
            </a:endParaRPr>
          </a:p>
        </p:txBody>
      </p:sp>
      <p:pic>
        <p:nvPicPr>
          <p:cNvPr id="3" name="Picture 2" descr="A figure shows a 3rd/4th and 5th/reverse synchronizer on the main shaft and 1st/2nd synchronizer on the countershaft is show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9543" y="1705197"/>
            <a:ext cx="6564914" cy="460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69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127.33 Cutaway of a typical manual transaxle showing all of its internal parts including the final drive assembly</a:t>
            </a:r>
            <a:endParaRPr lang="en-US" dirty="0">
              <a:latin typeface="+mj-lt"/>
            </a:endParaRPr>
          </a:p>
        </p:txBody>
      </p:sp>
      <p:pic>
        <p:nvPicPr>
          <p:cNvPr id="3" name="Picture 2" descr="A photo shows a cutaway of an engine gearbox that shows internal parts of the transax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8750" y="1818763"/>
            <a:ext cx="6286500" cy="439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400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Power Transfer Unit</a:t>
            </a:r>
            <a:br>
              <a:rPr lang="en-US" dirty="0"/>
            </a:br>
            <a:r>
              <a:rPr lang="en-US" sz="1350" dirty="0">
                <a:solidFill>
                  <a:prstClr val="white"/>
                </a:solidFill>
              </a:rPr>
              <a:t>(The animation will automatically start in a few seconds)</a:t>
            </a:r>
            <a:endParaRPr lang="en-US" dirty="0"/>
          </a:p>
        </p:txBody>
      </p:sp>
      <p:pic>
        <p:nvPicPr>
          <p:cNvPr id="5" name="power_transfer_unit">
            <a:hlinkClick r:id="" action="ppaction://media"/>
            <a:extLst>
              <a:ext uri="{FF2B5EF4-FFF2-40B4-BE49-F238E27FC236}">
                <a16:creationId xmlns:a16="http://schemas.microsoft.com/office/drawing/2014/main" id="{CEE33263-24B1-4306-AFF1-A2F0ECF2C5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8840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Power Flow</a:t>
            </a:r>
            <a:br>
              <a:rPr lang="en-US" dirty="0"/>
            </a:br>
            <a:r>
              <a:rPr lang="en-US" sz="1350" dirty="0">
                <a:solidFill>
                  <a:prstClr val="white"/>
                </a:solidFill>
              </a:rPr>
              <a:t>(The animation will automatically start in a few seconds)</a:t>
            </a:r>
            <a:endParaRPr lang="en-US" dirty="0"/>
          </a:p>
        </p:txBody>
      </p:sp>
      <p:pic>
        <p:nvPicPr>
          <p:cNvPr id="6" name="transaxle_power_flow">
            <a:hlinkClick r:id="" action="ppaction://media"/>
            <a:extLst>
              <a:ext uri="{FF2B5EF4-FFF2-40B4-BE49-F238E27FC236}">
                <a16:creationId xmlns:a16="http://schemas.microsoft.com/office/drawing/2014/main" id="{371F378B-7FE1-4651-A380-13B5C2211A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858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1</a:t>
            </a:r>
            <a:r>
              <a:rPr lang="en-US" baseline="30000" dirty="0"/>
              <a:t>st</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axle_1st_gear">
            <a:hlinkClick r:id="" action="ppaction://media"/>
            <a:extLst>
              <a:ext uri="{FF2B5EF4-FFF2-40B4-BE49-F238E27FC236}">
                <a16:creationId xmlns:a16="http://schemas.microsoft.com/office/drawing/2014/main" id="{EEF5AF9E-CFCF-45F4-B877-EA90BE71E9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2204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2</a:t>
            </a:r>
            <a:r>
              <a:rPr lang="en-US" baseline="30000" dirty="0"/>
              <a:t>nd</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axle_2nd_gear">
            <a:hlinkClick r:id="" action="ppaction://media"/>
            <a:extLst>
              <a:ext uri="{FF2B5EF4-FFF2-40B4-BE49-F238E27FC236}">
                <a16:creationId xmlns:a16="http://schemas.microsoft.com/office/drawing/2014/main" id="{8FE58158-3EC6-4369-AFB0-79766D2A17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0774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3</a:t>
            </a:r>
            <a:r>
              <a:rPr lang="en-US" baseline="30000" dirty="0"/>
              <a:t>rd</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axle_3rd_gear">
            <a:hlinkClick r:id="" action="ppaction://media"/>
            <a:extLst>
              <a:ext uri="{FF2B5EF4-FFF2-40B4-BE49-F238E27FC236}">
                <a16:creationId xmlns:a16="http://schemas.microsoft.com/office/drawing/2014/main" id="{65C490B7-7BB9-48FE-9F69-5D165CDB9E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1290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4</a:t>
            </a:r>
            <a:r>
              <a:rPr lang="en-US" baseline="30000" dirty="0"/>
              <a:t>th</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axle_4th_Gear">
            <a:hlinkClick r:id="" action="ppaction://media"/>
            <a:extLst>
              <a:ext uri="{FF2B5EF4-FFF2-40B4-BE49-F238E27FC236}">
                <a16:creationId xmlns:a16="http://schemas.microsoft.com/office/drawing/2014/main" id="{8ADF8CD8-C4F0-4670-9E53-51D23808958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4" y="1447800"/>
            <a:ext cx="8137525" cy="4724400"/>
          </a:xfrm>
        </p:spPr>
      </p:pic>
    </p:spTree>
    <p:extLst>
      <p:ext uri="{BB962C8B-B14F-4D97-AF65-F5344CB8AC3E}">
        <p14:creationId xmlns:p14="http://schemas.microsoft.com/office/powerpoint/2010/main" val="348647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5</a:t>
            </a:r>
            <a:r>
              <a:rPr lang="en-US" baseline="30000" dirty="0"/>
              <a:t>th</a:t>
            </a:r>
            <a:r>
              <a:rPr lang="en-US" dirty="0"/>
              <a:t> Gear</a:t>
            </a:r>
            <a:br>
              <a:rPr lang="en-US" dirty="0"/>
            </a:br>
            <a:r>
              <a:rPr lang="en-US" sz="1350" dirty="0">
                <a:solidFill>
                  <a:prstClr val="white"/>
                </a:solidFill>
              </a:rPr>
              <a:t>(The animation will automatically start in a few seconds)</a:t>
            </a:r>
            <a:endParaRPr lang="en-US" dirty="0"/>
          </a:p>
        </p:txBody>
      </p:sp>
      <p:pic>
        <p:nvPicPr>
          <p:cNvPr id="5" name="transaxle_5th_gear">
            <a:hlinkClick r:id="" action="ppaction://media"/>
            <a:extLst>
              <a:ext uri="{FF2B5EF4-FFF2-40B4-BE49-F238E27FC236}">
                <a16:creationId xmlns:a16="http://schemas.microsoft.com/office/drawing/2014/main" id="{857AEE47-0F2A-436F-B810-04FDD14E13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3593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Final Drive</a:t>
            </a:r>
            <a:br>
              <a:rPr lang="en-US" dirty="0"/>
            </a:br>
            <a:r>
              <a:rPr lang="en-US" sz="1350" dirty="0">
                <a:solidFill>
                  <a:prstClr val="white"/>
                </a:solidFill>
              </a:rPr>
              <a:t>(The animation will automatically start in a few seconds)</a:t>
            </a:r>
            <a:endParaRPr lang="en-US" dirty="0"/>
          </a:p>
        </p:txBody>
      </p:sp>
      <p:pic>
        <p:nvPicPr>
          <p:cNvPr id="6" name="transaxle_final_drive">
            <a:hlinkClick r:id="" action="ppaction://media"/>
            <a:extLst>
              <a:ext uri="{FF2B5EF4-FFF2-40B4-BE49-F238E27FC236}">
                <a16:creationId xmlns:a16="http://schemas.microsoft.com/office/drawing/2014/main" id="{B87CCF1A-48FD-44A0-995D-15A2449028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6743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mj-lt"/>
              </a:rPr>
              <a:t>Figure 127.2 The teeth of a helical gear are cut at an angle to the gear axis</a:t>
            </a:r>
          </a:p>
        </p:txBody>
      </p:sp>
      <p:pic>
        <p:nvPicPr>
          <p:cNvPr id="6" name="Picture 2" descr="A photo shows teeth of a helical gear; teeth are cut at an angle to the gear axis centerl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15161" y="1861461"/>
            <a:ext cx="6297818" cy="437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Transaxle, Reverse</a:t>
            </a:r>
            <a:br>
              <a:rPr lang="en-US" dirty="0"/>
            </a:br>
            <a:r>
              <a:rPr lang="en-US" sz="1350" dirty="0">
                <a:solidFill>
                  <a:prstClr val="white"/>
                </a:solidFill>
              </a:rPr>
              <a:t>(The animation will automatically start in a few seconds)</a:t>
            </a:r>
            <a:endParaRPr lang="en-US" dirty="0"/>
          </a:p>
        </p:txBody>
      </p:sp>
      <p:pic>
        <p:nvPicPr>
          <p:cNvPr id="6" name="transaxle_reverse">
            <a:hlinkClick r:id="" action="ppaction://media"/>
            <a:extLst>
              <a:ext uri="{FF2B5EF4-FFF2-40B4-BE49-F238E27FC236}">
                <a16:creationId xmlns:a16="http://schemas.microsoft.com/office/drawing/2014/main" id="{1B6D48DF-369C-4399-B479-3802E1938D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29443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TRANSMISSION/ TRANSAXLE REMOVAL</a:t>
            </a:r>
          </a:p>
        </p:txBody>
      </p:sp>
      <p:sp>
        <p:nvSpPr>
          <p:cNvPr id="3" name="Content Placeholder 2"/>
          <p:cNvSpPr>
            <a:spLocks noGrp="1"/>
          </p:cNvSpPr>
          <p:nvPr>
            <p:ph idx="1"/>
          </p:nvPr>
        </p:nvSpPr>
        <p:spPr/>
        <p:txBody>
          <a:bodyPr/>
          <a:lstStyle/>
          <a:p>
            <a:r>
              <a:rPr lang="en-US" sz="2000" dirty="0"/>
              <a:t>Disconnecting the negative battery cable.</a:t>
            </a:r>
          </a:p>
          <a:p>
            <a:r>
              <a:rPr lang="en-US" sz="2000" dirty="0"/>
              <a:t>Safely hoisting and supporting the vehicle.</a:t>
            </a:r>
          </a:p>
          <a:p>
            <a:r>
              <a:rPr lang="en-US" sz="2000" dirty="0"/>
              <a:t>Supporting the engine with a holding fixture or other support (front-wheel-drive).</a:t>
            </a:r>
          </a:p>
          <a:p>
            <a:r>
              <a:rPr lang="en-US" sz="2000" dirty="0"/>
              <a:t>Remove the drive axle shafts or drive shaft (rear-wheel-drive).</a:t>
            </a:r>
          </a:p>
          <a:p>
            <a:r>
              <a:rPr lang="en-US" sz="2000" dirty="0"/>
              <a:t>Remove the clutch linkage and shift linkage.</a:t>
            </a:r>
          </a:p>
          <a:p>
            <a:r>
              <a:rPr lang="en-US" sz="2000" dirty="0"/>
              <a:t>Disconnect the vehicle speed sensor and reverse (backup) light connectors.</a:t>
            </a:r>
          </a:p>
          <a:p>
            <a:r>
              <a:rPr lang="en-US" sz="2000" dirty="0"/>
              <a:t>Remove the attaching bolts/nuts from the engine and transmission/transaxle mounts and then removing the unit from the vehicle.</a:t>
            </a:r>
          </a:p>
        </p:txBody>
      </p:sp>
    </p:spTree>
    <p:extLst>
      <p:ext uri="{BB962C8B-B14F-4D97-AF65-F5344CB8AC3E}">
        <p14:creationId xmlns:p14="http://schemas.microsoft.com/office/powerpoint/2010/main" val="2270503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127.34 Most front-wheel-drive (FWD) vehicles require the use of a fixture to support the engine before removing the transaxle</a:t>
            </a:r>
            <a:endParaRPr lang="en-US" dirty="0">
              <a:latin typeface="+mj-lt"/>
            </a:endParaRPr>
          </a:p>
        </p:txBody>
      </p:sp>
      <p:pic>
        <p:nvPicPr>
          <p:cNvPr id="3" name="Picture 2" descr="A figure shows a fixture which is used to support the engine before transaxles is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2511" y="2133600"/>
            <a:ext cx="5958978" cy="38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85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127.35 A transaxle being removed from underneath a vehicle and being supported by a transmission jack</a:t>
            </a:r>
            <a:endParaRPr lang="en-US" dirty="0">
              <a:latin typeface="+mj-lt"/>
            </a:endParaRPr>
          </a:p>
        </p:txBody>
      </p:sp>
      <p:pic>
        <p:nvPicPr>
          <p:cNvPr id="3" name="Picture 2" descr="A photo shows a transaxle removed from the vehicle and is being supported by a transmission ja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5972" y="1944298"/>
            <a:ext cx="5592054" cy="419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4431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127.36 Typical cable-operated shift linkage used on a front-wheel-drive transaxle</a:t>
            </a:r>
            <a:endParaRPr lang="en-US" dirty="0">
              <a:latin typeface="+mj-lt"/>
            </a:endParaRPr>
          </a:p>
        </p:txBody>
      </p:sp>
      <p:pic>
        <p:nvPicPr>
          <p:cNvPr id="3" name="Picture 2" descr="A photo shows a cable operated shift linkage connected to a vehi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3679" y="1883919"/>
            <a:ext cx="5796642" cy="43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07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TRANSMISSION/ TRANSAXLE DISASSEMBLY</a:t>
            </a:r>
          </a:p>
        </p:txBody>
      </p:sp>
      <p:sp>
        <p:nvSpPr>
          <p:cNvPr id="3" name="Content Placeholder 2"/>
          <p:cNvSpPr>
            <a:spLocks noGrp="1"/>
          </p:cNvSpPr>
          <p:nvPr>
            <p:ph idx="1"/>
          </p:nvPr>
        </p:nvSpPr>
        <p:spPr/>
        <p:txBody>
          <a:bodyPr/>
          <a:lstStyle/>
          <a:p>
            <a:r>
              <a:rPr lang="en-US" dirty="0"/>
              <a:t>Before disassembling the transmission/transaxle, drain any remaining gear lubricant from the unit and dispose of it properly.</a:t>
            </a:r>
          </a:p>
          <a:p>
            <a:r>
              <a:rPr lang="en-US" dirty="0"/>
              <a:t>Mount the transmission/transaxle on a holding fixture or place it on a large, clean work surface.</a:t>
            </a:r>
          </a:p>
          <a:p>
            <a:r>
              <a:rPr lang="en-US" dirty="0"/>
              <a:t>Check the service manual for the exact disassembly procedures to follow for the unit being serviced.</a:t>
            </a:r>
          </a:p>
          <a:p>
            <a:endParaRPr lang="en-US" dirty="0"/>
          </a:p>
        </p:txBody>
      </p:sp>
    </p:spTree>
    <p:extLst>
      <p:ext uri="{BB962C8B-B14F-4D97-AF65-F5344CB8AC3E}">
        <p14:creationId xmlns:p14="http://schemas.microsoft.com/office/powerpoint/2010/main" val="22560971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127.37 Drain the fluid into a suitable container and dispose of the old fluid according to local, state, and federal regulations</a:t>
            </a:r>
            <a:endParaRPr lang="en-US" dirty="0">
              <a:latin typeface="+mj-lt"/>
            </a:endParaRPr>
          </a:p>
        </p:txBody>
      </p:sp>
      <p:pic>
        <p:nvPicPr>
          <p:cNvPr id="3" name="Picture 2" descr="A photo shows fluid drained into a container to clean the fluid tan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0157" y="2453346"/>
            <a:ext cx="5083685" cy="381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1531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127.38 A Borg-Warner T5 five-speed transmission shown with the shifter cover removed</a:t>
            </a:r>
            <a:endParaRPr lang="en-US" dirty="0">
              <a:latin typeface="+mj-lt"/>
            </a:endParaRPr>
          </a:p>
        </p:txBody>
      </p:sp>
      <p:pic>
        <p:nvPicPr>
          <p:cNvPr id="3" name="Picture 2" descr="A photo shows the main shaft with all the gears on it. The gear shifter is removed and held in hand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2663" y="1904330"/>
            <a:ext cx="5698674" cy="427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7076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127.39 The cost to replace these gears may exceed the cost of a replacement transmission</a:t>
            </a:r>
            <a:endParaRPr lang="en-US" dirty="0">
              <a:latin typeface="+mj-lt"/>
            </a:endParaRPr>
          </a:p>
        </p:txBody>
      </p:sp>
      <p:pic>
        <p:nvPicPr>
          <p:cNvPr id="3" name="Picture 2" descr="A photo shows a broken gear in a gearbox.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2036" y="1874536"/>
            <a:ext cx="5959928" cy="436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442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127.40 It often requires two people to assemble a transaxle because the shaft with the shifter forks needs to be placed into the case as an assembly, as on this unit</a:t>
            </a:r>
          </a:p>
        </p:txBody>
      </p:sp>
      <p:pic>
        <p:nvPicPr>
          <p:cNvPr id="3" name="Picture 2" descr="A photo shows two people working to remove a gear from the main 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8556" y="2086647"/>
            <a:ext cx="6106888" cy="412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1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127.3 A spur gear has straight-cut teeth. This design is very strong and is used where strength is important. Spur gears are noisy during operation. Helical-cut gears, on the other hand, operate quietly but create a force in line with the axis of the gears due to the angle of the gear teeth</a:t>
            </a:r>
          </a:p>
        </p:txBody>
      </p:sp>
      <p:pic>
        <p:nvPicPr>
          <p:cNvPr id="4" name="Picture 2" descr="A figure shows a spur gear engaged with another smaller spur gear. Helical gear is engaged with another smaller helical gear and axial thrust is applied to both the driven and driving gea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68476" y="2209800"/>
            <a:ext cx="3007046" cy="380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127.41 (a) During the disassembly of any manual transmission/transaxle, carefully check for the location of the snap rings. Often they are hidden. Consult the factory service manual or unit repair manual for information and procedures for the unit being serviced</a:t>
            </a:r>
          </a:p>
        </p:txBody>
      </p:sp>
      <p:pic>
        <p:nvPicPr>
          <p:cNvPr id="3" name="Picture 2" descr="A photo shows a snap ring being removed by a technici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4936" y="2242367"/>
            <a:ext cx="5274128" cy="394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846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127.41 (b) Using snap-ring pliers to remove a snap ring. Many snap rings have an “up” side. Be sure to reinstall any snap rings in the correct direction</a:t>
            </a:r>
            <a:endParaRPr lang="en-US" dirty="0">
              <a:latin typeface="+mj-lt"/>
            </a:endParaRPr>
          </a:p>
        </p:txBody>
      </p:sp>
      <p:pic>
        <p:nvPicPr>
          <p:cNvPr id="3" name="Picture 2" descr="A photos show pliers used to remove the snap ring from the 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3486" y="2021839"/>
            <a:ext cx="5617028" cy="420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98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127.41 (c) After the snap ring is removed, some components can be simply lifted off the main shaft, while other gears may require the use of a press</a:t>
            </a:r>
            <a:endParaRPr lang="en-US" dirty="0">
              <a:latin typeface="+mj-lt"/>
            </a:endParaRPr>
          </a:p>
        </p:txBody>
      </p:sp>
      <p:pic>
        <p:nvPicPr>
          <p:cNvPr id="3" name="Picture 2" descr="A figure shows that gears are easily removed from its place after snap rings are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2471" y="2075581"/>
            <a:ext cx="5519058" cy="416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40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127.42 (a) When a ball bearing is pressed off a shaft, the bearing should be supported by the inner race (if possible) so the force is not exerted on the outer race by the balls</a:t>
            </a:r>
            <a:endParaRPr lang="en-US" dirty="0">
              <a:latin typeface="+mj-lt"/>
            </a:endParaRPr>
          </a:p>
        </p:txBody>
      </p:sp>
      <p:pic>
        <p:nvPicPr>
          <p:cNvPr id="3" name="Picture 2" descr="A figure shows force is applied on press fit race on bearing inner race. Support blocks are used to hold firmly in posi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18657" y="1801310"/>
            <a:ext cx="4506686" cy="444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904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127.42 (b) Use caution when pressing parts onto the main shaft. Always follow the specified assembly procedures as found in service information</a:t>
            </a:r>
            <a:endParaRPr lang="en-US" dirty="0">
              <a:latin typeface="+mj-lt"/>
            </a:endParaRPr>
          </a:p>
        </p:txBody>
      </p:sp>
      <p:pic>
        <p:nvPicPr>
          <p:cNvPr id="3" name="Picture 2" descr="A photo shows the main shaft pressed by placing it in between the pressing ba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4113" y="2000473"/>
            <a:ext cx="5355774" cy="4244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173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127.43 The dial indicator is set up to measure input shaft endplay as it is lifted and dropped using the pry bar</a:t>
            </a:r>
            <a:endParaRPr lang="en-US" dirty="0">
              <a:latin typeface="+mj-lt"/>
            </a:endParaRPr>
          </a:p>
        </p:txBody>
      </p:sp>
      <p:pic>
        <p:nvPicPr>
          <p:cNvPr id="3" name="Picture 2" descr="A figure shows a pry bar used to lift the input shaft endplay. Dial indicator at the top is used to measure the distance of shaft endpla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31059" y="1790459"/>
            <a:ext cx="3281883" cy="446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4882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HARD-TO-SHIFT PROBLEM DIAGNOSIS</a:t>
            </a:r>
          </a:p>
        </p:txBody>
      </p:sp>
      <p:sp>
        <p:nvSpPr>
          <p:cNvPr id="3" name="Content Placeholder 2"/>
          <p:cNvSpPr>
            <a:spLocks noGrp="1"/>
          </p:cNvSpPr>
          <p:nvPr>
            <p:ph idx="1"/>
          </p:nvPr>
        </p:nvSpPr>
        <p:spPr/>
        <p:txBody>
          <a:bodyPr/>
          <a:lstStyle/>
          <a:p>
            <a:r>
              <a:rPr lang="en-US" dirty="0"/>
              <a:t>Several items that could be worn or defective can cause a manual transmission/transaxle to be difficult to shift, including:</a:t>
            </a:r>
          </a:p>
          <a:p>
            <a:pPr lvl="1"/>
            <a:r>
              <a:rPr lang="en-US" dirty="0"/>
              <a:t>Clutch not fully disengaging.</a:t>
            </a:r>
          </a:p>
          <a:p>
            <a:pPr lvl="1"/>
            <a:r>
              <a:rPr lang="en-US" dirty="0"/>
              <a:t>Worn synchronizer.</a:t>
            </a:r>
          </a:p>
          <a:p>
            <a:pPr lvl="1"/>
            <a:r>
              <a:rPr lang="en-US" dirty="0"/>
              <a:t>Worn, cracked, or loose shift forks.</a:t>
            </a:r>
          </a:p>
          <a:p>
            <a:pPr lvl="1"/>
            <a:r>
              <a:rPr lang="en-US" dirty="0"/>
              <a:t>Excessive input- or main-shaft end play.</a:t>
            </a:r>
          </a:p>
          <a:p>
            <a:pPr lvl="1"/>
            <a:r>
              <a:rPr lang="en-US" dirty="0"/>
              <a:t>Improper lubrication.</a:t>
            </a:r>
          </a:p>
        </p:txBody>
      </p:sp>
    </p:spTree>
    <p:extLst>
      <p:ext uri="{BB962C8B-B14F-4D97-AF65-F5344CB8AC3E}">
        <p14:creationId xmlns:p14="http://schemas.microsoft.com/office/powerpoint/2010/main" val="15476545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GEAR LUBRICATION</a:t>
            </a:r>
          </a:p>
        </p:txBody>
      </p:sp>
      <p:sp>
        <p:nvSpPr>
          <p:cNvPr id="3" name="Content Placeholder 2"/>
          <p:cNvSpPr>
            <a:spLocks noGrp="1"/>
          </p:cNvSpPr>
          <p:nvPr>
            <p:ph idx="1"/>
          </p:nvPr>
        </p:nvSpPr>
        <p:spPr/>
        <p:txBody>
          <a:bodyPr/>
          <a:lstStyle/>
          <a:p>
            <a:r>
              <a:rPr lang="en-US" dirty="0"/>
              <a:t>After the installation of the transmission/transaxle, the unit should be filled with the correct lubricant.</a:t>
            </a:r>
          </a:p>
          <a:p>
            <a:pPr lvl="1"/>
            <a:r>
              <a:rPr lang="pl-PL" dirty="0"/>
              <a:t>SAE 80W-90 (GL-4) gear lube</a:t>
            </a:r>
            <a:endParaRPr lang="en-US" dirty="0"/>
          </a:p>
          <a:p>
            <a:pPr lvl="1"/>
            <a:r>
              <a:rPr lang="en-US" dirty="0"/>
              <a:t>STF (synchromesh transmission fluid), but with friction characteristics designed for manual transmissions.</a:t>
            </a:r>
          </a:p>
          <a:p>
            <a:pPr lvl="1"/>
            <a:r>
              <a:rPr lang="en-US" dirty="0"/>
              <a:t>ATF (automatic transmission fluid)</a:t>
            </a:r>
          </a:p>
          <a:p>
            <a:pPr lvl="1"/>
            <a:r>
              <a:rPr lang="en-US" dirty="0"/>
              <a:t>Engine oil (usually SAE 5W-30)</a:t>
            </a:r>
          </a:p>
        </p:txBody>
      </p:sp>
    </p:spTree>
    <p:extLst>
      <p:ext uri="{BB962C8B-B14F-4D97-AF65-F5344CB8AC3E}">
        <p14:creationId xmlns:p14="http://schemas.microsoft.com/office/powerpoint/2010/main" val="1944597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127.44 Some manual transmissions/transaxles require synchromesh transmission fluid</a:t>
            </a:r>
            <a:endParaRPr lang="en-US" dirty="0">
              <a:latin typeface="+mj-lt"/>
            </a:endParaRPr>
          </a:p>
        </p:txBody>
      </p:sp>
      <p:pic>
        <p:nvPicPr>
          <p:cNvPr id="3" name="Picture 2" descr="A photo shows a synchromesh transmission fluid in a contain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58141" y="1870313"/>
            <a:ext cx="4627718" cy="440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0235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mj-lt"/>
              </a:rPr>
              <a:t>NV 1500 MANUAL TRANSMISSION SERVICE</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74168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652</TotalTime>
  <Words>4155</Words>
  <Application>Microsoft Office PowerPoint</Application>
  <PresentationFormat>On-screen Show (4:3)</PresentationFormat>
  <Paragraphs>273</Paragraphs>
  <Slides>138</Slides>
  <Notes>0</Notes>
  <HiddenSlides>0</HiddenSlides>
  <MMClips>22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138</vt:i4>
      </vt:variant>
    </vt:vector>
  </HeadingPairs>
  <TitlesOfParts>
    <vt:vector size="150" baseType="lpstr">
      <vt:lpstr>Arial</vt:lpstr>
      <vt:lpstr>Arial (Headings)</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THE NEED FOR A TRANSMISSION</vt:lpstr>
      <vt:lpstr>GEAR TYPES (1 OF 2)</vt:lpstr>
      <vt:lpstr>GEAR TYPES (2 OF 2)</vt:lpstr>
      <vt:lpstr>Figure 127.1 Spur gears have straight-cut teeth</vt:lpstr>
      <vt:lpstr>Figure 127.2 The teeth of a helical gear are cut at an angle to the gear axis</vt:lpstr>
      <vt:lpstr>Figure 127.3 A spur gear has straight-cut teeth. This design is very strong and is used where strength is important. Spur gears are noisy during operation. Helical-cut gears, on the other hand, operate quietly but create a force in line with the axis of the gears due to the angle of the gear teeth</vt:lpstr>
      <vt:lpstr>Figure 127.4 A pinion gear meshed with an internal ring gear rotates in the same direction around a parallel axis of rotation</vt:lpstr>
      <vt:lpstr>Animation: Internal &amp; External Gear (The animation will automatically start in a few seconds)</vt:lpstr>
      <vt:lpstr>Figure 127.5 When two external gears mesh, they rotate in opposite directions</vt:lpstr>
      <vt:lpstr>Figure 127.6 Bevel gears are often used to change the direction of rotation and are typically used in differentials</vt:lpstr>
      <vt:lpstr>Figure 127.7 A differential uses a hypoid gear set to provide a change in the direction of torque and for gear reduction (torque increases) to the drive wheels</vt:lpstr>
      <vt:lpstr>GEAR RATIOS (1 OF 3)</vt:lpstr>
      <vt:lpstr>GEAR RATIOS (2 OF 3)</vt:lpstr>
      <vt:lpstr>GEAR RATIOS (3 OF 3)</vt:lpstr>
      <vt:lpstr>Figure 127.8 Gear ratio is determined by dividing the number of teeth of the driven (output) gear (24 teeth) by the number of teeth on the driving (input) gear (12 teeth). The ratio illustrated is 2:1</vt:lpstr>
      <vt:lpstr>Animation: External Gears: 2:1 (The animation will automatically start in a few seconds)</vt:lpstr>
      <vt:lpstr>Figure 127.9 This gear combination provides a gear reduction of 3:1</vt:lpstr>
      <vt:lpstr>Figure 127.10 This gear combination provides an overdrive ratio of 0.33:1</vt:lpstr>
      <vt:lpstr>Figure 127.11 Idler gears affect the direction of rotation in a gear train, but not the final drive ratio</vt:lpstr>
      <vt:lpstr>Animation: External Gears with Idler (The animation will automatically start in a few seconds)</vt:lpstr>
      <vt:lpstr>QUESTION 1: ?</vt:lpstr>
      <vt:lpstr>ANSWER 1:</vt:lpstr>
      <vt:lpstr>TOEQUE, SPEED, AND POWER</vt:lpstr>
      <vt:lpstr>Figure 127.12 Gears apply torque in the same way a wrench applies torque—the force applied multiplied by the distance from the center of the gear equals the torque</vt:lpstr>
      <vt:lpstr>Figure 127.13 A lever can be used to multiply torque, but it does so at the expense of distance or speed</vt:lpstr>
      <vt:lpstr>TRANSMISSION CONSTRUCTION (1 OF 2)</vt:lpstr>
      <vt:lpstr>TRANSMISSION CONSTRUCTION (2 OF 2)</vt:lpstr>
      <vt:lpstr>Figure 127.14 Cross section of a five-speed manual transmission showing the main parts</vt:lpstr>
      <vt:lpstr>FREQUENTLY ASKED QUESTION</vt:lpstr>
      <vt:lpstr>Figure 127.15 The torque capacity of a transmission is determined by the size of the gear and bearings used. The greater the distance, usually measured in millimeters such as 77 mm, between the main shaft and the countershaft, the greater the torque capacity</vt:lpstr>
      <vt:lpstr>Animation: Transmission Power Flow (The animation will automatically start in a few seconds)</vt:lpstr>
      <vt:lpstr>TORQUE FLOW THROUGH A MANUAL TRANSMISSION </vt:lpstr>
      <vt:lpstr>SPEED GEARS</vt:lpstr>
      <vt:lpstr>Figure 127.16 Notice that the countershaft and the main shaft both use gears of increasing size that mesh together</vt:lpstr>
      <vt:lpstr>SYNCHRONIZER PARTS AND OPERATION (1 OF 2)</vt:lpstr>
      <vt:lpstr>SYNCHRONIZER PARTS AND OPERATION (2 OF 2)</vt:lpstr>
      <vt:lpstr>Figure 127.17 A typical shift mechanism is designed to not only give the driver a solid feel when shifting, but also prevents shifting into reverse except from the neutral position</vt:lpstr>
      <vt:lpstr>Figure 127.18 When a shift is made, the sleeve is moved toward the speed gear. The sleeve presses the stop ring against the cone area of the speed gear. The friction between the stop ring and the speed gear causes the speed of the two to become equal, permitting the sleeve to engage the gear clutch teeth of the speed gear. </vt:lpstr>
      <vt:lpstr>Figure 127.19 Typical synchronizer assembly</vt:lpstr>
      <vt:lpstr>Animation: Check Blocker Ring Clearance (The animation will automatically start in a few seconds)</vt:lpstr>
      <vt:lpstr>Figure 127.20 Synchronizer keys are attached to the clutch hub and push against the synchronizer ring when the sleeve is being moved during a shift. Notice the grooves on the synchronizer ring. These grooves prevent lubricating oil from becoming trapped between the ring and the cone surface of the speed gear. </vt:lpstr>
      <vt:lpstr>Figure 127.21 A shift sequence starts when the shift fork applies a force on the sleeve that moves it toward the speed gear. (2) The sleeve and the inserts contact the stop ring. (3) The synchronizer ring engages the cone on the speed gear, causing both assemblies to reach the same speed. (4)</vt:lpstr>
      <vt:lpstr>Animation: Synchronizer Operation  (The animation will automatically start in a few seconds)</vt:lpstr>
      <vt:lpstr>Figure 127.22 Before reassembling the transmission/transaxle, carefully inspect the splines on the synchronizer sleeves for wear. The shape of the splines helps prevent the transmission/transaxle from jumping out of gear during acceleration and deceleration</vt:lpstr>
      <vt:lpstr>Figure 127.23 Exploded view of a triple-cone synchronizer. The inner and outer rings rotate with the synchronizer sleeve while the middle ring rotates with the speed gear</vt:lpstr>
      <vt:lpstr>QUESTION 2: ?</vt:lpstr>
      <vt:lpstr>ANSWER 2:</vt:lpstr>
      <vt:lpstr>FIVE SPEED TRANSMISSION TORQUE FLOW (1 OF 3)</vt:lpstr>
      <vt:lpstr>FIVE SPEED TRANSMISSION TORQUE FLOW (2 OF 3)</vt:lpstr>
      <vt:lpstr>FIVE SPEED TRANSMISSION TORQUE FLOW (3 OF 3)</vt:lpstr>
      <vt:lpstr>Figure 127.24 In neutral, the input shaft and the countershaft are rotating if the clutch is engaged (clutch pedal up), but no torque is being transmitted through the transmission</vt:lpstr>
      <vt:lpstr>Figure 127.25 In first gear, the 1–2 synchronizer sleeve is moved rearward, locking the first speed gear to the output shaft. Torque is transmitted from the input shaft to the countershaft and then to the output shaft</vt:lpstr>
      <vt:lpstr>Animation: 5-Speed Transmission, 1st Gear (The animation will automatically start in a few seconds)</vt:lpstr>
      <vt:lpstr>Figure 127.26 In second gear, the 1–2 synchronizer sleeve is moved forward, which locks the second speed gear to the output shaft</vt:lpstr>
      <vt:lpstr>Animation: 5-Speed Transmission, 2nd Gear (The animation will automatically start in a few seconds)</vt:lpstr>
      <vt:lpstr>Figure 127.27 To achieve third gear, the shaft linkage first centers the 1–2 synchronizer sleeve and then moves the 3–4 synchronizer sleeve rearward, locking third speed gear to the output shaft</vt:lpstr>
      <vt:lpstr>Animation: 5-Speed Transmission, 3rd Gear (The animation will automatically start in a few seconds)</vt:lpstr>
      <vt:lpstr>Figure 127.28 In fourth gear, the 3–4 synchronizer sleeve is moved forward, which locks the fourth speed gear to the output shaft</vt:lpstr>
      <vt:lpstr>Animation: 5-Speed Transmission, 4th Gear (The animation will automatically start in a few seconds)</vt:lpstr>
      <vt:lpstr>Figure 127.29 To achieve fifth gear, the shift linkage first centers the 3–4 synchronizer sleeve and then moves the fifth synchronizer sleeve toward the fifth speed gear, locking it to the output shaft</vt:lpstr>
      <vt:lpstr>Animation: 5-speed Transmission: 5th Gear (The animation will automatically start in a few seconds)</vt:lpstr>
      <vt:lpstr>Figure 127.30 Torque flows through the transmission in reverse gear. Note that the idler gear drives the 1–2 synchronizer sleeve gear, which is splined to the output shaft</vt:lpstr>
      <vt:lpstr>Animation: Transmission: Reverse (The animation will automatically start in a few seconds)</vt:lpstr>
      <vt:lpstr>Figure 127.31 Cutaway of a T56 six-speed transmission showing all of its internal parts</vt:lpstr>
      <vt:lpstr>Animation: 6-Speed Transaxle Operation (The animation will automatically start in a few seconds)</vt:lpstr>
      <vt:lpstr>MANUAL TRANSAXLE CONSTRUCTION</vt:lpstr>
      <vt:lpstr>Figure 127.32 Notice that this five-speed transaxle from a Dodge/Plymouth Neon uses synchronizers on both the input and output shafts</vt:lpstr>
      <vt:lpstr>Figure 127.33 Cutaway of a typical manual transaxle showing all of its internal parts including the final drive assembly</vt:lpstr>
      <vt:lpstr>Animation: Power Transfer Unit (The animation will automatically start in a few seconds)</vt:lpstr>
      <vt:lpstr>Animation: Transaxle Power Flow (The animation will automatically start in a few seconds)</vt:lpstr>
      <vt:lpstr>Animation: Transaxle: 1st Gear (The animation will automatically start in a few seconds)</vt:lpstr>
      <vt:lpstr>Animation: Transaxle, 2nd Gear (The animation will automatically start in a few seconds)</vt:lpstr>
      <vt:lpstr>Animation: Transaxle, 3rd Gear (The animation will automatically start in a few seconds)</vt:lpstr>
      <vt:lpstr>Animation: Transaxle, 4th Gear (The animation will automatically start in a few seconds)</vt:lpstr>
      <vt:lpstr>Animation: Transaxle, 5th Gear (The animation will automatically start in a few seconds)</vt:lpstr>
      <vt:lpstr>Animation: Transaxle, Final Drive (The animation will automatically start in a few seconds)</vt:lpstr>
      <vt:lpstr>Animation: Transaxle, Reverse (The animation will automatically start in a few seconds)</vt:lpstr>
      <vt:lpstr>TRANSMISSION/ TRANSAXLE REMOVAL</vt:lpstr>
      <vt:lpstr>Figure 127.34 Most front-wheel-drive (FWD) vehicles require the use of a fixture to support the engine before removing the transaxle</vt:lpstr>
      <vt:lpstr>Figure 127.35 A transaxle being removed from underneath a vehicle and being supported by a transmission jack</vt:lpstr>
      <vt:lpstr>Figure 127.36 Typical cable-operated shift linkage used on a front-wheel-drive transaxle</vt:lpstr>
      <vt:lpstr>TRANSMISSION/ TRANSAXLE DISASSEMBLY</vt:lpstr>
      <vt:lpstr>Figure 127.37 Drain the fluid into a suitable container and dispose of the old fluid according to local, state, and federal regulations</vt:lpstr>
      <vt:lpstr>Figure 127.38 A Borg-Warner T5 five-speed transmission shown with the shifter cover removed</vt:lpstr>
      <vt:lpstr>Figure 127.39 The cost to replace these gears may exceed the cost of a replacement transmission</vt:lpstr>
      <vt:lpstr>Figure 127.40 It often requires two people to assemble a transaxle because the shaft with the shifter forks needs to be placed into the case as an assembly, as on this unit</vt:lpstr>
      <vt:lpstr>Figure 127.41 (a) During the disassembly of any manual transmission/transaxle, carefully check for the location of the snap rings. Often they are hidden. Consult the factory service manual or unit repair manual for information and procedures for the unit being serviced</vt:lpstr>
      <vt:lpstr>Figure 127.41 (b) Using snap-ring pliers to remove a snap ring. Many snap rings have an “up” side. Be sure to reinstall any snap rings in the correct direction</vt:lpstr>
      <vt:lpstr>Figure 127.41 (c) After the snap ring is removed, some components can be simply lifted off the main shaft, while other gears may require the use of a press</vt:lpstr>
      <vt:lpstr>Figure 127.42 (a) When a ball bearing is pressed off a shaft, the bearing should be supported by the inner race (if possible) so the force is not exerted on the outer race by the balls</vt:lpstr>
      <vt:lpstr>Figure 127.42 (b) Use caution when pressing parts onto the main shaft. Always follow the specified assembly procedures as found in service information</vt:lpstr>
      <vt:lpstr>Figure 127.43 The dial indicator is set up to measure input shaft endplay as it is lifted and dropped using the pry bar</vt:lpstr>
      <vt:lpstr>HARD-TO-SHIFT PROBLEM DIAGNOSIS</vt:lpstr>
      <vt:lpstr>GEAR LUBRICATION</vt:lpstr>
      <vt:lpstr>Figure 127.44 Some manual transmissions/transaxles require synchromesh transmission fluid</vt:lpstr>
      <vt:lpstr>NV 1500 MANUAL TRANSMISSION SERVICE</vt:lpstr>
      <vt:lpstr>1 A NV-1500 five-speed manual transmission is used in  two-wheel drive applications only.</vt:lpstr>
      <vt:lpstr>2 The shifter assembly has been removed. Note the roll pin in the center of the shift lever socket.</vt:lpstr>
      <vt:lpstr>3 Snap-ring pliers are being used to remove the snap ring retaining the input shaft bearing.</vt:lpstr>
      <vt:lpstr>4 The upside down case is being separated showing the countershaft (top) and shift forks.</vt:lpstr>
      <vt:lpstr>5 Before further disassembly can be accomplished, the shift lever socket roll pin must be driven out using a punch and a hammer.</vt:lpstr>
      <vt:lpstr>6 The shift shaft and forks can now be removed.</vt:lpstr>
      <vt:lpstr>7 The reverse idle gear is unbolted from the case and removed.</vt:lpstr>
      <vt:lpstr>8 The output shaft assembly fifth gear (far left) and the synchronizer assemblies.</vt:lpstr>
      <vt:lpstr>9 The bearing is being removed using a bearing splitter and a hydraulic press.</vt:lpstr>
      <vt:lpstr>10 A speed gear (bottom) along with the double row needle bearing used between the shaft and the speed gear. The hub (center) is splined and rotates with the output shaft.</vt:lpstr>
      <vt:lpstr>11 A synchronizer assembly being reassembled. It often takes several hands to hold the hub (center) and the sleeve (outer ring).</vt:lpstr>
      <vt:lpstr>12 A hydraulic press is used to reassemble output shaft and bearing.</vt:lpstr>
      <vt:lpstr>13 The assembled output shaft is held against the counter shaft to double check that all of the gears have been correctly assembled.</vt:lpstr>
      <vt:lpstr>14 The assembled output shaft and counter shaft are being reinstalled in the transmission case.</vt:lpstr>
      <vt:lpstr>15 The case halves are bolted together.</vt:lpstr>
      <vt:lpstr>16 The last step is to assembly the shift lever and check for proper operation in all gear positions.</vt:lpstr>
      <vt:lpstr>NV-350 TRANSAXLE SERVICE</vt:lpstr>
      <vt:lpstr>1 After the transaxle has been removed from the vehicle and the fluid drained, place the transaxle on a work surface.</vt:lpstr>
      <vt:lpstr>2 The bell housing case half containing the large output shaft front bearing (center) and the input shaft front bearing (smaller bearing on the left).</vt:lpstr>
      <vt:lpstr>3 The differential assembly is simply lifted out of half of the case.</vt:lpstr>
      <vt:lpstr>4 The input and output shafts are a press fit into the bearings and are also retained with a snap ring, which must be removed.</vt:lpstr>
      <vt:lpstr>5 Using a special tool, the input and output shafts are pressed out of the housing using a hydraulic press.</vt:lpstr>
      <vt:lpstr>6 The input shaft can be disassembled using a bearing splitter and a press, or two screwdrivers to pry the gears off the shaft.</vt:lpstr>
      <vt:lpstr>7 This transaxle uses both brass and powdered metal synchronizer rings with a fiber (paper) inner cone surface.</vt:lpstr>
      <vt:lpstr>8 Synchronizer ring gaps are being measured using a feeler (thickness) gauge. The factory specifications are usually 0.040 to 0.069 inches.</vt:lpstr>
      <vt:lpstr>9 The gear clutch teeth should be inspected for wear.</vt:lpstr>
      <vt:lpstr>10 An assembled synchronizer assembly containing a sleeve, keys, springs, and detent.</vt:lpstr>
      <vt:lpstr>11 The input shaft (left) and the output shaft (right) are checked for proper assembly before being installed into the case.</vt:lpstr>
      <vt:lpstr>12 The differential bearing preload is determined by measuring for zero end play; then adding the thickness shim under the bearing cup.</vt:lpstr>
      <vt:lpstr>13 The bearing cup is being installed using an installation tool and a hammer.</vt:lpstr>
      <vt:lpstr>14 All of the shift forks and shift arms must be aligned properly before installing the components into the case.</vt:lpstr>
      <vt:lpstr>15 All of the components, including the differential (right), the output shaft (center), and the input shaft (left), plus the shift linkage are installed and checked for proper positioning.</vt:lpstr>
      <vt:lpstr>16 The case halves being reinstalled. The bearings (top) must be pressed back onto the input and output shafts using a press.</vt:lpstr>
      <vt:lpstr>17 The bell housing case being reattached.</vt:lpstr>
      <vt:lpstr>18 The completed assembly. Notice the bearing cover (top) has already been installed.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127</dc:title>
  <dc:creator>Curt &amp; Tammy</dc:creator>
  <cp:lastModifiedBy>Glen Plants</cp:lastModifiedBy>
  <cp:revision>66</cp:revision>
  <dcterms:created xsi:type="dcterms:W3CDTF">2018-09-25T19:30:15Z</dcterms:created>
  <dcterms:modified xsi:type="dcterms:W3CDTF">2020-07-08T11:49:51Z</dcterms:modified>
</cp:coreProperties>
</file>