
<file path=[Content_Types].xml><?xml version="1.0" encoding="utf-8"?>
<Types xmlns="http://schemas.openxmlformats.org/package/2006/content-types">
  <Default Extension="emf" ContentType="image/x-emf"/>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7" r:id="rId5"/>
    <p:sldMasterId id="2147483709" r:id="rId6"/>
  </p:sldMasterIdLst>
  <p:sldIdLst>
    <p:sldId id="257" r:id="rId7"/>
    <p:sldId id="259" r:id="rId8"/>
    <p:sldId id="260" r:id="rId9"/>
    <p:sldId id="262" r:id="rId10"/>
    <p:sldId id="385" r:id="rId11"/>
    <p:sldId id="386" r:id="rId12"/>
    <p:sldId id="315" r:id="rId13"/>
    <p:sldId id="316" r:id="rId14"/>
    <p:sldId id="317" r:id="rId15"/>
    <p:sldId id="326" r:id="rId16"/>
    <p:sldId id="327" r:id="rId17"/>
    <p:sldId id="387" r:id="rId18"/>
    <p:sldId id="388" r:id="rId19"/>
    <p:sldId id="389" r:id="rId20"/>
    <p:sldId id="328" r:id="rId21"/>
    <p:sldId id="329" r:id="rId22"/>
    <p:sldId id="330" r:id="rId23"/>
    <p:sldId id="390" r:id="rId24"/>
    <p:sldId id="331" r:id="rId25"/>
    <p:sldId id="267" r:id="rId26"/>
    <p:sldId id="268" r:id="rId27"/>
    <p:sldId id="391" r:id="rId28"/>
    <p:sldId id="392" r:id="rId29"/>
    <p:sldId id="393" r:id="rId30"/>
    <p:sldId id="394" r:id="rId31"/>
    <p:sldId id="332" r:id="rId32"/>
    <p:sldId id="333" r:id="rId33"/>
    <p:sldId id="334" r:id="rId34"/>
    <p:sldId id="335" r:id="rId35"/>
    <p:sldId id="336" r:id="rId36"/>
    <p:sldId id="337" r:id="rId37"/>
    <p:sldId id="338" r:id="rId38"/>
    <p:sldId id="339" r:id="rId39"/>
    <p:sldId id="272" r:id="rId40"/>
    <p:sldId id="340" r:id="rId41"/>
    <p:sldId id="395" r:id="rId42"/>
    <p:sldId id="396" r:id="rId43"/>
    <p:sldId id="341" r:id="rId44"/>
    <p:sldId id="342" r:id="rId45"/>
    <p:sldId id="343" r:id="rId46"/>
    <p:sldId id="344" r:id="rId47"/>
    <p:sldId id="345" r:id="rId48"/>
    <p:sldId id="346" r:id="rId49"/>
    <p:sldId id="347" r:id="rId50"/>
    <p:sldId id="348" r:id="rId51"/>
    <p:sldId id="349" r:id="rId52"/>
    <p:sldId id="397" r:id="rId53"/>
    <p:sldId id="350" r:id="rId54"/>
    <p:sldId id="351" r:id="rId55"/>
    <p:sldId id="352" r:id="rId56"/>
    <p:sldId id="398" r:id="rId57"/>
    <p:sldId id="353" r:id="rId58"/>
    <p:sldId id="354" r:id="rId59"/>
    <p:sldId id="399" r:id="rId60"/>
    <p:sldId id="355" r:id="rId61"/>
    <p:sldId id="356" r:id="rId62"/>
    <p:sldId id="400" r:id="rId63"/>
    <p:sldId id="357" r:id="rId64"/>
    <p:sldId id="410" r:id="rId65"/>
    <p:sldId id="401" r:id="rId66"/>
    <p:sldId id="358" r:id="rId67"/>
    <p:sldId id="359" r:id="rId68"/>
    <p:sldId id="360" r:id="rId69"/>
    <p:sldId id="361" r:id="rId70"/>
    <p:sldId id="286" r:id="rId71"/>
    <p:sldId id="287" r:id="rId72"/>
    <p:sldId id="402" r:id="rId73"/>
    <p:sldId id="362" r:id="rId74"/>
    <p:sldId id="363" r:id="rId75"/>
    <p:sldId id="403" r:id="rId76"/>
    <p:sldId id="364" r:id="rId77"/>
    <p:sldId id="365" r:id="rId78"/>
    <p:sldId id="366" r:id="rId79"/>
    <p:sldId id="367" r:id="rId80"/>
    <p:sldId id="299" r:id="rId81"/>
    <p:sldId id="300" r:id="rId82"/>
    <p:sldId id="404" r:id="rId83"/>
    <p:sldId id="405" r:id="rId84"/>
    <p:sldId id="406" r:id="rId85"/>
    <p:sldId id="368" r:id="rId86"/>
    <p:sldId id="369" r:id="rId87"/>
    <p:sldId id="370" r:id="rId88"/>
    <p:sldId id="371" r:id="rId89"/>
    <p:sldId id="372" r:id="rId90"/>
    <p:sldId id="373" r:id="rId91"/>
    <p:sldId id="374" r:id="rId92"/>
    <p:sldId id="375" r:id="rId93"/>
    <p:sldId id="376" r:id="rId94"/>
    <p:sldId id="377" r:id="rId95"/>
    <p:sldId id="378" r:id="rId96"/>
    <p:sldId id="379" r:id="rId97"/>
    <p:sldId id="274" r:id="rId98"/>
    <p:sldId id="380" r:id="rId99"/>
    <p:sldId id="407" r:id="rId100"/>
    <p:sldId id="408" r:id="rId101"/>
    <p:sldId id="381" r:id="rId102"/>
    <p:sldId id="382" r:id="rId103"/>
    <p:sldId id="383" r:id="rId104"/>
    <p:sldId id="409" r:id="rId105"/>
    <p:sldId id="384" r:id="rId106"/>
    <p:sldId id="411" r:id="rId107"/>
    <p:sldId id="325" r:id="rId10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718" autoAdjust="0"/>
  </p:normalViewPr>
  <p:slideViewPr>
    <p:cSldViewPr>
      <p:cViewPr varScale="1">
        <p:scale>
          <a:sx n="108" d="100"/>
          <a:sy n="108" d="100"/>
        </p:scale>
        <p:origin x="2094"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07" Type="http://schemas.openxmlformats.org/officeDocument/2006/relationships/slide" Target="slides/slide10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slide" Target="slides/slide81.xml"/><Relationship Id="rId102" Type="http://schemas.openxmlformats.org/officeDocument/2006/relationships/slide" Target="slides/slide96.xml"/><Relationship Id="rId110"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slide" Target="slides/slide76.xml"/><Relationship Id="rId90" Type="http://schemas.openxmlformats.org/officeDocument/2006/relationships/slide" Target="slides/slide84.xml"/><Relationship Id="rId95" Type="http://schemas.openxmlformats.org/officeDocument/2006/relationships/slide" Target="slides/slide89.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slide" Target="slides/slide87.xml"/><Relationship Id="rId98" Type="http://schemas.openxmlformats.org/officeDocument/2006/relationships/slide" Target="slides/slide9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103" Type="http://schemas.openxmlformats.org/officeDocument/2006/relationships/slide" Target="slides/slide97.xml"/><Relationship Id="rId108" Type="http://schemas.openxmlformats.org/officeDocument/2006/relationships/slide" Target="slides/slide102.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slide" Target="slides/slide100.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presProps" Target="presProps.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spTree>
    <p:extLst>
      <p:ext uri="{BB962C8B-B14F-4D97-AF65-F5344CB8AC3E}">
        <p14:creationId xmlns:p14="http://schemas.microsoft.com/office/powerpoint/2010/main" val="2269660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7/6/2020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7/6/2020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7/6/2020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7/6/2020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7/6/2020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7/6/2020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7/6/2020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7/6/2020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7/6/2020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7/6/2020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a:t>Click to edit Master title style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7/6/2020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7/6/2020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567447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7/6/2020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74890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7/6/2020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717419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7/6/2020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339301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7/6/2020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1358395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7/6/2020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26008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7/6/2020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302865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7/6/2020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236216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7/6/2020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7527642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7/6/2020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91225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a:t>Click to edit Master title style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7/6/2020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59760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7/6/2020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7/6/2020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7/6/2020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7/6/2020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7/6/2020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7/6/2020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7/6/2020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7/6/2020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7/6/2020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7/6/2020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a:t>Click to edit Master title style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7/6/2020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7/6/2020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7/6/2020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7/6/2020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7/6/2020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7/6/2020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7/6/2020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7/6/2020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7/6/2020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7/6/2020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7/6/2020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a:t>Click to edit Master title style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7/6/2020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7/6/2020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7/6/2020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7/6/2020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7/6/2020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7/6/2020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7/6/2020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7/6/2020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7/6/2020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7/6/2020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7/6/2020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a:t>Click to edit Master title style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7/6/2020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emf"/><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7/6/2020</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7/6/2020</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48042165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7/6/2020</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7/6/2020</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7/6/2020</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4.xml"/></Relationships>
</file>

<file path=ppt/slides/_rels/slide100.xml.rels><?xml version="1.0" encoding="UTF-8" standalone="yes"?>
<Relationships xmlns="http://schemas.openxmlformats.org/package/2006/relationships"><Relationship Id="rId2" Type="http://schemas.openxmlformats.org/officeDocument/2006/relationships/image" Target="../media/image72.jpg"/><Relationship Id="rId1" Type="http://schemas.openxmlformats.org/officeDocument/2006/relationships/slideLayout" Target="../slideLayouts/slideLayout54.xml"/></Relationships>
</file>

<file path=ppt/slides/_rels/slide101.xml.rels><?xml version="1.0" encoding="UTF-8" standalone="yes"?>
<Relationships xmlns="http://schemas.openxmlformats.org/package/2006/relationships"><Relationship Id="rId3" Type="http://schemas.openxmlformats.org/officeDocument/2006/relationships/hyperlink" Target="https://www.youtube.com/watch?v=ZYXcBz2jqHg" TargetMode="External"/><Relationship Id="rId2" Type="http://schemas.openxmlformats.org/officeDocument/2006/relationships/hyperlink" Target="https://www.youtube.com/watch?v=czXQpcRNZVY" TargetMode="External"/><Relationship Id="rId1" Type="http://schemas.openxmlformats.org/officeDocument/2006/relationships/slideLayout" Target="../slideLayouts/slideLayout49.xml"/><Relationship Id="rId6" Type="http://schemas.openxmlformats.org/officeDocument/2006/relationships/hyperlink" Target="https://www.youtube.com/watch?v=uPh75zckPWE" TargetMode="External"/><Relationship Id="rId5" Type="http://schemas.openxmlformats.org/officeDocument/2006/relationships/hyperlink" Target="https://www.youtube.com/watch?v=ftf3KYHTOYU" TargetMode="External"/><Relationship Id="rId4" Type="http://schemas.openxmlformats.org/officeDocument/2006/relationships/hyperlink" Target="https://www.youtube.com/watch?v=g0yxpgf0a5k" TargetMode="External"/></Relationships>
</file>

<file path=ppt/slides/_rels/slide102.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65.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4.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4.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4.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4.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4.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4.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4.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4.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4.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6.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5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54.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5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54.xml"/></Relationships>
</file>

<file path=ppt/slides/_rels/slide4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54.xml"/></Relationships>
</file>

<file path=ppt/slides/_rels/slide4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54.xml"/></Relationships>
</file>

<file path=ppt/slides/_rels/slide4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54.xml"/></Relationships>
</file>

<file path=ppt/slides/_rels/slide4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54.xml"/></Relationships>
</file>

<file path=ppt/slides/_rels/slide4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54.xml"/></Relationships>
</file>

<file path=ppt/slides/_rels/slide4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5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54.xml"/></Relationships>
</file>

<file path=ppt/slides/_rels/slide4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5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5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2.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54.xml"/></Relationships>
</file>

<file path=ppt/slides/_rels/slide53.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5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5.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54.xml"/></Relationships>
</file>

<file path=ppt/slides/_rels/slide56.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5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8.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54.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1.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54.xml"/></Relationships>
</file>

<file path=ppt/slides/_rels/slide62.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54.xml"/></Relationships>
</file>

<file path=ppt/slides/_rels/slide63.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54.xml"/></Relationships>
</file>

<file path=ppt/slides/_rels/slide64.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5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8.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54.xml"/></Relationships>
</file>

<file path=ppt/slides/_rels/slide69.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54.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1.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54.xml"/></Relationships>
</file>

<file path=ppt/slides/_rels/slide72.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54.xml"/></Relationships>
</file>

<file path=ppt/slides/_rels/slide73.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54.xml"/></Relationships>
</file>

<file path=ppt/slides/_rels/slide74.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5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3.xml"/></Relationships>
</file>

<file path=ppt/slides/_rels/slide8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54.xml"/><Relationship Id="rId5" Type="http://schemas.openxmlformats.org/officeDocument/2006/relationships/image" Target="../media/image55.PNG"/><Relationship Id="rId4" Type="http://schemas.openxmlformats.org/officeDocument/2006/relationships/image" Target="../media/image54.PNG"/></Relationships>
</file>

<file path=ppt/slides/_rels/slide81.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54.xml"/></Relationships>
</file>

<file path=ppt/slides/_rels/slide82.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54.xml"/></Relationships>
</file>

<file path=ppt/slides/_rels/slide83.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54.xml"/></Relationships>
</file>

<file path=ppt/slides/_rels/slide84.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54.xml"/></Relationships>
</file>

<file path=ppt/slides/_rels/slide85.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54.xml"/></Relationships>
</file>

<file path=ppt/slides/_rels/slide86.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54.xml"/></Relationships>
</file>

<file path=ppt/slides/_rels/slide87.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54.xml"/></Relationships>
</file>

<file path=ppt/slides/_rels/slide88.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54.xml"/></Relationships>
</file>

<file path=ppt/slides/_rels/slide89.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54.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4.xml"/></Relationships>
</file>

<file path=ppt/slides/_rels/slide90.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54.xml"/></Relationships>
</file>

<file path=ppt/slides/_rels/slide91.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54.xml"/></Relationships>
</file>

<file path=ppt/slides/_rels/slide9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56.xml"/></Relationships>
</file>

<file path=ppt/slides/_rels/slide93.xml.rels><?xml version="1.0" encoding="UTF-8" standalone="yes"?>
<Relationships xmlns="http://schemas.openxmlformats.org/package/2006/relationships"><Relationship Id="rId2" Type="http://schemas.openxmlformats.org/officeDocument/2006/relationships/image" Target="../media/image68.jpg"/><Relationship Id="rId1" Type="http://schemas.openxmlformats.org/officeDocument/2006/relationships/slideLayout" Target="../slideLayouts/slideLayout5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6.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54.xml"/></Relationships>
</file>

<file path=ppt/slides/_rels/slide97.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54.xml"/></Relationships>
</file>

<file path=ppt/slides/_rels/slide98.xml.rels><?xml version="1.0" encoding="UTF-8" standalone="yes"?>
<Relationships xmlns="http://schemas.openxmlformats.org/package/2006/relationships"><Relationship Id="rId2" Type="http://schemas.openxmlformats.org/officeDocument/2006/relationships/image" Target="../media/image71.jpg"/><Relationship Id="rId1" Type="http://schemas.openxmlformats.org/officeDocument/2006/relationships/slideLayout" Target="../slideLayouts/slideLayout5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a:latin typeface="Arial" panose="020B0604020202020204" pitchFamily="34" charset="0"/>
                <a:cs typeface="Arial" panose="020B0604020202020204" pitchFamily="34" charset="0"/>
              </a:rPr>
              <a:t>Sixth Edition</a:t>
            </a:r>
          </a:p>
        </p:txBody>
      </p:sp>
      <p:sp>
        <p:nvSpPr>
          <p:cNvPr id="4" name="Text Placeholder 3"/>
          <p:cNvSpPr>
            <a:spLocks noGrp="1"/>
          </p:cNvSpPr>
          <p:nvPr>
            <p:ph type="body" sz="quarter" idx="14"/>
          </p:nvPr>
        </p:nvSpPr>
        <p:spPr/>
        <p:txBody>
          <a:bodyPr/>
          <a:lstStyle/>
          <a:p>
            <a:r>
              <a:rPr lang="en-US" dirty="0"/>
              <a:t>Chapter 116</a:t>
            </a:r>
          </a:p>
        </p:txBody>
      </p:sp>
      <p:sp>
        <p:nvSpPr>
          <p:cNvPr id="5" name="Text Placeholder 4"/>
          <p:cNvSpPr>
            <a:spLocks noGrp="1"/>
          </p:cNvSpPr>
          <p:nvPr>
            <p:ph type="body" sz="quarter" idx="15"/>
          </p:nvPr>
        </p:nvSpPr>
        <p:spPr/>
        <p:txBody>
          <a:bodyPr/>
          <a:lstStyle/>
          <a:p>
            <a:r>
              <a:rPr lang="en-US" sz="3200" b="1" dirty="0">
                <a:solidFill>
                  <a:srgbClr val="005A70"/>
                </a:solidFill>
                <a:latin typeface="Arial" panose="020B0604020202020204" pitchFamily="34" charset="0"/>
                <a:cs typeface="Arial" panose="020B0604020202020204" pitchFamily="34" charset="0"/>
              </a:rPr>
              <a:t>Suspension System Components and Operation</a:t>
            </a: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mj-lt"/>
              </a:rPr>
              <a:t>Figure 116.3 (b) unitized construction: the small frame members are for support of the engine and suspension components. Many vehicles attach the suspension components directly to the reinforced sections of the body and do not require the rear frame section.</a:t>
            </a:r>
          </a:p>
        </p:txBody>
      </p:sp>
      <p:pic>
        <p:nvPicPr>
          <p:cNvPr id="3" name="Picture 2" descr="An illustration shows unitized construction where the small frame members are for support of the engine and suspension component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53920" y="2150476"/>
            <a:ext cx="7036160" cy="4009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348415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116.58 A bad suspension bumper (strike-out bumper) that was likely caused by a defective shock absorber. Both will require replacement</a:t>
            </a:r>
          </a:p>
        </p:txBody>
      </p:sp>
      <p:pic>
        <p:nvPicPr>
          <p:cNvPr id="3" name="Picture 2" descr="A photo shows a leaking shock absorber and a torn bump stop."/>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99823" y="2057400"/>
            <a:ext cx="5018291" cy="3768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886078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AB9F4-8C3C-4E94-BA99-251784F0D060}"/>
              </a:ext>
            </a:extLst>
          </p:cNvPr>
          <p:cNvSpPr>
            <a:spLocks noGrp="1"/>
          </p:cNvSpPr>
          <p:nvPr>
            <p:ph type="title"/>
          </p:nvPr>
        </p:nvSpPr>
        <p:spPr/>
        <p:txBody>
          <a:bodyPr/>
          <a:lstStyle/>
          <a:p>
            <a:r>
              <a:rPr lang="en-US" dirty="0"/>
              <a:t>Video Links </a:t>
            </a:r>
            <a:r>
              <a:rPr lang="en-US" sz="1500" dirty="0"/>
              <a:t>(Internet Access Required)</a:t>
            </a:r>
          </a:p>
        </p:txBody>
      </p:sp>
      <p:sp>
        <p:nvSpPr>
          <p:cNvPr id="3" name="Content Placeholder 2">
            <a:extLst>
              <a:ext uri="{FF2B5EF4-FFF2-40B4-BE49-F238E27FC236}">
                <a16:creationId xmlns:a16="http://schemas.microsoft.com/office/drawing/2014/main" id="{6EB984CA-0CEB-42AE-A7B7-A84F09DD15EB}"/>
              </a:ext>
            </a:extLst>
          </p:cNvPr>
          <p:cNvSpPr>
            <a:spLocks noGrp="1"/>
          </p:cNvSpPr>
          <p:nvPr>
            <p:ph idx="1"/>
          </p:nvPr>
        </p:nvSpPr>
        <p:spPr/>
        <p:txBody>
          <a:bodyPr/>
          <a:lstStyle/>
          <a:p>
            <a:pPr fontAlgn="base"/>
            <a:r>
              <a:rPr lang="en-US" sz="1800" dirty="0">
                <a:hlinkClick r:id="rId2"/>
              </a:rPr>
              <a:t>Shocks and struts (time 6:04)</a:t>
            </a:r>
            <a:endParaRPr lang="en-US" sz="1800" dirty="0"/>
          </a:p>
          <a:p>
            <a:pPr fontAlgn="base"/>
            <a:r>
              <a:rPr lang="en-US" sz="1800" dirty="0">
                <a:hlinkClick r:id="rId3"/>
              </a:rPr>
              <a:t>Suspension (time 0:08)</a:t>
            </a:r>
            <a:endParaRPr lang="en-US" sz="1800" dirty="0"/>
          </a:p>
          <a:p>
            <a:pPr fontAlgn="base"/>
            <a:r>
              <a:rPr lang="en-US" sz="1800" dirty="0">
                <a:hlinkClick r:id="rId4"/>
              </a:rPr>
              <a:t>FWD steering and suspension (time 0:32)</a:t>
            </a:r>
            <a:endParaRPr lang="en-US" sz="1800" dirty="0"/>
          </a:p>
          <a:p>
            <a:pPr fontAlgn="base"/>
            <a:r>
              <a:rPr lang="en-US" sz="1800" dirty="0">
                <a:hlinkClick r:id="rId5"/>
              </a:rPr>
              <a:t>SLA vs Mc Pherson strut (time 3:13)</a:t>
            </a:r>
            <a:endParaRPr lang="en-US" sz="1800" dirty="0"/>
          </a:p>
          <a:p>
            <a:pPr fontAlgn="base"/>
            <a:r>
              <a:rPr lang="en-US" sz="1800" dirty="0">
                <a:hlinkClick r:id="rId6"/>
              </a:rPr>
              <a:t>How to check shocks and struts in your car (time 3:09)</a:t>
            </a:r>
            <a:endParaRPr lang="en-US" sz="1800" dirty="0"/>
          </a:p>
        </p:txBody>
      </p:sp>
    </p:spTree>
    <p:extLst>
      <p:ext uri="{BB962C8B-B14F-4D97-AF65-F5344CB8AC3E}">
        <p14:creationId xmlns:p14="http://schemas.microsoft.com/office/powerpoint/2010/main" val="420452341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116.4 Welded metal sections create a platform that combines the body with the frame using unit-body construction.</a:t>
            </a:r>
          </a:p>
        </p:txBody>
      </p:sp>
      <p:pic>
        <p:nvPicPr>
          <p:cNvPr id="3" name="Picture 2" descr="An illustration shows a unit-body construction where welded metal sections create a platform that combines the body with the fram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55280" y="2057400"/>
            <a:ext cx="6433441" cy="3895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2943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PLATFORMS</a:t>
            </a:r>
          </a:p>
        </p:txBody>
      </p:sp>
      <p:sp>
        <p:nvSpPr>
          <p:cNvPr id="3" name="Content Placeholder 2"/>
          <p:cNvSpPr>
            <a:spLocks noGrp="1"/>
          </p:cNvSpPr>
          <p:nvPr>
            <p:ph idx="1"/>
          </p:nvPr>
        </p:nvSpPr>
        <p:spPr/>
        <p:txBody>
          <a:bodyPr/>
          <a:lstStyle/>
          <a:p>
            <a:r>
              <a:rPr lang="en-US" dirty="0"/>
              <a:t>Terminology</a:t>
            </a:r>
          </a:p>
          <a:p>
            <a:pPr lvl="1"/>
            <a:r>
              <a:rPr lang="en-US" dirty="0"/>
              <a:t>The platform of any vehicle is its basic size and shape.</a:t>
            </a:r>
          </a:p>
          <a:p>
            <a:pPr lvl="1"/>
            <a:r>
              <a:rPr lang="en-US" dirty="0"/>
              <a:t>Various vehicles of different makes can share the same platform.</a:t>
            </a:r>
          </a:p>
          <a:p>
            <a:r>
              <a:rPr lang="en-US" dirty="0"/>
              <a:t>Examples of common platforms include the following:</a:t>
            </a:r>
          </a:p>
          <a:p>
            <a:pPr lvl="1"/>
            <a:r>
              <a:rPr lang="fr-FR" dirty="0"/>
              <a:t>Chevrolet Impala and Pontiac Grand Prix</a:t>
            </a:r>
          </a:p>
          <a:p>
            <a:pPr lvl="1"/>
            <a:r>
              <a:rPr lang="en-US" dirty="0"/>
              <a:t>Toyota Camry and Lexus ES 350</a:t>
            </a:r>
          </a:p>
          <a:p>
            <a:pPr lvl="1"/>
            <a:r>
              <a:rPr lang="en-US" dirty="0"/>
              <a:t>Buick Lucerne and Cadillac DTS</a:t>
            </a:r>
            <a:endParaRPr lang="fr-FR" dirty="0"/>
          </a:p>
          <a:p>
            <a:pPr lvl="1"/>
            <a:endParaRPr lang="en-US" dirty="0"/>
          </a:p>
          <a:p>
            <a:endParaRPr lang="en-US" dirty="0"/>
          </a:p>
        </p:txBody>
      </p:sp>
    </p:spTree>
    <p:extLst>
      <p:ext uri="{BB962C8B-B14F-4D97-AF65-F5344CB8AC3E}">
        <p14:creationId xmlns:p14="http://schemas.microsoft.com/office/powerpoint/2010/main" val="3286420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UNSPRUNG WEIGHT</a:t>
            </a:r>
          </a:p>
        </p:txBody>
      </p:sp>
      <p:sp>
        <p:nvSpPr>
          <p:cNvPr id="3" name="Content Placeholder 2"/>
          <p:cNvSpPr>
            <a:spLocks noGrp="1"/>
          </p:cNvSpPr>
          <p:nvPr>
            <p:ph idx="1"/>
          </p:nvPr>
        </p:nvSpPr>
        <p:spPr/>
        <p:txBody>
          <a:bodyPr/>
          <a:lstStyle/>
          <a:p>
            <a:r>
              <a:rPr lang="en-US" dirty="0"/>
              <a:t>Unsprung weight is anything that allows the wheel to move up and down. </a:t>
            </a:r>
          </a:p>
          <a:p>
            <a:r>
              <a:rPr lang="en-US" dirty="0"/>
              <a:t>For best handling and ride, the unsprung weight should be kept as low as possible.</a:t>
            </a:r>
          </a:p>
          <a:p>
            <a:endParaRPr lang="en-US" dirty="0"/>
          </a:p>
        </p:txBody>
      </p:sp>
    </p:spTree>
    <p:extLst>
      <p:ext uri="{BB962C8B-B14F-4D97-AF65-F5344CB8AC3E}">
        <p14:creationId xmlns:p14="http://schemas.microsoft.com/office/powerpoint/2010/main" val="1557941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TYPES OF SUSPENSIONS</a:t>
            </a:r>
          </a:p>
        </p:txBody>
      </p:sp>
      <p:sp>
        <p:nvSpPr>
          <p:cNvPr id="3" name="Content Placeholder 2"/>
          <p:cNvSpPr>
            <a:spLocks noGrp="1"/>
          </p:cNvSpPr>
          <p:nvPr>
            <p:ph idx="1"/>
          </p:nvPr>
        </p:nvSpPr>
        <p:spPr/>
        <p:txBody>
          <a:bodyPr/>
          <a:lstStyle/>
          <a:p>
            <a:r>
              <a:rPr lang="en-US" dirty="0"/>
              <a:t>Early suspension systems used a solid axle for front and rear wheels.</a:t>
            </a:r>
          </a:p>
          <a:p>
            <a:r>
              <a:rPr lang="en-US" dirty="0"/>
              <a:t>Most vehicles today use an independent suspension.</a:t>
            </a:r>
          </a:p>
          <a:p>
            <a:r>
              <a:rPr lang="en-US" dirty="0"/>
              <a:t>A suspension spring serves two purpose:</a:t>
            </a:r>
          </a:p>
          <a:p>
            <a:pPr lvl="1"/>
            <a:r>
              <a:rPr lang="en-US" dirty="0"/>
              <a:t>Acts as a buffer between the suspension and frame.</a:t>
            </a:r>
          </a:p>
          <a:p>
            <a:pPr lvl="1"/>
            <a:r>
              <a:rPr lang="en-US" dirty="0"/>
              <a:t>Each spring transfers part of the vehicle weight to the suspension component it rests on</a:t>
            </a:r>
          </a:p>
        </p:txBody>
      </p:sp>
    </p:spTree>
    <p:extLst>
      <p:ext uri="{BB962C8B-B14F-4D97-AF65-F5344CB8AC3E}">
        <p14:creationId xmlns:p14="http://schemas.microsoft.com/office/powerpoint/2010/main" val="3029491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116.5 Solid I-beam axle with leaf springs</a:t>
            </a:r>
            <a:endParaRPr lang="en-US" dirty="0">
              <a:latin typeface="+mj-lt"/>
            </a:endParaRPr>
          </a:p>
        </p:txBody>
      </p:sp>
      <p:pic>
        <p:nvPicPr>
          <p:cNvPr id="3" name="Picture 2" descr="An illustration shows a single solid I beam connecting the 2 tires and held in place by leaf springs on both side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93766" y="1600200"/>
            <a:ext cx="7751942" cy="4780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3197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Figure 116.6 When one wheel hits a bump or drops into a hole, both left and right wheels are moved. Because both wheels are affected, the ride is often harsh and feels stiff</a:t>
            </a:r>
          </a:p>
        </p:txBody>
      </p:sp>
      <p:pic>
        <p:nvPicPr>
          <p:cNvPr id="3" name="Picture 2" descr="An illustration shows a solid axle suspension with one tire on the bump. The axle is at an angle with the ground and both the tires show movemen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66330" y="2743200"/>
            <a:ext cx="8020395" cy="3105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35220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116.7 A typical independent front suspension used on a rear-wheel-drive vehicle. Each wheel can hit a bump or hole in the road independently without affecting the opposite wheel</a:t>
            </a:r>
          </a:p>
        </p:txBody>
      </p:sp>
      <p:pic>
        <p:nvPicPr>
          <p:cNvPr id="3" name="Picture 2" descr="The illustration shows the following components:&#10;• The wheel hub is attached to upper and lower arm via upper and lower ball joints respectively.&#10;• The upper and lower arm is attached to chassis using upper and lower arm bushing respectively.&#10;• A shock absorber with spring coil is placed between upper and lower arm.&#10;• Lower arms at both the sides are connected via a stabilizer bar.&#10;• Spindle/ Steering knuckle is a part of wheel hub steering assembly.&#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19804" y="2022071"/>
            <a:ext cx="5104392" cy="4144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321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HOOKE’S LAW</a:t>
            </a:r>
          </a:p>
        </p:txBody>
      </p:sp>
      <p:sp>
        <p:nvSpPr>
          <p:cNvPr id="3" name="Content Placeholder 2"/>
          <p:cNvSpPr>
            <a:spLocks noGrp="1"/>
          </p:cNvSpPr>
          <p:nvPr>
            <p:ph idx="1"/>
          </p:nvPr>
        </p:nvSpPr>
        <p:spPr/>
        <p:txBody>
          <a:bodyPr/>
          <a:lstStyle/>
          <a:p>
            <a:r>
              <a:rPr lang="en-US" dirty="0"/>
              <a:t>Definition</a:t>
            </a:r>
          </a:p>
          <a:p>
            <a:pPr lvl="1"/>
            <a:r>
              <a:rPr lang="en-US" dirty="0"/>
              <a:t>The deflection (movement or deformation) of a spring is directly proportional to the applied force.</a:t>
            </a:r>
          </a:p>
          <a:p>
            <a:pPr lvl="1"/>
            <a:endParaRPr lang="en-US" dirty="0"/>
          </a:p>
          <a:p>
            <a:pPr lvl="1"/>
            <a:r>
              <a:rPr lang="en-US" dirty="0"/>
              <a:t>What this means is that when a coil spring, for example, is depressed 1 inch by a weight of 400 pounds, it has a spring rate (K) of 400 Lbs. per inch.</a:t>
            </a:r>
          </a:p>
          <a:p>
            <a:pPr lvl="1"/>
            <a:endParaRPr lang="en-US" dirty="0"/>
          </a:p>
          <a:p>
            <a:pPr lvl="1"/>
            <a:r>
              <a:rPr lang="en-US" dirty="0"/>
              <a:t>The higher the spring rate (</a:t>
            </a:r>
            <a:r>
              <a:rPr lang="en-US" i="1" dirty="0"/>
              <a:t>K</a:t>
            </a:r>
            <a:r>
              <a:rPr lang="en-US" dirty="0"/>
              <a:t>), the stiffer the spring.</a:t>
            </a:r>
          </a:p>
        </p:txBody>
      </p:sp>
    </p:spTree>
    <p:extLst>
      <p:ext uri="{BB962C8B-B14F-4D97-AF65-F5344CB8AC3E}">
        <p14:creationId xmlns:p14="http://schemas.microsoft.com/office/powerpoint/2010/main" val="17751154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116.8 This spring was depressed 4 inch due to a weight of 2,000 lb. This means that this spring has a spring rate (</a:t>
            </a:r>
            <a:r>
              <a:rPr lang="en-US" sz="2000" i="1" dirty="0">
                <a:latin typeface="+mj-lt"/>
              </a:rPr>
              <a:t>K</a:t>
            </a:r>
            <a:r>
              <a:rPr lang="en-US" sz="2000" dirty="0">
                <a:latin typeface="+mj-lt"/>
              </a:rPr>
              <a:t>) of 500 lb per inch (2,000 ÷ 4 in. = 500 lb./in.)</a:t>
            </a:r>
          </a:p>
        </p:txBody>
      </p:sp>
      <p:pic>
        <p:nvPicPr>
          <p:cNvPr id="3" name="Picture 2" descr="An illustration shows a spring in loaded and unloaded condition. In no load condition the length is 14 inch, but when a load of 2000 Lbs is put on the spring the height is reduced by 4 inch to 10 inch."/>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54667" y="2218673"/>
            <a:ext cx="5234667" cy="3960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4368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LEARNING OBJECTIVES (1 of 2)</a:t>
            </a:r>
          </a:p>
        </p:txBody>
      </p:sp>
      <p:sp>
        <p:nvSpPr>
          <p:cNvPr id="23555" name="Content Placeholder 2"/>
          <p:cNvSpPr>
            <a:spLocks noGrp="1"/>
          </p:cNvSpPr>
          <p:nvPr>
            <p:ph idx="1"/>
          </p:nvPr>
        </p:nvSpPr>
        <p:spPr/>
        <p:txBody>
          <a:bodyPr/>
          <a:lstStyle/>
          <a:p>
            <a:pPr marL="0" indent="0">
              <a:buNone/>
            </a:pPr>
            <a:r>
              <a:rPr lang="en-US" b="1" dirty="0">
                <a:solidFill>
                  <a:srgbClr val="005A70"/>
                </a:solidFill>
              </a:rPr>
              <a:t>116.1</a:t>
            </a:r>
            <a:r>
              <a:rPr lang="en-US" dirty="0"/>
              <a:t> Describe the purpose of a suspension system.</a:t>
            </a:r>
          </a:p>
          <a:p>
            <a:pPr marL="0" indent="0">
              <a:buNone/>
            </a:pPr>
            <a:r>
              <a:rPr lang="en-US" b="1" dirty="0">
                <a:solidFill>
                  <a:srgbClr val="005A70"/>
                </a:solidFill>
              </a:rPr>
              <a:t>116.2 </a:t>
            </a:r>
            <a:r>
              <a:rPr lang="en-US" dirty="0"/>
              <a:t>List the various types of suspensions and their component parts.</a:t>
            </a:r>
          </a:p>
          <a:p>
            <a:pPr marL="0" indent="0">
              <a:buNone/>
            </a:pPr>
            <a:r>
              <a:rPr lang="en-US" b="1" dirty="0">
                <a:solidFill>
                  <a:srgbClr val="005A70"/>
                </a:solidFill>
              </a:rPr>
              <a:t>116.3 </a:t>
            </a:r>
            <a:r>
              <a:rPr lang="en-US" dirty="0"/>
              <a:t>Define Hooke’s law and explain how coil, leaf, and torsion bar springs work.</a:t>
            </a:r>
          </a:p>
          <a:p>
            <a:pPr marL="0" indent="0">
              <a:buNone/>
            </a:pPr>
            <a:r>
              <a:rPr lang="en-US" b="1" dirty="0">
                <a:solidFill>
                  <a:schemeClr val="accent2"/>
                </a:solidFill>
              </a:rPr>
              <a:t>116.4</a:t>
            </a:r>
            <a:r>
              <a:rPr lang="en-US" dirty="0"/>
              <a:t> Describe how suspension components allow wheel movement up and down and provide for turning.</a:t>
            </a:r>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mj-lt"/>
              </a:rPr>
              <a:t>QUESTION 1: </a:t>
            </a:r>
            <a:r>
              <a:rPr lang="en-US" sz="4000" dirty="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707886"/>
          </a:xfrm>
          <a:prstGeom prst="rect">
            <a:avLst/>
          </a:prstGeom>
        </p:spPr>
        <p:txBody>
          <a:bodyPr wrap="square">
            <a:spAutoFit/>
          </a:bodyPr>
          <a:lstStyle/>
          <a:p>
            <a:r>
              <a:rPr lang="en-US" sz="4000" dirty="0">
                <a:solidFill>
                  <a:srgbClr val="000000"/>
                </a:solidFill>
              </a:rPr>
              <a:t>What does Hooke’s Law state?</a:t>
            </a:r>
          </a:p>
        </p:txBody>
      </p:sp>
    </p:spTree>
    <p:extLst>
      <p:ext uri="{BB962C8B-B14F-4D97-AF65-F5344CB8AC3E}">
        <p14:creationId xmlns:p14="http://schemas.microsoft.com/office/powerpoint/2010/main" val="30568257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mj-lt"/>
              </a:rPr>
              <a:t>ANSWER 1:</a:t>
            </a:r>
            <a:endParaRPr lang="en-US" sz="3200" dirty="0">
              <a:solidFill>
                <a:srgbClr val="F8F9D3"/>
              </a:solidFill>
              <a:latin typeface="+mj-lt"/>
            </a:endParaRPr>
          </a:p>
        </p:txBody>
      </p:sp>
      <p:sp>
        <p:nvSpPr>
          <p:cNvPr id="6" name="Rectangle 5"/>
          <p:cNvSpPr/>
          <p:nvPr/>
        </p:nvSpPr>
        <p:spPr>
          <a:xfrm>
            <a:off x="304800" y="1954959"/>
            <a:ext cx="8534400" cy="1938992"/>
          </a:xfrm>
          <a:prstGeom prst="rect">
            <a:avLst/>
          </a:prstGeom>
        </p:spPr>
        <p:txBody>
          <a:bodyPr wrap="square">
            <a:spAutoFit/>
          </a:bodyPr>
          <a:lstStyle/>
          <a:p>
            <a:pPr lvl="1"/>
            <a:r>
              <a:rPr lang="en-US" sz="4000" dirty="0">
                <a:solidFill>
                  <a:schemeClr val="tx2"/>
                </a:solidFill>
              </a:rPr>
              <a:t>The deflection (movement or deformation) of a spring is directly proportional to the applied force.</a:t>
            </a:r>
          </a:p>
        </p:txBody>
      </p:sp>
    </p:spTree>
    <p:extLst>
      <p:ext uri="{BB962C8B-B14F-4D97-AF65-F5344CB8AC3E}">
        <p14:creationId xmlns:p14="http://schemas.microsoft.com/office/powerpoint/2010/main" val="25828207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COIL SPRINGS (1 OF 4)</a:t>
            </a:r>
          </a:p>
        </p:txBody>
      </p:sp>
      <p:sp>
        <p:nvSpPr>
          <p:cNvPr id="3" name="Content Placeholder 2"/>
          <p:cNvSpPr>
            <a:spLocks noGrp="1"/>
          </p:cNvSpPr>
          <p:nvPr>
            <p:ph idx="1"/>
          </p:nvPr>
        </p:nvSpPr>
        <p:spPr/>
        <p:txBody>
          <a:bodyPr/>
          <a:lstStyle/>
          <a:p>
            <a:r>
              <a:rPr lang="en-US" dirty="0"/>
              <a:t>Terminology</a:t>
            </a:r>
          </a:p>
          <a:p>
            <a:pPr lvl="1"/>
            <a:r>
              <a:rPr lang="en-US" dirty="0"/>
              <a:t>Coil springs are made of special round spring steel wrapped in a helix shape.</a:t>
            </a:r>
          </a:p>
          <a:p>
            <a:r>
              <a:rPr lang="en-US" dirty="0"/>
              <a:t>The strength and handling characteristics of a coil spring depend on the following:</a:t>
            </a:r>
          </a:p>
          <a:p>
            <a:pPr lvl="1"/>
            <a:r>
              <a:rPr lang="en-US" dirty="0"/>
              <a:t>Coil diameter</a:t>
            </a:r>
          </a:p>
          <a:p>
            <a:pPr lvl="1"/>
            <a:r>
              <a:rPr lang="en-US" dirty="0"/>
              <a:t>Number of coils</a:t>
            </a:r>
          </a:p>
          <a:p>
            <a:pPr lvl="1"/>
            <a:r>
              <a:rPr lang="en-US" dirty="0"/>
              <a:t>Height of spring</a:t>
            </a:r>
          </a:p>
          <a:p>
            <a:pPr lvl="1"/>
            <a:r>
              <a:rPr lang="en-US" dirty="0"/>
              <a:t>Diameter of the steel coil that forms the spring.</a:t>
            </a:r>
          </a:p>
        </p:txBody>
      </p:sp>
    </p:spTree>
    <p:extLst>
      <p:ext uri="{BB962C8B-B14F-4D97-AF65-F5344CB8AC3E}">
        <p14:creationId xmlns:p14="http://schemas.microsoft.com/office/powerpoint/2010/main" val="12861228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COIL SPRINGS (2 OF 4)</a:t>
            </a:r>
          </a:p>
        </p:txBody>
      </p:sp>
      <p:sp>
        <p:nvSpPr>
          <p:cNvPr id="3" name="Content Placeholder 2"/>
          <p:cNvSpPr>
            <a:spLocks noGrp="1"/>
          </p:cNvSpPr>
          <p:nvPr>
            <p:ph idx="1"/>
          </p:nvPr>
        </p:nvSpPr>
        <p:spPr/>
        <p:txBody>
          <a:bodyPr/>
          <a:lstStyle/>
          <a:p>
            <a:r>
              <a:rPr lang="en-US" dirty="0"/>
              <a:t>Spring Rate</a:t>
            </a:r>
          </a:p>
          <a:p>
            <a:pPr lvl="1"/>
            <a:r>
              <a:rPr lang="en-US" dirty="0"/>
              <a:t>Spring rate, also called deflection rate, is a value that reflects how much weight it takes to compress a spring a certain amount.</a:t>
            </a:r>
          </a:p>
          <a:p>
            <a:r>
              <a:rPr lang="en-US" dirty="0"/>
              <a:t>Spring Frequency</a:t>
            </a:r>
          </a:p>
          <a:p>
            <a:pPr lvl="1"/>
            <a:r>
              <a:rPr lang="en-US" dirty="0"/>
              <a:t>Spring frequency is a value that reflects the speed at which a spring oscillates, or bounces, after it is released from compression or extension.</a:t>
            </a:r>
          </a:p>
          <a:p>
            <a:pPr lvl="1"/>
            <a:r>
              <a:rPr lang="en-US" dirty="0"/>
              <a:t>Frequency is typically measured in cycles per second (CPS) or hertz (Hz).</a:t>
            </a:r>
          </a:p>
        </p:txBody>
      </p:sp>
    </p:spTree>
    <p:extLst>
      <p:ext uri="{BB962C8B-B14F-4D97-AF65-F5344CB8AC3E}">
        <p14:creationId xmlns:p14="http://schemas.microsoft.com/office/powerpoint/2010/main" val="22761902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COIL SPRINGS (3 OF 4)</a:t>
            </a:r>
          </a:p>
        </p:txBody>
      </p:sp>
      <p:sp>
        <p:nvSpPr>
          <p:cNvPr id="3" name="Content Placeholder 2"/>
          <p:cNvSpPr>
            <a:spLocks noGrp="1"/>
          </p:cNvSpPr>
          <p:nvPr>
            <p:ph idx="1"/>
          </p:nvPr>
        </p:nvSpPr>
        <p:spPr/>
        <p:txBody>
          <a:bodyPr/>
          <a:lstStyle/>
          <a:p>
            <a:r>
              <a:rPr lang="en-US" dirty="0"/>
              <a:t>Wheel Rate</a:t>
            </a:r>
          </a:p>
          <a:p>
            <a:pPr lvl="1"/>
            <a:r>
              <a:rPr lang="en-US" dirty="0"/>
              <a:t>Depending on the suspension design, springs are installed a certain distance away from the wheel, which determines the ratio of wheel travel to spring travel, or wheel rate.</a:t>
            </a:r>
          </a:p>
          <a:p>
            <a:r>
              <a:rPr lang="en-US" dirty="0"/>
              <a:t>Coil Spring Mounting</a:t>
            </a:r>
          </a:p>
          <a:p>
            <a:pPr lvl="1"/>
            <a:r>
              <a:rPr lang="en-US" dirty="0"/>
              <a:t>Coil springs are usually installed in a spring pocket or spring seat.</a:t>
            </a:r>
          </a:p>
          <a:p>
            <a:pPr lvl="1"/>
            <a:r>
              <a:rPr lang="en-US" dirty="0"/>
              <a:t>Hard rubber or plastic cushions or insulators are usually mounted between the coil spring and the spring seat</a:t>
            </a:r>
          </a:p>
        </p:txBody>
      </p:sp>
    </p:spTree>
    <p:extLst>
      <p:ext uri="{BB962C8B-B14F-4D97-AF65-F5344CB8AC3E}">
        <p14:creationId xmlns:p14="http://schemas.microsoft.com/office/powerpoint/2010/main" val="21487917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COIL SPRINGS (4 OF 4)</a:t>
            </a:r>
          </a:p>
        </p:txBody>
      </p:sp>
      <p:sp>
        <p:nvSpPr>
          <p:cNvPr id="3" name="Content Placeholder 2"/>
          <p:cNvSpPr>
            <a:spLocks noGrp="1"/>
          </p:cNvSpPr>
          <p:nvPr>
            <p:ph idx="1"/>
          </p:nvPr>
        </p:nvSpPr>
        <p:spPr/>
        <p:txBody>
          <a:bodyPr/>
          <a:lstStyle/>
          <a:p>
            <a:r>
              <a:rPr lang="en-US" dirty="0"/>
              <a:t>Spring Coatings</a:t>
            </a:r>
          </a:p>
          <a:p>
            <a:pPr lvl="1"/>
            <a:r>
              <a:rPr lang="en-US" dirty="0"/>
              <a:t>All springs are painted or coated with epoxy to help prevent breakage.</a:t>
            </a:r>
          </a:p>
          <a:p>
            <a:pPr lvl="1"/>
            <a:endParaRPr lang="en-US" dirty="0"/>
          </a:p>
          <a:p>
            <a:pPr lvl="1"/>
            <a:r>
              <a:rPr lang="en-US" dirty="0"/>
              <a:t>A scratch, nick, or pit caused by corrosion can cause a stress riser that can lead to spring failure.</a:t>
            </a:r>
          </a:p>
        </p:txBody>
      </p:sp>
    </p:spTree>
    <p:extLst>
      <p:ext uri="{BB962C8B-B14F-4D97-AF65-F5344CB8AC3E}">
        <p14:creationId xmlns:p14="http://schemas.microsoft.com/office/powerpoint/2010/main" val="21672900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116.9 The spring rate of a coil spring is determined by the diameter of the spring and the diameter of the steel used in its construction, plus the number of coils and the free length (height)</a:t>
            </a:r>
            <a:endParaRPr lang="en-US" dirty="0">
              <a:latin typeface="+mj-lt"/>
            </a:endParaRPr>
          </a:p>
        </p:txBody>
      </p:sp>
      <p:pic>
        <p:nvPicPr>
          <p:cNvPr id="3" name="Picture 2" descr="An illustration shows nomenclature of spring. The total height of the spring is called height of the spring; the number of turns in this height is called number of coils. The other parameters are Coil diameter and diameter of steel coil."/>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921852" y="1851673"/>
            <a:ext cx="3300297" cy="4312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86654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116.10 Coil spring ends are shaped to fit the needs of a variety of suspension designs</a:t>
            </a:r>
            <a:endParaRPr lang="en-US" dirty="0">
              <a:latin typeface="+mj-lt"/>
            </a:endParaRPr>
          </a:p>
        </p:txBody>
      </p:sp>
      <p:pic>
        <p:nvPicPr>
          <p:cNvPr id="3" name="Picture 2" descr="An illustration shows various types of Coil spring coil ends. Tapered end- the end is tapered to make it flat; tangential end - the ends are folded slightly inwards longitudinally to make them flat, and pig tail – the ends are folded inwards radially."/>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22885" y="1918266"/>
            <a:ext cx="7898230" cy="4246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86986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116.11 A constant-rate spring compresses at the same rate regardless of the amount of weight that is applied</a:t>
            </a:r>
            <a:endParaRPr lang="en-US" dirty="0">
              <a:latin typeface="+mj-lt"/>
            </a:endParaRPr>
          </a:p>
        </p:txBody>
      </p:sp>
      <p:pic>
        <p:nvPicPr>
          <p:cNvPr id="3" name="Picture 2" descr="An illustration shows a compressed spring with three 100 Lbs load over it at a distance of 1 inch from each other. The spring coils have a constant pitch and dia."/>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388756" y="1658257"/>
            <a:ext cx="2366488" cy="4507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87097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116.12 Variable-rate springs come in a variety of shapes and compress more slowly as weight is applied</a:t>
            </a:r>
            <a:endParaRPr lang="en-US" dirty="0">
              <a:latin typeface="+mj-lt"/>
            </a:endParaRPr>
          </a:p>
        </p:txBody>
      </p:sp>
      <p:pic>
        <p:nvPicPr>
          <p:cNvPr id="3" name="Picture 2" descr="An illustration shows 2 types of variable rate spring. The first has varying pitch and the second has a varying diamet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08440" y="1793549"/>
            <a:ext cx="5527121" cy="4375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3198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LEARNING OBJECTIVES (2 of 2)</a:t>
            </a:r>
          </a:p>
        </p:txBody>
      </p:sp>
      <p:sp>
        <p:nvSpPr>
          <p:cNvPr id="24579" name="Content Placeholder 2"/>
          <p:cNvSpPr>
            <a:spLocks noGrp="1"/>
          </p:cNvSpPr>
          <p:nvPr>
            <p:ph idx="1"/>
          </p:nvPr>
        </p:nvSpPr>
        <p:spPr/>
        <p:txBody>
          <a:bodyPr/>
          <a:lstStyle/>
          <a:p>
            <a:pPr marL="0" indent="0">
              <a:buNone/>
            </a:pPr>
            <a:r>
              <a:rPr lang="en-US" b="1" dirty="0">
                <a:solidFill>
                  <a:srgbClr val="005A70"/>
                </a:solidFill>
              </a:rPr>
              <a:t>116.5</a:t>
            </a:r>
            <a:r>
              <a:rPr lang="en-US" dirty="0"/>
              <a:t> Describe how shock absorbers control spring forces.</a:t>
            </a:r>
          </a:p>
          <a:p>
            <a:pPr marL="0" indent="0">
              <a:buNone/>
            </a:pPr>
            <a:r>
              <a:rPr lang="en-US" b="1" dirty="0">
                <a:solidFill>
                  <a:srgbClr val="005A70"/>
                </a:solidFill>
              </a:rPr>
              <a:t>116.6</a:t>
            </a:r>
            <a:r>
              <a:rPr lang="en-US" dirty="0"/>
              <a:t> Describe the function of bump stops.</a:t>
            </a:r>
          </a:p>
          <a:p>
            <a:pPr marL="0" indent="0">
              <a:buNone/>
            </a:pPr>
            <a:r>
              <a:rPr lang="en-US" b="1" dirty="0">
                <a:solidFill>
                  <a:schemeClr val="accent2"/>
                </a:solidFill>
              </a:rPr>
              <a:t>116.7</a:t>
            </a:r>
            <a:r>
              <a:rPr lang="en-US" dirty="0"/>
              <a:t>  This chapter will help prepare for ASE Suspension and Steering (A4) certification content area “B” (Suspension System Diagnosis and Repair).</a:t>
            </a:r>
          </a:p>
        </p:txBody>
      </p:sp>
    </p:spTree>
    <p:extLst>
      <p:ext uri="{BB962C8B-B14F-4D97-AF65-F5344CB8AC3E}">
        <p14:creationId xmlns:p14="http://schemas.microsoft.com/office/powerpoint/2010/main" val="300537291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116.13 Two springs, each with a different spring rate and length, can provide the same ride height even though the higher rate spring will give a stiffer ride</a:t>
            </a:r>
            <a:endParaRPr lang="en-US" dirty="0">
              <a:latin typeface="+mj-lt"/>
            </a:endParaRPr>
          </a:p>
        </p:txBody>
      </p:sp>
      <p:pic>
        <p:nvPicPr>
          <p:cNvPr id="3" name="Picture 2" descr="An illustration shows 2 uncompressed springs with length 12 and 15 inch and spring rate of 250 and 100 Lbs respectively combined to form a spring of installed height of 10 inch and with a static load of 500 Lb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14444" y="2049458"/>
            <a:ext cx="5715112" cy="4121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59670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116.14 Stiffer springs bounce at a higher frequency than softer springs</a:t>
            </a:r>
            <a:endParaRPr lang="en-US" dirty="0">
              <a:latin typeface="+mj-lt"/>
            </a:endParaRPr>
          </a:p>
        </p:txBody>
      </p:sp>
      <p:pic>
        <p:nvPicPr>
          <p:cNvPr id="3" name="Picture 2" descr="The stiff spring has a higher frequency of 1.5 CPS and the softer spring has a lower frequency of 1 CPS. These are demonstrated in the form of sine wave. The stiff spring has bigger diameter of steel coil."/>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21473" y="1524000"/>
            <a:ext cx="3664840" cy="4832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56156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116.15 The wheel and arm act as a lever to compress the spring. The spring used on the top picture must be stiffer than the spring used on the strut-type suspension shown on the bottom because the length of the lever arm is shorter</a:t>
            </a:r>
          </a:p>
        </p:txBody>
      </p:sp>
      <p:pic>
        <p:nvPicPr>
          <p:cNvPr id="3" name="Picture 2" descr="An illustration compares length of lever arm and spring stiffness. The lower diagram shows strut-type suspension with a longer lever arm compared to the top diagram which shows typical SLA type suspension with shorter lever arm."/>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404793" y="1524000"/>
            <a:ext cx="1958600" cy="4863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90512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116.16 The spring cushion helps isolate noise and vibration from being transferred to the passenger compartment</a:t>
            </a:r>
            <a:endParaRPr lang="en-US" dirty="0">
              <a:latin typeface="+mj-lt"/>
            </a:endParaRPr>
          </a:p>
        </p:txBody>
      </p:sp>
      <p:pic>
        <p:nvPicPr>
          <p:cNvPr id="3" name="Picture 2" descr="An illustration shows exploded view of spring assembly on axle. Upper and lower spring seats act as cushions between spring and mounti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34427" y="1790126"/>
            <a:ext cx="4075147" cy="4381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73200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a:latin typeface="+mj-lt"/>
              </a:rPr>
              <a:t>Tech Tip</a:t>
            </a:r>
            <a:r>
              <a:rPr lang="en-US" sz="3400" dirty="0">
                <a:latin typeface="+mj-lt"/>
              </a:rPr>
              <a:t>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799" y="1524000"/>
            <a:ext cx="3150695" cy="4852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15707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116.17 This replacement coil spring is coated to prevent rust and corrosion and colored to help identify the spring and/or spring manufacturer</a:t>
            </a:r>
          </a:p>
        </p:txBody>
      </p:sp>
      <p:pic>
        <p:nvPicPr>
          <p:cNvPr id="3" name="Picture 2" descr="A photo shows a replacement coil spring coated to prevent rust and corrosio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62855" y="2133600"/>
            <a:ext cx="5018291" cy="3768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00678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LEAF SPRINGS (1 OF 2)</a:t>
            </a:r>
          </a:p>
        </p:txBody>
      </p:sp>
      <p:sp>
        <p:nvSpPr>
          <p:cNvPr id="3" name="Content Placeholder 2"/>
          <p:cNvSpPr>
            <a:spLocks noGrp="1"/>
          </p:cNvSpPr>
          <p:nvPr>
            <p:ph idx="1"/>
          </p:nvPr>
        </p:nvSpPr>
        <p:spPr/>
        <p:txBody>
          <a:bodyPr/>
          <a:lstStyle/>
          <a:p>
            <a:r>
              <a:rPr lang="en-US" dirty="0"/>
              <a:t>Terminology</a:t>
            </a:r>
          </a:p>
          <a:p>
            <a:pPr lvl="1"/>
            <a:r>
              <a:rPr lang="en-US" dirty="0"/>
              <a:t>Leaf springs are constructed of one or more strips of long, narrow spring steel.</a:t>
            </a:r>
          </a:p>
          <a:p>
            <a:pPr lvl="1"/>
            <a:r>
              <a:rPr lang="en-US" dirty="0"/>
              <a:t>The ends of the spring are rolled or looped to form eyes.</a:t>
            </a:r>
          </a:p>
          <a:p>
            <a:pPr lvl="1"/>
            <a:r>
              <a:rPr lang="en-US" dirty="0"/>
              <a:t>The leaves are held together by a center bolt, also called a centering pin</a:t>
            </a:r>
            <a:r>
              <a:rPr lang="en-US" i="1" dirty="0"/>
              <a:t>.</a:t>
            </a:r>
          </a:p>
          <a:p>
            <a:pPr lvl="1"/>
            <a:r>
              <a:rPr lang="en-US" dirty="0"/>
              <a:t>One end of a leaf spring is mounted to a hanger with a bolt and rubber bushings directly attached to the frame.</a:t>
            </a:r>
          </a:p>
          <a:p>
            <a:pPr lvl="1"/>
            <a:r>
              <a:rPr lang="en-US" dirty="0"/>
              <a:t>The other end of the leaf spring is attached to the frame with movable mounting hangers called shackles.</a:t>
            </a:r>
          </a:p>
        </p:txBody>
      </p:sp>
    </p:spTree>
    <p:extLst>
      <p:ext uri="{BB962C8B-B14F-4D97-AF65-F5344CB8AC3E}">
        <p14:creationId xmlns:p14="http://schemas.microsoft.com/office/powerpoint/2010/main" val="6153691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LEAF SPRINGS (2 OF 2) </a:t>
            </a:r>
          </a:p>
        </p:txBody>
      </p:sp>
      <p:sp>
        <p:nvSpPr>
          <p:cNvPr id="3" name="Content Placeholder 2"/>
          <p:cNvSpPr>
            <a:spLocks noGrp="1"/>
          </p:cNvSpPr>
          <p:nvPr>
            <p:ph idx="1"/>
          </p:nvPr>
        </p:nvSpPr>
        <p:spPr/>
        <p:txBody>
          <a:bodyPr/>
          <a:lstStyle/>
          <a:p>
            <a:r>
              <a:rPr lang="en-US" dirty="0"/>
              <a:t>Composite Leaf Springs</a:t>
            </a:r>
          </a:p>
          <a:p>
            <a:pPr lvl="1"/>
            <a:r>
              <a:rPr lang="en-US" dirty="0"/>
              <a:t>A composite leaf spring is a fiberglass–reinforced epoxy plastic composite leaf spring that has been used on production vehicles since the early 1980s.</a:t>
            </a:r>
          </a:p>
          <a:p>
            <a:pPr lvl="1"/>
            <a:endParaRPr lang="en-US" dirty="0"/>
          </a:p>
          <a:p>
            <a:r>
              <a:rPr lang="en-US" dirty="0"/>
              <a:t>Leaf spring rate increases when the thickness increases and decreases as the length increases.</a:t>
            </a:r>
          </a:p>
        </p:txBody>
      </p:sp>
    </p:spTree>
    <p:extLst>
      <p:ext uri="{BB962C8B-B14F-4D97-AF65-F5344CB8AC3E}">
        <p14:creationId xmlns:p14="http://schemas.microsoft.com/office/powerpoint/2010/main" val="27845198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116.18 A typical leaf spring used on the rear of a pickup truck showing the plastic insulator between the leaves, which allows the spring to move without creating wear or noise</a:t>
            </a:r>
          </a:p>
        </p:txBody>
      </p:sp>
      <p:pic>
        <p:nvPicPr>
          <p:cNvPr id="3" name="Picture 2" descr="A photo shows layered steel leaves of a typical leaf spring. One of the springs has rubber padding at one end called spring insulato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85289" y="2102189"/>
            <a:ext cx="4973422" cy="4059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02836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116.19 A typical leaf spring installation. The longest leaf, called the </a:t>
            </a:r>
            <a:r>
              <a:rPr lang="en-US" sz="2400" i="1" dirty="0">
                <a:latin typeface="+mj-lt"/>
              </a:rPr>
              <a:t>main leaf, </a:t>
            </a:r>
            <a:r>
              <a:rPr lang="en-US" sz="2400" dirty="0">
                <a:latin typeface="+mj-lt"/>
              </a:rPr>
              <a:t>attaches to the frame through a shackle and a hanger</a:t>
            </a:r>
            <a:endParaRPr lang="en-US" dirty="0">
              <a:latin typeface="+mj-lt"/>
            </a:endParaRPr>
          </a:p>
        </p:txBody>
      </p:sp>
      <p:pic>
        <p:nvPicPr>
          <p:cNvPr id="3" name="Picture 2" descr="The top spring called main spring is the longest and is attached to the frame through a shackle and a hanger. In the center the leaf spring has a U-Bolt which holds the axle. A shock absorber attaches the axle and fram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59353" y="1981200"/>
            <a:ext cx="8008697" cy="3978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3409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INTRODUCTION</a:t>
            </a:r>
          </a:p>
        </p:txBody>
      </p:sp>
      <p:sp>
        <p:nvSpPr>
          <p:cNvPr id="25603" name="Content Placeholder 2"/>
          <p:cNvSpPr>
            <a:spLocks noGrp="1"/>
          </p:cNvSpPr>
          <p:nvPr>
            <p:ph idx="1"/>
          </p:nvPr>
        </p:nvSpPr>
        <p:spPr>
          <a:xfrm>
            <a:off x="457200" y="1600200"/>
            <a:ext cx="8077200" cy="4525963"/>
          </a:xfrm>
        </p:spPr>
        <p:txBody>
          <a:bodyPr/>
          <a:lstStyle/>
          <a:p>
            <a:r>
              <a:rPr lang="en-US" dirty="0"/>
              <a:t>The purpose of the suspension is to provide the vehicle with the following:</a:t>
            </a:r>
          </a:p>
          <a:p>
            <a:pPr lvl="1"/>
            <a:r>
              <a:rPr lang="en-US" dirty="0"/>
              <a:t>A smooth ride</a:t>
            </a:r>
          </a:p>
          <a:p>
            <a:pPr lvl="1"/>
            <a:r>
              <a:rPr lang="en-US" dirty="0"/>
              <a:t>Accurate steering</a:t>
            </a:r>
          </a:p>
          <a:p>
            <a:pPr lvl="1"/>
            <a:r>
              <a:rPr lang="en-US" dirty="0"/>
              <a:t>Responsive handling</a:t>
            </a:r>
          </a:p>
          <a:p>
            <a:pPr lvl="1"/>
            <a:r>
              <a:rPr lang="en-US" dirty="0"/>
              <a:t>Support for the weight of the vehicle</a:t>
            </a:r>
          </a:p>
          <a:p>
            <a:pPr lvl="1"/>
            <a:r>
              <a:rPr lang="en-US" dirty="0"/>
              <a:t>Maintenance of acceptable tire wear</a:t>
            </a:r>
            <a:endParaRPr lang="en-US" dirty="0">
              <a:solidFill>
                <a:srgbClr val="0000FF"/>
              </a:solidFill>
            </a:endParaRPr>
          </a:p>
          <a:p>
            <a:pPr lvl="1"/>
            <a:endParaRPr lang="en-US" dirty="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116.20 All multileaf springs use a center bolt to not only hold the leaves together but also help retain the leaf spring in the center of the spring perch</a:t>
            </a:r>
            <a:endParaRPr lang="en-US" dirty="0">
              <a:latin typeface="+mj-lt"/>
            </a:endParaRPr>
          </a:p>
        </p:txBody>
      </p:sp>
      <p:pic>
        <p:nvPicPr>
          <p:cNvPr id="3" name="Picture 2" descr="An illustration shows U-bolts being installed on spring perch such that it holds all the steel leafs together. The spring perch is mounted on the axl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04791" y="2245612"/>
            <a:ext cx="6934418" cy="3921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97985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mj-lt"/>
              </a:rPr>
              <a:t>Figure 116.21 When a leaf spring is compressed, the spring flattens and becomes longer. The shackles allow for this lengthening. Rubber bushings are used in the ends of the spring and shackles to help isolate road noise from traveling into the passenger compartment</a:t>
            </a:r>
          </a:p>
        </p:txBody>
      </p:sp>
      <p:pic>
        <p:nvPicPr>
          <p:cNvPr id="3" name="Picture 2" descr="An illustration shows shackles movement with the spring. The shackles allow for this rearward movement. When a leaf spring is compressed, the spring flattens and becomes longer. The shackles allow for this lengtheni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23900" y="2514600"/>
            <a:ext cx="7696200" cy="3232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50062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116.22 </a:t>
            </a:r>
            <a:r>
              <a:rPr lang="en-IN" sz="2400" dirty="0">
                <a:latin typeface="+mj-lt"/>
              </a:rPr>
              <a:t>Typical rear leaf–spring suspension of a rear-wheel-drive vehicle</a:t>
            </a:r>
            <a:endParaRPr lang="en-US" dirty="0">
              <a:latin typeface="+mj-lt"/>
            </a:endParaRPr>
          </a:p>
        </p:txBody>
      </p:sp>
      <p:pic>
        <p:nvPicPr>
          <p:cNvPr id="3" name="Picture 2" descr="In the figure, the suspension is attached to the frame through a shackle and a hanger. The Axle is placed in center and above the springs and held in place by U bolts. In the center of the axle, differential assembly is situate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1014" y="2041111"/>
            <a:ext cx="8221973" cy="3828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56286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116.23 As the vehicle is loaded, the leaf spring contacts a section of the frame. This shortens the effective length of the spring, which makes it stiffer</a:t>
            </a:r>
            <a:endParaRPr lang="en-US" dirty="0">
              <a:latin typeface="+mj-lt"/>
            </a:endParaRPr>
          </a:p>
        </p:txBody>
      </p:sp>
      <p:pic>
        <p:nvPicPr>
          <p:cNvPr id="3" name="Picture 2" descr="The rate varying contact only allows partial movement of the spring so as the vehicle is loaded, the leaf spring contacts a section of the frame. This shortens the effective length of the spring, which makes it stiff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0558" y="2245604"/>
            <a:ext cx="7842884" cy="3921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64062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116.24 Many pickup trucks, vans, and sport-utility vehicles (SUVs) use auxiliary leaf springs that contact the other leaves when the load is increased</a:t>
            </a:r>
            <a:endParaRPr lang="en-US" dirty="0">
              <a:latin typeface="+mj-lt"/>
            </a:endParaRPr>
          </a:p>
        </p:txBody>
      </p:sp>
      <p:pic>
        <p:nvPicPr>
          <p:cNvPr id="3" name="Picture 2" descr="A photo shows an auxiliary leaf that has a smaller radius compared to the rest leaf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60974" y="1981200"/>
            <a:ext cx="5222053" cy="3921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92210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116.25 (a) A fiberglass spring is composed of long fibers locked together in an epoxy (resin) matrix</a:t>
            </a:r>
            <a:endParaRPr lang="en-US" dirty="0">
              <a:latin typeface="+mj-lt"/>
            </a:endParaRPr>
          </a:p>
        </p:txBody>
      </p:sp>
      <p:pic>
        <p:nvPicPr>
          <p:cNvPr id="3" name="Picture 2" descr="An illustration shows fiber glass spring made with epoxy matrix and reinforced with glass fib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72626" y="2006818"/>
            <a:ext cx="5598748" cy="4157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58112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116.25 (b) When the spring compresses, the bottom of the spring expands and the top compresses. Composite leaf springs are used and mounted transversely (side to side) on Chevrolet Corvettes and at the rear on some other General Motors vehicles</a:t>
            </a:r>
          </a:p>
        </p:txBody>
      </p:sp>
      <p:pic>
        <p:nvPicPr>
          <p:cNvPr id="3" name="Picture 2" descr="When the spring compresses, the bottom of the spring expands and the top compresses. Composite leaf springs are used and mounted transversely (side to side) on Chevrolet Corvettes and at the rear on some other General Motors vehicle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7164" y="3124200"/>
            <a:ext cx="8169672" cy="2130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4619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TORSION BARS</a:t>
            </a:r>
          </a:p>
        </p:txBody>
      </p:sp>
      <p:sp>
        <p:nvSpPr>
          <p:cNvPr id="3" name="Content Placeholder 2"/>
          <p:cNvSpPr>
            <a:spLocks noGrp="1"/>
          </p:cNvSpPr>
          <p:nvPr>
            <p:ph idx="1"/>
          </p:nvPr>
        </p:nvSpPr>
        <p:spPr/>
        <p:txBody>
          <a:bodyPr/>
          <a:lstStyle/>
          <a:p>
            <a:r>
              <a:rPr lang="en-US" dirty="0"/>
              <a:t>Terminology</a:t>
            </a:r>
          </a:p>
          <a:p>
            <a:pPr lvl="1"/>
            <a:r>
              <a:rPr lang="en-US" dirty="0"/>
              <a:t>A torsion bar is a spring that is a long, round</a:t>
            </a:r>
            <a:r>
              <a:rPr lang="en-US" i="1" dirty="0"/>
              <a:t>, </a:t>
            </a:r>
            <a:r>
              <a:rPr lang="en-US" dirty="0"/>
              <a:t>hardened steel bar similar to a coil spring except that it is a straight</a:t>
            </a:r>
            <a:r>
              <a:rPr lang="en-US" i="1" dirty="0"/>
              <a:t> </a:t>
            </a:r>
            <a:r>
              <a:rPr lang="en-US" dirty="0"/>
              <a:t>bar.</a:t>
            </a:r>
          </a:p>
          <a:p>
            <a:pPr lvl="1"/>
            <a:r>
              <a:rPr lang="en-US" dirty="0"/>
              <a:t>One end is attached to the lower control arm of a front suspension and the other end to the frame.</a:t>
            </a:r>
          </a:p>
          <a:p>
            <a:pPr lvl="1"/>
            <a:r>
              <a:rPr lang="en-US" dirty="0"/>
              <a:t>Unlike other types of springs, torsion bars may be adjustable for correct ride height.</a:t>
            </a:r>
          </a:p>
          <a:p>
            <a:pPr lvl="1"/>
            <a:endParaRPr lang="en-US" dirty="0"/>
          </a:p>
        </p:txBody>
      </p:sp>
    </p:spTree>
    <p:extLst>
      <p:ext uri="{BB962C8B-B14F-4D97-AF65-F5344CB8AC3E}">
        <p14:creationId xmlns:p14="http://schemas.microsoft.com/office/powerpoint/2010/main" val="5892123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116.26 A torsion bar resists twisting and is used as a spring on some cars and many four-wheel-drive pickup trucks and sport-utility vehicles. The larger the diameter, or the shorter the torsion bar, the stiffer the bar. </a:t>
            </a:r>
          </a:p>
        </p:txBody>
      </p:sp>
      <p:pic>
        <p:nvPicPr>
          <p:cNvPr id="3" name="Picture 2" descr="An illustration shows a torsion bar with one end fixed and torsion being applied by control arm on the other end."/>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925382" y="2667000"/>
            <a:ext cx="5293237" cy="3026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71900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116.27 Longitudinal torsion bars attach at the lower control arm at the front and at the frame at the rear of the bar</a:t>
            </a:r>
            <a:endParaRPr lang="en-US" dirty="0">
              <a:latin typeface="+mj-lt"/>
            </a:endParaRPr>
          </a:p>
        </p:txBody>
      </p:sp>
      <p:pic>
        <p:nvPicPr>
          <p:cNvPr id="3" name="Picture 2" descr="An illustration shows longitudinal torsion bar attached to the lower control arm at the front and at the frame at the rear of the ba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40559" y="2057400"/>
            <a:ext cx="4862881" cy="3844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5806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FRAME CONSTRUCTION (1 OF 2)</a:t>
            </a:r>
          </a:p>
        </p:txBody>
      </p:sp>
      <p:sp>
        <p:nvSpPr>
          <p:cNvPr id="3" name="Content Placeholder 2"/>
          <p:cNvSpPr>
            <a:spLocks noGrp="1"/>
          </p:cNvSpPr>
          <p:nvPr>
            <p:ph idx="1"/>
          </p:nvPr>
        </p:nvSpPr>
        <p:spPr/>
        <p:txBody>
          <a:bodyPr/>
          <a:lstStyle/>
          <a:p>
            <a:r>
              <a:rPr lang="en-US" dirty="0"/>
              <a:t>Terminology</a:t>
            </a:r>
          </a:p>
          <a:p>
            <a:pPr lvl="1"/>
            <a:r>
              <a:rPr lang="en-US" dirty="0"/>
              <a:t>The frame of a vehicle supports all the “running gear” of the vehicle, including the engine, transmission, rear axle assembly (if rear-wheel drive), and all suspension components.</a:t>
            </a:r>
          </a:p>
          <a:p>
            <a:r>
              <a:rPr lang="en-US" dirty="0"/>
              <a:t>Ladder Frame</a:t>
            </a:r>
          </a:p>
          <a:p>
            <a:pPr lvl="1"/>
            <a:r>
              <a:rPr lang="en-US" dirty="0"/>
              <a:t>A common name for a type of perimeter frame where the transverse (lateral) connecting members are straight across.</a:t>
            </a:r>
          </a:p>
        </p:txBody>
      </p:sp>
    </p:spTree>
    <p:extLst>
      <p:ext uri="{BB962C8B-B14F-4D97-AF65-F5344CB8AC3E}">
        <p14:creationId xmlns:p14="http://schemas.microsoft.com/office/powerpoint/2010/main" val="37355079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116.28 One end of the torsion bar attaches to the lower control arm and the other to an anchor arm that is adjustable</a:t>
            </a:r>
            <a:endParaRPr lang="en-US" dirty="0">
              <a:latin typeface="+mj-lt"/>
            </a:endParaRPr>
          </a:p>
        </p:txBody>
      </p:sp>
      <p:pic>
        <p:nvPicPr>
          <p:cNvPr id="3" name="Picture 2" descr="An illustration shows exploded view of torsion bar assembly. The fixed end of the torsion bar attaches to an anchor arm which is adjustable by height adjustment nut and the other end is attached to lower control arm."/>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72079" y="1724414"/>
            <a:ext cx="4599842" cy="4444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1669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SUSPENSION PRINCIPLES</a:t>
            </a:r>
          </a:p>
        </p:txBody>
      </p:sp>
      <p:sp>
        <p:nvSpPr>
          <p:cNvPr id="3" name="Content Placeholder 2"/>
          <p:cNvSpPr>
            <a:spLocks noGrp="1"/>
          </p:cNvSpPr>
          <p:nvPr>
            <p:ph idx="1"/>
          </p:nvPr>
        </p:nvSpPr>
        <p:spPr/>
        <p:txBody>
          <a:bodyPr/>
          <a:lstStyle/>
          <a:p>
            <a:r>
              <a:rPr lang="en-US" dirty="0"/>
              <a:t>All suspensions must provide for the following supports:</a:t>
            </a:r>
          </a:p>
          <a:p>
            <a:pPr lvl="1"/>
            <a:r>
              <a:rPr lang="en-US" dirty="0"/>
              <a:t>Transverse (or side-to-side) wheel support.</a:t>
            </a:r>
          </a:p>
          <a:p>
            <a:pPr lvl="1"/>
            <a:r>
              <a:rPr lang="en-US" dirty="0"/>
              <a:t>Longitudinal (front-to-back) wheel support.</a:t>
            </a:r>
          </a:p>
          <a:p>
            <a:r>
              <a:rPr lang="en-US" dirty="0"/>
              <a:t>Two very important design factors are called anti-squat and anti-dive.</a:t>
            </a:r>
          </a:p>
          <a:p>
            <a:pPr lvl="1"/>
            <a:r>
              <a:rPr lang="en-US" dirty="0"/>
              <a:t>Anti-squat refers to the reaction of the body of a vehicle during acceleration.</a:t>
            </a:r>
          </a:p>
          <a:p>
            <a:pPr lvl="1"/>
            <a:r>
              <a:rPr lang="en-US" dirty="0"/>
              <a:t>Anti-dive refers to the force that causes the front of the vehicle to drop down while braking.</a:t>
            </a:r>
          </a:p>
        </p:txBody>
      </p:sp>
    </p:spTree>
    <p:extLst>
      <p:ext uri="{BB962C8B-B14F-4D97-AF65-F5344CB8AC3E}">
        <p14:creationId xmlns:p14="http://schemas.microsoft.com/office/powerpoint/2010/main" val="4001256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116.29 The spindle supports the wheels and attaches to the control arm with ball-and-socket joints called ball joints. The control arm attaches to the frame of the vehicle through rubber bushings to help isolate noise and vibration between the road and the body</a:t>
            </a:r>
          </a:p>
        </p:txBody>
      </p:sp>
      <p:pic>
        <p:nvPicPr>
          <p:cNvPr id="3" name="Picture 2" descr="An illustration shows spindle or wheel hub mounted between the lower and upper control arm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48062" y="2362200"/>
            <a:ext cx="4247875" cy="3520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62339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Figure 116.30 The strut rods provide longitudinal support to the suspension to prevent forward or rearward movement of the control arms</a:t>
            </a:r>
          </a:p>
        </p:txBody>
      </p:sp>
      <p:pic>
        <p:nvPicPr>
          <p:cNvPr id="3" name="Picture 2" descr="An illustration shows strut rods connected to wheel hub of a typical SLA suspension. The SLA suspension has coil springs, shock absorbers, upper control arms, upper control arm pivot shafts, steering knuckle, and spindl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38744" y="1600200"/>
            <a:ext cx="6610683" cy="4842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72606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STEERING KNUCKLES</a:t>
            </a:r>
          </a:p>
        </p:txBody>
      </p:sp>
      <p:sp>
        <p:nvSpPr>
          <p:cNvPr id="3" name="Content Placeholder 2"/>
          <p:cNvSpPr>
            <a:spLocks noGrp="1"/>
          </p:cNvSpPr>
          <p:nvPr>
            <p:ph idx="1"/>
          </p:nvPr>
        </p:nvSpPr>
        <p:spPr/>
        <p:txBody>
          <a:bodyPr/>
          <a:lstStyle/>
          <a:p>
            <a:r>
              <a:rPr lang="en-US" dirty="0"/>
              <a:t>Purpose and Function</a:t>
            </a:r>
          </a:p>
          <a:p>
            <a:pPr lvl="1"/>
            <a:r>
              <a:rPr lang="en-US" dirty="0"/>
              <a:t>A knuckle serves two purposes:</a:t>
            </a:r>
          </a:p>
          <a:p>
            <a:pPr lvl="2"/>
            <a:r>
              <a:rPr lang="en-US" dirty="0"/>
              <a:t>To join the suspension to the wheel</a:t>
            </a:r>
          </a:p>
          <a:p>
            <a:pPr lvl="2"/>
            <a:r>
              <a:rPr lang="en-US" dirty="0"/>
              <a:t>Usually includes the spindle where the front wheel bearings are attached</a:t>
            </a:r>
          </a:p>
          <a:p>
            <a:pPr lvl="2"/>
            <a:r>
              <a:rPr lang="en-US" dirty="0"/>
              <a:t>To provide pivot points between the suspension and wheel</a:t>
            </a:r>
          </a:p>
          <a:p>
            <a:pPr lvl="1"/>
            <a:r>
              <a:rPr lang="en-US" dirty="0"/>
              <a:t>Knuckles are used with independent suspensions and at the wheels that steer the vehicle.</a:t>
            </a:r>
          </a:p>
          <a:p>
            <a:pPr lvl="1"/>
            <a:r>
              <a:rPr lang="en-US" dirty="0"/>
              <a:t>The only knuckle that uses a kingpin is a steering knuckle on an I-beam or twin I-beam front suspension.</a:t>
            </a:r>
          </a:p>
        </p:txBody>
      </p:sp>
    </p:spTree>
    <p:extLst>
      <p:ext uri="{BB962C8B-B14F-4D97-AF65-F5344CB8AC3E}">
        <p14:creationId xmlns:p14="http://schemas.microsoft.com/office/powerpoint/2010/main" val="30729573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116.31 The steering knuckle used on a short/long-arm front suspension</a:t>
            </a:r>
            <a:endParaRPr lang="en-US" dirty="0">
              <a:latin typeface="+mj-lt"/>
            </a:endParaRPr>
          </a:p>
        </p:txBody>
      </p:sp>
      <p:pic>
        <p:nvPicPr>
          <p:cNvPr id="3" name="Picture 2" descr="The figure shows the following details:&#10;• The steering knuckle is attached to upper control arm via upper ball joint&#10;• The upper control arm is attached to frame via an upper control arm pivot shaft.&#10;The steering knuckle has a horizontal member on which lower control arm is attached via lower ball joint&#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10121" y="1611680"/>
            <a:ext cx="3738280" cy="4558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01214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116.32 A kingpin is a steel shaft or pin that joins the steering knuckle to the suspension and allows the steering knuckle to pivot</a:t>
            </a:r>
            <a:endParaRPr lang="en-US" dirty="0">
              <a:latin typeface="+mj-lt"/>
            </a:endParaRPr>
          </a:p>
        </p:txBody>
      </p:sp>
      <p:pic>
        <p:nvPicPr>
          <p:cNvPr id="3" name="Picture 2" descr="In the figure, the I beam is attached to Steering knuckle such that it pivots around the kingpin. The steering arm and tie rod are also bolted to the steering knuckl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24746" y="1998770"/>
            <a:ext cx="4294509" cy="4162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50986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CONTROL ARMS</a:t>
            </a:r>
          </a:p>
        </p:txBody>
      </p:sp>
      <p:sp>
        <p:nvSpPr>
          <p:cNvPr id="3" name="Content Placeholder 2"/>
          <p:cNvSpPr>
            <a:spLocks noGrp="1"/>
          </p:cNvSpPr>
          <p:nvPr>
            <p:ph idx="1"/>
          </p:nvPr>
        </p:nvSpPr>
        <p:spPr/>
        <p:txBody>
          <a:bodyPr/>
          <a:lstStyle/>
          <a:p>
            <a:r>
              <a:rPr lang="en-US" dirty="0"/>
              <a:t>Purpose and Function</a:t>
            </a:r>
          </a:p>
          <a:p>
            <a:pPr lvl="1"/>
            <a:r>
              <a:rPr lang="en-US" dirty="0"/>
              <a:t>A control arm is a suspension link that connects a knuckle or wheel flange to the frame.</a:t>
            </a:r>
          </a:p>
          <a:p>
            <a:pPr lvl="1"/>
            <a:r>
              <a:rPr lang="en-US" dirty="0"/>
              <a:t>One end of a control arm attaches to the knuckle or wheel flange, generally with either a ball joint or bushing.</a:t>
            </a:r>
          </a:p>
          <a:p>
            <a:pPr lvl="1"/>
            <a:r>
              <a:rPr lang="en-US" dirty="0"/>
              <a:t>The opposite end of the arm, which attaches to a frame member, usually pivots on a bushing.</a:t>
            </a:r>
          </a:p>
        </p:txBody>
      </p:sp>
    </p:spTree>
    <p:extLst>
      <p:ext uri="{BB962C8B-B14F-4D97-AF65-F5344CB8AC3E}">
        <p14:creationId xmlns:p14="http://schemas.microsoft.com/office/powerpoint/2010/main" val="6259501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Figure 116.33 Control arms are used to connect the steering knuckle to the frame or body of the vehicle and provide the structural support for the suspension system</a:t>
            </a:r>
          </a:p>
        </p:txBody>
      </p:sp>
      <p:pic>
        <p:nvPicPr>
          <p:cNvPr id="3" name="Picture 2" descr="The figure shows the following:&#10;• The steering knuckle is attached to upper control arm via upper ball joint.&#10;• The steering knuckle has a horizontal member on which lower control arm is attached via lower ball joint&#10;• All the joints have dust caps in between them and are secured in place by caster nut and cotter pin.&#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59516" y="1600200"/>
            <a:ext cx="3624967" cy="4738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75218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77F83-A9E3-4ED9-B78F-30EFCA898707}"/>
              </a:ext>
            </a:extLst>
          </p:cNvPr>
          <p:cNvSpPr>
            <a:spLocks noGrp="1"/>
          </p:cNvSpPr>
          <p:nvPr>
            <p:ph type="title"/>
          </p:nvPr>
        </p:nvSpPr>
        <p:spPr/>
        <p:txBody>
          <a:bodyPr/>
          <a:lstStyle/>
          <a:p>
            <a:r>
              <a:rPr lang="en-US" dirty="0"/>
              <a:t>Animation: Suspension Components, S/LA</a:t>
            </a:r>
            <a:br>
              <a:rPr lang="en-US" dirty="0"/>
            </a:br>
            <a:r>
              <a:rPr lang="en-US" sz="1350" dirty="0">
                <a:solidFill>
                  <a:prstClr val="white"/>
                </a:solidFill>
              </a:rPr>
              <a:t>(The animation will automatically start in a few seconds)</a:t>
            </a:r>
            <a:endParaRPr lang="en-US" dirty="0"/>
          </a:p>
        </p:txBody>
      </p:sp>
      <p:pic>
        <p:nvPicPr>
          <p:cNvPr id="5" name="suspension_components">
            <a:hlinkClick r:id="" action="ppaction://media"/>
            <a:extLst>
              <a:ext uri="{FF2B5EF4-FFF2-40B4-BE49-F238E27FC236}">
                <a16:creationId xmlns:a16="http://schemas.microsoft.com/office/drawing/2014/main" id="{C912B2B8-AD7C-440E-883B-76BA03BB8E89}"/>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549275" y="1600200"/>
            <a:ext cx="8045450" cy="4525963"/>
          </a:xfrm>
        </p:spPr>
      </p:pic>
    </p:spTree>
    <p:extLst>
      <p:ext uri="{BB962C8B-B14F-4D97-AF65-F5344CB8AC3E}">
        <p14:creationId xmlns:p14="http://schemas.microsoft.com/office/powerpoint/2010/main" val="2305240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61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FRAME CONSTRUCTION (2 OF 2)</a:t>
            </a:r>
          </a:p>
        </p:txBody>
      </p:sp>
      <p:sp>
        <p:nvSpPr>
          <p:cNvPr id="3" name="Content Placeholder 2"/>
          <p:cNvSpPr>
            <a:spLocks noGrp="1"/>
          </p:cNvSpPr>
          <p:nvPr>
            <p:ph idx="1"/>
          </p:nvPr>
        </p:nvSpPr>
        <p:spPr/>
        <p:txBody>
          <a:bodyPr/>
          <a:lstStyle/>
          <a:p>
            <a:r>
              <a:rPr lang="en-US" dirty="0"/>
              <a:t>Perimeter Frame</a:t>
            </a:r>
          </a:p>
          <a:p>
            <a:pPr lvl="1"/>
            <a:r>
              <a:rPr lang="en-US" dirty="0"/>
              <a:t>Consists of welded or riveted frame members around the entire perimeter of the body.</a:t>
            </a:r>
          </a:p>
          <a:p>
            <a:r>
              <a:rPr lang="en-US" dirty="0"/>
              <a:t>Sub-Type Frames</a:t>
            </a:r>
          </a:p>
          <a:p>
            <a:pPr lvl="1"/>
            <a:r>
              <a:rPr lang="en-US" dirty="0"/>
              <a:t>A partial frame often used on unit-body vehicles to support the power train and suspension components.</a:t>
            </a:r>
          </a:p>
          <a:p>
            <a:r>
              <a:rPr lang="en-US" dirty="0"/>
              <a:t>Unit Body Construction</a:t>
            </a:r>
          </a:p>
          <a:p>
            <a:pPr lvl="1"/>
            <a:r>
              <a:rPr lang="en-US" dirty="0"/>
              <a:t>Unit-body construction (sometimes called </a:t>
            </a:r>
            <a:r>
              <a:rPr lang="en-US" i="1" dirty="0"/>
              <a:t>unibody</a:t>
            </a:r>
            <a:r>
              <a:rPr lang="en-US" dirty="0"/>
              <a:t>) is a design that combines the body with the structure of the frame.</a:t>
            </a:r>
          </a:p>
        </p:txBody>
      </p:sp>
    </p:spTree>
    <p:extLst>
      <p:ext uri="{BB962C8B-B14F-4D97-AF65-F5344CB8AC3E}">
        <p14:creationId xmlns:p14="http://schemas.microsoft.com/office/powerpoint/2010/main" val="37047656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BALL JOINTS</a:t>
            </a:r>
          </a:p>
        </p:txBody>
      </p:sp>
      <p:sp>
        <p:nvSpPr>
          <p:cNvPr id="3" name="Content Placeholder 2"/>
          <p:cNvSpPr>
            <a:spLocks noGrp="1"/>
          </p:cNvSpPr>
          <p:nvPr>
            <p:ph idx="1"/>
          </p:nvPr>
        </p:nvSpPr>
        <p:spPr/>
        <p:txBody>
          <a:bodyPr/>
          <a:lstStyle/>
          <a:p>
            <a:r>
              <a:rPr lang="en-US" dirty="0"/>
              <a:t>Purpose and Function</a:t>
            </a:r>
          </a:p>
          <a:p>
            <a:pPr lvl="1"/>
            <a:r>
              <a:rPr lang="en-US" dirty="0"/>
              <a:t>Ball joints are actually ball-and-socket joints.</a:t>
            </a:r>
          </a:p>
          <a:p>
            <a:pPr lvl="1"/>
            <a:r>
              <a:rPr lang="en-US" dirty="0"/>
              <a:t>Ball joints allow the front wheels to move up and down, as well as side to side (for steering)</a:t>
            </a:r>
          </a:p>
          <a:p>
            <a:r>
              <a:rPr lang="en-US" dirty="0"/>
              <a:t>Ball Joint Design</a:t>
            </a:r>
          </a:p>
          <a:p>
            <a:pPr lvl="1"/>
            <a:r>
              <a:rPr lang="en-US" dirty="0"/>
              <a:t>Compression loaded; The ball joint is compressed</a:t>
            </a:r>
            <a:r>
              <a:rPr lang="en-US" i="1" dirty="0"/>
              <a:t> </a:t>
            </a:r>
            <a:r>
              <a:rPr lang="en-US" dirty="0"/>
              <a:t>into the control arm by the weight of the vehicle.</a:t>
            </a:r>
          </a:p>
          <a:p>
            <a:pPr lvl="1"/>
            <a:r>
              <a:rPr lang="en-US" dirty="0"/>
              <a:t>Tension loaded; The weight of the vehicle tends to pull the ball joint back into the control arm by tension</a:t>
            </a:r>
            <a:r>
              <a:rPr lang="en-US" i="1" dirty="0"/>
              <a:t>.</a:t>
            </a:r>
            <a:endParaRPr lang="en-US" dirty="0"/>
          </a:p>
          <a:p>
            <a:pPr lvl="1"/>
            <a:endParaRPr lang="en-US" dirty="0"/>
          </a:p>
        </p:txBody>
      </p:sp>
    </p:spTree>
    <p:extLst>
      <p:ext uri="{BB962C8B-B14F-4D97-AF65-F5344CB8AC3E}">
        <p14:creationId xmlns:p14="http://schemas.microsoft.com/office/powerpoint/2010/main" val="17920440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116.34 Ball joints provide the freedom of movement necessary for steering and suspension movements</a:t>
            </a:r>
            <a:endParaRPr lang="en-US" dirty="0">
              <a:latin typeface="+mj-lt"/>
            </a:endParaRPr>
          </a:p>
        </p:txBody>
      </p:sp>
      <p:pic>
        <p:nvPicPr>
          <p:cNvPr id="3" name="Picture 2" descr="The figure shows the following types:&#10;• Coil Spring or torsion bar mounted on upper arm - This Type of suspension has 2 ball joints one attaching steering knuckle to lower arm and other to upper arm.&#10;• Coil Spring or torsion bar mounted on lower arm - This Type of suspension has 2 ball joints one attaching steering knuckle to lower arm and other to upper arm.&#10;• Macpherson Strut - This Type of suspension has 1 ball joints attaching steering knuckle to lower arm.&#10;• Coil spring mounted on lower arm with modified strut - This Type of suspension has 1 ball joints attaching steering knuckle to lower arm."/>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57400" y="1482387"/>
            <a:ext cx="5068456" cy="4944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59885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mj-lt"/>
              </a:rPr>
              <a:t>Figure 116.35 The upper ball joint is load carrying in this type of suspension because the weight of the vehicle is applied through the spring, upper control arm, and ball joint to the wheel. The lower control arm is a lateral link, and the lower ball joint is called a follower ball joint</a:t>
            </a:r>
          </a:p>
        </p:txBody>
      </p:sp>
      <p:pic>
        <p:nvPicPr>
          <p:cNvPr id="3" name="Picture 2" descr="The upper ball joint is load carrying in this type of suspension because the weight of the vehicle is applied through the spring, upper control arm, and ball joint to the wheel. The lower control arm is a lateral link, and the lower ball joint is called a follower ball join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15189" y="1557725"/>
            <a:ext cx="5913622" cy="4613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07030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116.36 The lower ball joint is load carrying in this type of suspension because the weight of the vehicle is applied through the spring, lower control arm, and ball joint to the wheel</a:t>
            </a:r>
          </a:p>
        </p:txBody>
      </p:sp>
      <p:pic>
        <p:nvPicPr>
          <p:cNvPr id="3" name="Picture 2" descr="An illustration shows coil Spring mounted on lower arm type suspension. The lower ball joint is load carrying in this type of suspension because the weight of the vehicle is applied through the spring, lower control arm, and ball joint to the wheel."/>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05438" y="1918920"/>
            <a:ext cx="4133125" cy="4246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09350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116.37 All ball joints, whether tension or compression loaded, have a bearing surface between the ball stud and socket</a:t>
            </a:r>
            <a:endParaRPr lang="en-US" dirty="0">
              <a:latin typeface="+mj-lt"/>
            </a:endParaRPr>
          </a:p>
        </p:txBody>
      </p:sp>
      <p:pic>
        <p:nvPicPr>
          <p:cNvPr id="3" name="Picture 2" descr="The illustration shows the following:&#10;• Tension loaded ball joint has bearing surface below the ball.&#10;• Compression loaded ball joint has bearing surface above the ball.&#10;• Both the bearing surfaces are placed such that in case of load these are the surfaces that take loa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62021" y="1524000"/>
            <a:ext cx="2468823" cy="4858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758125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latin typeface="+mj-lt"/>
              </a:rPr>
              <a:t>QUESTION 2: </a:t>
            </a:r>
            <a:r>
              <a:rPr lang="en-US" sz="3400" dirty="0">
                <a:solidFill>
                  <a:srgbClr val="F8F9D3"/>
                </a:solidFill>
                <a:latin typeface="+mj-lt"/>
              </a:rPr>
              <a:t>?</a:t>
            </a:r>
          </a:p>
        </p:txBody>
      </p:sp>
      <p:sp>
        <p:nvSpPr>
          <p:cNvPr id="3" name="Rectangle 2"/>
          <p:cNvSpPr/>
          <p:nvPr/>
        </p:nvSpPr>
        <p:spPr>
          <a:xfrm>
            <a:off x="341870" y="1905000"/>
            <a:ext cx="8534400" cy="707886"/>
          </a:xfrm>
          <a:prstGeom prst="rect">
            <a:avLst/>
          </a:prstGeom>
        </p:spPr>
        <p:txBody>
          <a:bodyPr wrap="square">
            <a:spAutoFit/>
          </a:bodyPr>
          <a:lstStyle/>
          <a:p>
            <a:r>
              <a:rPr lang="en-US" sz="4000" dirty="0">
                <a:solidFill>
                  <a:srgbClr val="000000"/>
                </a:solidFill>
              </a:rPr>
              <a:t>What are the designs of ball joint?</a:t>
            </a:r>
          </a:p>
        </p:txBody>
      </p:sp>
    </p:spTree>
    <p:extLst>
      <p:ext uri="{BB962C8B-B14F-4D97-AF65-F5344CB8AC3E}">
        <p14:creationId xmlns:p14="http://schemas.microsoft.com/office/powerpoint/2010/main" val="23743003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latin typeface="+mj-lt"/>
              </a:rPr>
              <a:t>ANSWER 2:</a:t>
            </a:r>
            <a:endParaRPr lang="en-US" sz="3400" dirty="0">
              <a:solidFill>
                <a:srgbClr val="F8F9D3"/>
              </a:solidFill>
              <a:latin typeface="+mj-lt"/>
            </a:endParaRPr>
          </a:p>
        </p:txBody>
      </p:sp>
      <p:sp>
        <p:nvSpPr>
          <p:cNvPr id="6" name="Rectangle 5"/>
          <p:cNvSpPr/>
          <p:nvPr/>
        </p:nvSpPr>
        <p:spPr>
          <a:xfrm>
            <a:off x="168876" y="1975554"/>
            <a:ext cx="8534400" cy="1323439"/>
          </a:xfrm>
          <a:prstGeom prst="rect">
            <a:avLst/>
          </a:prstGeom>
        </p:spPr>
        <p:txBody>
          <a:bodyPr wrap="square">
            <a:spAutoFit/>
          </a:bodyPr>
          <a:lstStyle/>
          <a:p>
            <a:r>
              <a:rPr lang="en-US" sz="4000" dirty="0">
                <a:solidFill>
                  <a:srgbClr val="000000"/>
                </a:solidFill>
              </a:rPr>
              <a:t>Tension loaded and compression loaded.</a:t>
            </a:r>
          </a:p>
        </p:txBody>
      </p:sp>
    </p:spTree>
    <p:extLst>
      <p:ext uri="{BB962C8B-B14F-4D97-AF65-F5344CB8AC3E}">
        <p14:creationId xmlns:p14="http://schemas.microsoft.com/office/powerpoint/2010/main" val="25084625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STRUT RODS</a:t>
            </a:r>
          </a:p>
        </p:txBody>
      </p:sp>
      <p:sp>
        <p:nvSpPr>
          <p:cNvPr id="3" name="Content Placeholder 2"/>
          <p:cNvSpPr>
            <a:spLocks noGrp="1"/>
          </p:cNvSpPr>
          <p:nvPr>
            <p:ph idx="1"/>
          </p:nvPr>
        </p:nvSpPr>
        <p:spPr/>
        <p:txBody>
          <a:bodyPr/>
          <a:lstStyle/>
          <a:p>
            <a:r>
              <a:rPr lang="en-US" dirty="0"/>
              <a:t>Purpose and Function</a:t>
            </a:r>
          </a:p>
          <a:p>
            <a:pPr lvl="1"/>
            <a:r>
              <a:rPr lang="en-US" dirty="0"/>
              <a:t>The purpose of the strut rods is to provide forward/backward support to the control arms.</a:t>
            </a:r>
          </a:p>
          <a:p>
            <a:r>
              <a:rPr lang="en-US" dirty="0"/>
              <a:t>Strut rods are also called tension or compression rods or simply TC rods.</a:t>
            </a:r>
          </a:p>
          <a:p>
            <a:pPr lvl="1"/>
            <a:r>
              <a:rPr lang="en-US" dirty="0"/>
              <a:t>Tension rods attach in front</a:t>
            </a:r>
            <a:r>
              <a:rPr lang="en-US" i="1" dirty="0"/>
              <a:t> </a:t>
            </a:r>
            <a:r>
              <a:rPr lang="en-US" dirty="0"/>
              <a:t>of the wheels to the body or frame.</a:t>
            </a:r>
          </a:p>
          <a:p>
            <a:pPr lvl="1"/>
            <a:r>
              <a:rPr lang="en-US" dirty="0"/>
              <a:t>Compression rods attach to the body or frame behind</a:t>
            </a:r>
            <a:r>
              <a:rPr lang="en-US" i="1" dirty="0"/>
              <a:t> </a:t>
            </a:r>
            <a:r>
              <a:rPr lang="en-US" dirty="0"/>
              <a:t>the wheels.</a:t>
            </a:r>
          </a:p>
        </p:txBody>
      </p:sp>
    </p:spTree>
    <p:extLst>
      <p:ext uri="{BB962C8B-B14F-4D97-AF65-F5344CB8AC3E}">
        <p14:creationId xmlns:p14="http://schemas.microsoft.com/office/powerpoint/2010/main" val="298417354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116.38 A strut rod is the longitudinal support to prevent front-to-back wheel movement. Struts rods are used when there is only one lower control arm bushing and not used where there are two lower control arm bushings</a:t>
            </a:r>
          </a:p>
        </p:txBody>
      </p:sp>
      <p:pic>
        <p:nvPicPr>
          <p:cNvPr id="3" name="Picture 2" descr="The figure shows the following:&#10;• A strut rod is attached to lower arm. A strut rod is the longitudinal support to prevent front-to-back wheel movement. Struts rods are used when there is only one lower control arm bushing and not used where there are two lower control arm bushings.&#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80441" y="1658257"/>
            <a:ext cx="7783118" cy="4507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119217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116.39 Strut rod bushings insulate the steel bar from the vehicle frame or body</a:t>
            </a:r>
            <a:endParaRPr lang="en-US" dirty="0">
              <a:latin typeface="+mj-lt"/>
            </a:endParaRPr>
          </a:p>
        </p:txBody>
      </p:sp>
      <p:pic>
        <p:nvPicPr>
          <p:cNvPr id="3" name="Picture 2" descr="An illustration shows strut rod brushing isolating the steel bar from the vehicle frame or body using a rubber brushi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67901" y="1838761"/>
            <a:ext cx="4808199" cy="4331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9384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116.1 A typical truck frame is an excellent example of a ladder-type frame. The two side members are connected by a crossmember.</a:t>
            </a:r>
          </a:p>
        </p:txBody>
      </p:sp>
      <p:pic>
        <p:nvPicPr>
          <p:cNvPr id="5" name="Picture 2" descr="An illustration shows a typical truck frame which is excellent example of a ladder type frame. The side members run along the length while the cross members connects the 2 side member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73391" y="2305287"/>
            <a:ext cx="6397219" cy="3689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05111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STABILIZER BARS</a:t>
            </a:r>
          </a:p>
        </p:txBody>
      </p:sp>
      <p:sp>
        <p:nvSpPr>
          <p:cNvPr id="3" name="Content Placeholder 2"/>
          <p:cNvSpPr>
            <a:spLocks noGrp="1"/>
          </p:cNvSpPr>
          <p:nvPr>
            <p:ph idx="1"/>
          </p:nvPr>
        </p:nvSpPr>
        <p:spPr/>
        <p:txBody>
          <a:bodyPr/>
          <a:lstStyle/>
          <a:p>
            <a:r>
              <a:rPr lang="en-US" dirty="0"/>
              <a:t>Purpose and Function</a:t>
            </a:r>
          </a:p>
          <a:p>
            <a:pPr lvl="1"/>
            <a:r>
              <a:rPr lang="en-US" dirty="0"/>
              <a:t>A stabilizer bar is also called an anti-sway bar (sway bar) or anti-roll bar (roll bar).</a:t>
            </a:r>
          </a:p>
          <a:p>
            <a:pPr lvl="1"/>
            <a:r>
              <a:rPr lang="en-US" dirty="0"/>
              <a:t>A stabilizer bar operates by twisting</a:t>
            </a:r>
            <a:r>
              <a:rPr lang="en-US" i="1" dirty="0"/>
              <a:t> </a:t>
            </a:r>
            <a:r>
              <a:rPr lang="en-US" dirty="0"/>
              <a:t>the bar if one side of the vehicle moves up or down in relation to the other side, such as during cornering, hitting bumps, or driving over uneven road surfaces.</a:t>
            </a:r>
          </a:p>
          <a:p>
            <a:pPr lvl="1"/>
            <a:r>
              <a:rPr lang="en-US" dirty="0"/>
              <a:t>The purpose of the stabilizer bar is to prevent excessive body roll while cornering and to add stability while driving over rough road surfaces.</a:t>
            </a:r>
          </a:p>
        </p:txBody>
      </p:sp>
    </p:spTree>
    <p:extLst>
      <p:ext uri="{BB962C8B-B14F-4D97-AF65-F5344CB8AC3E}">
        <p14:creationId xmlns:p14="http://schemas.microsoft.com/office/powerpoint/2010/main" val="314786004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116.40 Typical stabilizer bar installation</a:t>
            </a:r>
            <a:endParaRPr lang="en-US" dirty="0">
              <a:latin typeface="+mj-lt"/>
            </a:endParaRPr>
          </a:p>
        </p:txBody>
      </p:sp>
      <p:pic>
        <p:nvPicPr>
          <p:cNvPr id="3" name="Picture 2" descr="An illustration shows a Macpherson strut type suspension where lower arms at both the sides are attached by a stabilizer bar. This stabilizer bar attaches over a stabilizer bar link and is kept in place by Stabilizer bar brushi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76384" y="1524000"/>
            <a:ext cx="6791233" cy="4868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242181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116.41 As the body of the vehicle leans, the stabilizer bar is twisted. The force exerted by the stabilizer bar counteracts the body lean</a:t>
            </a:r>
          </a:p>
        </p:txBody>
      </p:sp>
      <p:pic>
        <p:nvPicPr>
          <p:cNvPr id="3" name="Picture 2" descr="An illustration shows working of a stabilizer bar. When the body of the vehicle leans in one direction, the stabilizer bar is twisted and the force is exerted by the stabilizer bar that counteracts the body lea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17855" y="2057400"/>
            <a:ext cx="5049442" cy="3806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370621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116.42 Stabilizer bar links are sold as a kit consisting of the long bolt with steel sleeve and rubber bushings. Steel washers are used on both sides of the rubber bushings as shown</a:t>
            </a:r>
          </a:p>
        </p:txBody>
      </p:sp>
      <p:pic>
        <p:nvPicPr>
          <p:cNvPr id="3" name="Picture 2" descr="The assembly sequence is as follows&#10;1. Head bolt&#10;2. Steel washer&#10;3. Rubber brushing&#10;4. Stabilizer bar&#10;5. Rubber brushing&#10;6. Steel washer&#10;7. Steel sleeve&#10;8. Steel washer&#10;9. Rubber brushing&#10;10. Lower control arm&#10;11. Rubber brushing&#10;12. Steel washer&#10;13. Nu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67897" y="2286000"/>
            <a:ext cx="6808206" cy="3621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994652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116.43 A high-performance stabilizer bar that uses a urethane bushing instead of a rubber bushing used in most vehicles. However, the urethane bushing tends to transmit road noise and may be objectionable to some vehicle owners</a:t>
            </a:r>
            <a:endParaRPr lang="en-US" dirty="0">
              <a:latin typeface="+mj-lt"/>
            </a:endParaRPr>
          </a:p>
        </p:txBody>
      </p:sp>
      <p:pic>
        <p:nvPicPr>
          <p:cNvPr id="3" name="Picture 2" descr="A photo shows urethane bushing for stabilizer ba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83589" y="2260019"/>
            <a:ext cx="5176822" cy="3882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3355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latin typeface="+mj-lt"/>
              </a:rPr>
              <a:t>QUESTION 3: </a:t>
            </a:r>
            <a:r>
              <a:rPr lang="en-US" sz="3400" dirty="0">
                <a:solidFill>
                  <a:srgbClr val="F8F9D3"/>
                </a:solidFill>
                <a:latin typeface="+mj-lt"/>
              </a:rPr>
              <a:t>?</a:t>
            </a:r>
          </a:p>
        </p:txBody>
      </p:sp>
      <p:sp>
        <p:nvSpPr>
          <p:cNvPr id="3" name="Rectangle 2"/>
          <p:cNvSpPr/>
          <p:nvPr/>
        </p:nvSpPr>
        <p:spPr>
          <a:xfrm>
            <a:off x="341870" y="1905000"/>
            <a:ext cx="8534400" cy="1323439"/>
          </a:xfrm>
          <a:prstGeom prst="rect">
            <a:avLst/>
          </a:prstGeom>
        </p:spPr>
        <p:txBody>
          <a:bodyPr wrap="square">
            <a:spAutoFit/>
          </a:bodyPr>
          <a:lstStyle/>
          <a:p>
            <a:r>
              <a:rPr lang="en-US" sz="4000" dirty="0">
                <a:solidFill>
                  <a:srgbClr val="000000"/>
                </a:solidFill>
              </a:rPr>
              <a:t>What is the purpose of a stabilizer bar?</a:t>
            </a:r>
          </a:p>
        </p:txBody>
      </p:sp>
    </p:spTree>
    <p:extLst>
      <p:ext uri="{BB962C8B-B14F-4D97-AF65-F5344CB8AC3E}">
        <p14:creationId xmlns:p14="http://schemas.microsoft.com/office/powerpoint/2010/main" val="20631280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latin typeface="+mj-lt"/>
              </a:rPr>
              <a:t>ANSWER 3:</a:t>
            </a:r>
            <a:endParaRPr lang="en-US" sz="3400" dirty="0">
              <a:solidFill>
                <a:srgbClr val="F8F9D3"/>
              </a:solidFill>
              <a:latin typeface="+mj-lt"/>
            </a:endParaRPr>
          </a:p>
        </p:txBody>
      </p:sp>
      <p:sp>
        <p:nvSpPr>
          <p:cNvPr id="6" name="Rectangle 5"/>
          <p:cNvSpPr/>
          <p:nvPr/>
        </p:nvSpPr>
        <p:spPr>
          <a:xfrm>
            <a:off x="168876" y="1975554"/>
            <a:ext cx="8534400" cy="1938992"/>
          </a:xfrm>
          <a:prstGeom prst="rect">
            <a:avLst/>
          </a:prstGeom>
        </p:spPr>
        <p:txBody>
          <a:bodyPr wrap="square">
            <a:spAutoFit/>
          </a:bodyPr>
          <a:lstStyle/>
          <a:p>
            <a:r>
              <a:rPr lang="en-US" sz="4000" dirty="0">
                <a:solidFill>
                  <a:srgbClr val="000000"/>
                </a:solidFill>
              </a:rPr>
              <a:t>To prevent body roll when cornering and to add stability when driving over rough terrain.</a:t>
            </a:r>
          </a:p>
        </p:txBody>
      </p:sp>
    </p:spTree>
    <p:extLst>
      <p:ext uri="{BB962C8B-B14F-4D97-AF65-F5344CB8AC3E}">
        <p14:creationId xmlns:p14="http://schemas.microsoft.com/office/powerpoint/2010/main" val="197862993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SHOCK ABSORBERS (1 OF 3)</a:t>
            </a:r>
          </a:p>
        </p:txBody>
      </p:sp>
      <p:sp>
        <p:nvSpPr>
          <p:cNvPr id="3" name="Content Placeholder 2"/>
          <p:cNvSpPr>
            <a:spLocks noGrp="1"/>
          </p:cNvSpPr>
          <p:nvPr>
            <p:ph idx="1"/>
          </p:nvPr>
        </p:nvSpPr>
        <p:spPr/>
        <p:txBody>
          <a:bodyPr/>
          <a:lstStyle/>
          <a:p>
            <a:r>
              <a:rPr lang="en-US" dirty="0"/>
              <a:t>Purpose and Function</a:t>
            </a:r>
          </a:p>
          <a:p>
            <a:pPr lvl="1"/>
            <a:r>
              <a:rPr lang="en-US" dirty="0"/>
              <a:t>Shock absorbers are used on all conventional suspension systems to dampen and control the motion of the vehicle’s springs.</a:t>
            </a:r>
          </a:p>
          <a:p>
            <a:pPr lvl="1"/>
            <a:r>
              <a:rPr lang="en-US" dirty="0"/>
              <a:t>Most shock absorbers are direct acting because they are connected directly between the vehicle frame or body and the axles.</a:t>
            </a:r>
          </a:p>
          <a:p>
            <a:r>
              <a:rPr lang="en-US" dirty="0"/>
              <a:t>Shock Absorber Operation</a:t>
            </a:r>
          </a:p>
          <a:p>
            <a:pPr lvl="1"/>
            <a:r>
              <a:rPr lang="en-US" dirty="0"/>
              <a:t>The hydraulic shock absorber operates on the principle of fluid being forced through a small opening (orifice).</a:t>
            </a:r>
          </a:p>
        </p:txBody>
      </p:sp>
    </p:spTree>
    <p:extLst>
      <p:ext uri="{BB962C8B-B14F-4D97-AF65-F5344CB8AC3E}">
        <p14:creationId xmlns:p14="http://schemas.microsoft.com/office/powerpoint/2010/main" val="292208086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SHOCK ABSORBERS (2 OF 3)</a:t>
            </a:r>
          </a:p>
        </p:txBody>
      </p:sp>
      <p:sp>
        <p:nvSpPr>
          <p:cNvPr id="3" name="Content Placeholder 2"/>
          <p:cNvSpPr>
            <a:spLocks noGrp="1"/>
          </p:cNvSpPr>
          <p:nvPr>
            <p:ph idx="1"/>
          </p:nvPr>
        </p:nvSpPr>
        <p:spPr/>
        <p:txBody>
          <a:bodyPr/>
          <a:lstStyle/>
          <a:p>
            <a:r>
              <a:rPr lang="en-US" dirty="0"/>
              <a:t>Gas Charged Shocks</a:t>
            </a:r>
          </a:p>
          <a:p>
            <a:pPr lvl="1"/>
            <a:r>
              <a:rPr lang="en-US" dirty="0"/>
              <a:t>Most shock absorbers on new vehicles are gas charged.</a:t>
            </a:r>
          </a:p>
          <a:p>
            <a:pPr lvl="1"/>
            <a:r>
              <a:rPr lang="en-US" dirty="0"/>
              <a:t>This pressure helps prevent air pockets from forming in the shock absorber oil as it passes through the small passages in the shock.</a:t>
            </a:r>
          </a:p>
          <a:p>
            <a:r>
              <a:rPr lang="en-US" dirty="0"/>
              <a:t>Air Shocks/Struts</a:t>
            </a:r>
          </a:p>
          <a:p>
            <a:pPr lvl="1"/>
            <a:r>
              <a:rPr lang="en-US" dirty="0"/>
              <a:t>Air-inflatable shock absorbers or struts are used in the rear of vehicles to provide proper vehicle ride height while carrying heavy loads.</a:t>
            </a:r>
          </a:p>
        </p:txBody>
      </p:sp>
    </p:spTree>
    <p:extLst>
      <p:ext uri="{BB962C8B-B14F-4D97-AF65-F5344CB8AC3E}">
        <p14:creationId xmlns:p14="http://schemas.microsoft.com/office/powerpoint/2010/main" val="140358223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SHOCK ABSORBERS (3 OF 3)</a:t>
            </a:r>
          </a:p>
        </p:txBody>
      </p:sp>
      <p:sp>
        <p:nvSpPr>
          <p:cNvPr id="3" name="Content Placeholder 2"/>
          <p:cNvSpPr>
            <a:spLocks noGrp="1"/>
          </p:cNvSpPr>
          <p:nvPr>
            <p:ph idx="1"/>
          </p:nvPr>
        </p:nvSpPr>
        <p:spPr/>
        <p:txBody>
          <a:bodyPr/>
          <a:lstStyle/>
          <a:p>
            <a:r>
              <a:rPr lang="en-US" dirty="0"/>
              <a:t>Air Springs</a:t>
            </a:r>
          </a:p>
          <a:p>
            <a:pPr lvl="1"/>
            <a:r>
              <a:rPr lang="en-US" dirty="0"/>
              <a:t>A basic air spring consists of a rubber air chamber, generally closed at the bottom by a piston fitted into a control arm, or by a strut shock absorber.</a:t>
            </a:r>
          </a:p>
          <a:p>
            <a:r>
              <a:rPr lang="en-US" dirty="0"/>
              <a:t>Coil-Over-Shocks</a:t>
            </a:r>
          </a:p>
          <a:p>
            <a:pPr lvl="1"/>
            <a:r>
              <a:rPr lang="en-US" dirty="0"/>
              <a:t>Coil-over shock absorber uses the force of an external coil spring to boost the performance of the basic shock absorber.</a:t>
            </a:r>
          </a:p>
        </p:txBody>
      </p:sp>
    </p:spTree>
    <p:extLst>
      <p:ext uri="{BB962C8B-B14F-4D97-AF65-F5344CB8AC3E}">
        <p14:creationId xmlns:p14="http://schemas.microsoft.com/office/powerpoint/2010/main" val="3665843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dirty="0">
                <a:latin typeface="+mj-lt"/>
              </a:rPr>
              <a:t>Figure 116.2 Rubber cushions used in body or frame construction isolate noise and vibration from traveling to the passenger compartment.</a:t>
            </a:r>
          </a:p>
        </p:txBody>
      </p:sp>
      <p:pic>
        <p:nvPicPr>
          <p:cNvPr id="6" name="Picture 2" descr="An illustration shows 3 figures. First top view of ladder chassis marking cross members and side members, second figure shows a body bolted to the frame, and third figure shows rubber cushions between body mounts and fram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05435" y="1676396"/>
            <a:ext cx="3733131" cy="4488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89268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94" y="304800"/>
            <a:ext cx="8229600" cy="1097280"/>
          </a:xfrm>
        </p:spPr>
        <p:txBody>
          <a:bodyPr/>
          <a:lstStyle/>
          <a:p>
            <a:r>
              <a:rPr lang="en-US" sz="1800" dirty="0">
                <a:latin typeface="+mj-lt"/>
              </a:rPr>
              <a:t>Figure 116.44 (a) Movement of the vehicle is supported by</a:t>
            </a:r>
            <a:br>
              <a:rPr lang="en-US" sz="1800" dirty="0">
                <a:latin typeface="+mj-lt"/>
              </a:rPr>
            </a:br>
            <a:r>
              <a:rPr lang="en-US" sz="1800" dirty="0">
                <a:latin typeface="+mj-lt"/>
              </a:rPr>
              <a:t>springs without a dampening device. (b) Spring action is dampened with a shock absorber. (c) The function of any shock absorber is to dampen the movement or action of a spring, similar to using a liquid to control the movement of a weight on a spring (d).</a:t>
            </a:r>
          </a:p>
        </p:txBody>
      </p:sp>
      <p:pic>
        <p:nvPicPr>
          <p:cNvPr id="3" name="Picture 2" descr="An illustration shows a perfect sine wave in a movement versus time graph."/>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1035" y="2292992"/>
            <a:ext cx="3217757" cy="16288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An illustration shows a damped sine wave in a movement versus time graph."/>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9694" y="2331102"/>
            <a:ext cx="3249111" cy="1444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An illustration shows a free hanging weight attached to a spring."/>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77284" y="4186044"/>
            <a:ext cx="1626246" cy="198615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n illustration shows a weight attached to a spring but placed in wate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60678" y="3911252"/>
            <a:ext cx="2847859" cy="2043603"/>
          </a:xfrm>
          <a:prstGeom prst="rect">
            <a:avLst/>
          </a:prstGeom>
        </p:spPr>
      </p:pic>
    </p:spTree>
    <p:extLst>
      <p:ext uri="{BB962C8B-B14F-4D97-AF65-F5344CB8AC3E}">
        <p14:creationId xmlns:p14="http://schemas.microsoft.com/office/powerpoint/2010/main" val="293024845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116.45 Shock absorbers work best when mounted as close to the spring as possible. Shock absorbers that are mounted straight up and down offer the most dampening</a:t>
            </a:r>
          </a:p>
        </p:txBody>
      </p:sp>
      <p:pic>
        <p:nvPicPr>
          <p:cNvPr id="3" name="Picture 2" descr="An illustration shows 2 spring and shock absorber arrangement. One is leaf spring with separate shock absorber and other is coil mounted on a shock absorb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73325" y="1875667"/>
            <a:ext cx="6197350" cy="4288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84106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116.46 When a vehicle hits a bump in the road, the suspension moves upward. This is called compression or jounce. Rebound is when the spring (coil, torsion bar, or leaf) returns to its original position</a:t>
            </a:r>
            <a:endParaRPr lang="en-US" dirty="0">
              <a:latin typeface="+mj-lt"/>
            </a:endParaRPr>
          </a:p>
        </p:txBody>
      </p:sp>
      <p:pic>
        <p:nvPicPr>
          <p:cNvPr id="3" name="Picture 2" descr="An illustration shows when a vehicle hits a bump in the road, the suspension moves upward. This is called compression or jounce. Rebound is when the spring (coil, torsion bar, or leaf) returns to its original positio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13292" y="1879217"/>
            <a:ext cx="4317417" cy="4288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61830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116.47 (a) A cutaway drawing of a typical double-tube shock absorber</a:t>
            </a:r>
            <a:endParaRPr lang="en-US" dirty="0">
              <a:latin typeface="+mj-lt"/>
            </a:endParaRPr>
          </a:p>
        </p:txBody>
      </p:sp>
      <p:pic>
        <p:nvPicPr>
          <p:cNvPr id="3" name="Picture 2" descr="The illustration shows the following components:&#10;1. There are 2 tubes one inside the other. &#10;2. Between outer and inner tube there is reserve chamber. &#10;3. The inner tube houses a piston with small rebound intake valve. &#10;4. The region above the piston is called rebound chamber and the region below the piston is called compression chamber. &#10;5. On the lower side of compression chamber there is compression intake valve which connects compression chamber and reserve chamber.&#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407711" y="1524000"/>
            <a:ext cx="2242583" cy="4819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384593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116.47 (b) Notice the position of the intake and compression valve during rebound (extension) and jounce (compression)</a:t>
            </a:r>
            <a:endParaRPr lang="en-US" dirty="0">
              <a:latin typeface="+mj-lt"/>
            </a:endParaRPr>
          </a:p>
        </p:txBody>
      </p:sp>
      <p:pic>
        <p:nvPicPr>
          <p:cNvPr id="3" name="Picture 2" descr="An illustration shows opening and closing of rebound and compression intake valve. During extension, rebound intake is open and compression intake is closed. During Compression, rebound intake is closed and compression is intake opene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78248" y="1612569"/>
            <a:ext cx="4187504" cy="4644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751929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97280"/>
          </a:xfrm>
        </p:spPr>
        <p:txBody>
          <a:bodyPr/>
          <a:lstStyle/>
          <a:p>
            <a:r>
              <a:rPr lang="en-US" sz="1800" dirty="0">
                <a:latin typeface="+mj-lt"/>
              </a:rPr>
              <a:t>Figure 116.48 Oil flow through a deflected disc-type piston valve. The deflecting disc can react rapidly to suspension movement. For example, if a large bump is hit at high speed, the disc can deflect completely and allow the suspension to reach its maximum jounce distance while maintaining a controlled rate of movement</a:t>
            </a:r>
          </a:p>
        </p:txBody>
      </p:sp>
      <p:pic>
        <p:nvPicPr>
          <p:cNvPr id="3" name="Picture 2" descr="An illustration shows opening and closing of piston and foot valve. These uses deflecting discs to open and close valves. During Jounce, the oil flows out from the compression chamber and during compression, the oil flows into the compression chamb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17089" y="1752600"/>
            <a:ext cx="5709823" cy="4162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90445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116.49 Gas-charged shock absorbers are manufactured with a double-tube design similar to conventional shock absorbers and with a single or monotube design</a:t>
            </a:r>
          </a:p>
        </p:txBody>
      </p:sp>
      <p:pic>
        <p:nvPicPr>
          <p:cNvPr id="3" name="Picture 2" descr="An illustration compares single tube and double tube shock absorber. The single tube has gas pocket in the main chamber while the gas is in between the 2 tubes in a double tube. The single tube has no valve while the double tube has a bottom valv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18697" y="1524000"/>
            <a:ext cx="3706607" cy="4849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066233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116.50 A rubber tube forms an inflatable air chamber at the top of an air shock. The higher the air pressure in the chamber, the stiffer the shock</a:t>
            </a:r>
            <a:endParaRPr lang="en-US" dirty="0">
              <a:latin typeface="+mj-lt"/>
            </a:endParaRPr>
          </a:p>
        </p:txBody>
      </p:sp>
      <p:pic>
        <p:nvPicPr>
          <p:cNvPr id="3" name="Picture 2" descr="An illustration shows an air shock absorber. A rubber tube forms an inflatable air chamber at the top of an air shock. The higher the air pressures in the chamber, the stiffer the shock."/>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16845" y="1905000"/>
            <a:ext cx="3710311" cy="4040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299382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116.51 (a) The front suspension of a Lincoln with an air-spring suspension</a:t>
            </a:r>
            <a:endParaRPr lang="en-US" dirty="0">
              <a:latin typeface="+mj-lt"/>
            </a:endParaRPr>
          </a:p>
        </p:txBody>
      </p:sp>
      <p:pic>
        <p:nvPicPr>
          <p:cNvPr id="3" name="Picture 2" descr="A photo shows an air spring mounted in between upper and lower control arm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923312" y="1447800"/>
            <a:ext cx="3297375" cy="5018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27415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116.51 (b) Always check in the trunk for the cutoff switch for a vehicle equipped with an air suspension before hoisting or towing the vehicle</a:t>
            </a:r>
            <a:endParaRPr lang="en-US" dirty="0">
              <a:latin typeface="+mj-lt"/>
            </a:endParaRPr>
          </a:p>
        </p:txBody>
      </p:sp>
      <p:pic>
        <p:nvPicPr>
          <p:cNvPr id="3" name="Picture 2" descr="A photo shows a cutoff switch for an air suspension and a sticker around i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36119" y="2057400"/>
            <a:ext cx="4071763" cy="3921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8603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116.3 (a) Separate body and frame construction</a:t>
            </a:r>
          </a:p>
        </p:txBody>
      </p:sp>
      <p:pic>
        <p:nvPicPr>
          <p:cNvPr id="4" name="Picture 2" descr="An illustration shows a separate body and frame constructio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35816" y="1447800"/>
            <a:ext cx="6872368" cy="4868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8268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116.52 Some air springs are auxiliary units to the coil spring and are used to control ride height while the coil spring is the weight-bearing unit</a:t>
            </a:r>
            <a:endParaRPr lang="en-US" dirty="0">
              <a:latin typeface="+mj-lt"/>
            </a:endParaRPr>
          </a:p>
        </p:txBody>
      </p:sp>
      <p:pic>
        <p:nvPicPr>
          <p:cNvPr id="3" name="Picture 2" descr="An illustration shows a cut section of coil spring mounted around the air spring similar to strut in Macpherson stru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352800" y="1627360"/>
            <a:ext cx="2331723" cy="4411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066832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116.53 A coil-over shock is a standard hydraulic shock absorber with a coil spring wrapped around it to increase stiffness and/or take some of the carrying weight off of the springs</a:t>
            </a:r>
          </a:p>
        </p:txBody>
      </p:sp>
      <p:pic>
        <p:nvPicPr>
          <p:cNvPr id="3" name="Picture 2" descr="An illustration shows a coil-over shock is a standard hydraulic shock absorber with a coil spring wrapped around it to increase stiffness and/or take some of the carrying weight off of the spring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448892" y="1744206"/>
            <a:ext cx="2246215" cy="4418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796534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a:latin typeface="+mj-lt"/>
              </a:rPr>
              <a:t>FREQUENTLY ASKED QUESTION</a:t>
            </a:r>
            <a:endParaRPr lang="en-US" sz="3400" dirty="0">
              <a:latin typeface="+mj-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8288" y="1790700"/>
            <a:ext cx="6067425"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063580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116.54 The shock absorber is on the right and the fluid reservoir for the shock is on the left</a:t>
            </a:r>
            <a:endParaRPr lang="en-US" dirty="0">
              <a:latin typeface="+mj-lt"/>
            </a:endParaRPr>
          </a:p>
        </p:txBody>
      </p:sp>
      <p:pic>
        <p:nvPicPr>
          <p:cNvPr id="3" name="Picture 2" descr="A photo shows a side view of a truck with shock absorber connected the fluid reservoir for the shock."/>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24160" y="1871156"/>
            <a:ext cx="3895681" cy="4288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413372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STRUTS (1 OF 2)</a:t>
            </a:r>
          </a:p>
        </p:txBody>
      </p:sp>
      <p:sp>
        <p:nvSpPr>
          <p:cNvPr id="3" name="Content Placeholder 2"/>
          <p:cNvSpPr>
            <a:spLocks noGrp="1"/>
          </p:cNvSpPr>
          <p:nvPr>
            <p:ph idx="1"/>
          </p:nvPr>
        </p:nvSpPr>
        <p:spPr/>
        <p:txBody>
          <a:bodyPr/>
          <a:lstStyle/>
          <a:p>
            <a:r>
              <a:rPr lang="en-US" dirty="0"/>
              <a:t>Purpose and Function</a:t>
            </a:r>
          </a:p>
          <a:p>
            <a:pPr lvl="1"/>
            <a:r>
              <a:rPr lang="en-US" dirty="0"/>
              <a:t>A strut is a sturdy shock absorber that is also a structural component of the suspension.</a:t>
            </a:r>
          </a:p>
          <a:p>
            <a:r>
              <a:rPr lang="en-US" dirty="0"/>
              <a:t>Macpherson Struts</a:t>
            </a:r>
          </a:p>
          <a:p>
            <a:pPr lvl="1"/>
            <a:r>
              <a:rPr lang="en-US" dirty="0"/>
              <a:t>A MacPherson strut includes the suspension spring. A coil spring that surrounds the strut casing so that it transfers the weight of the body to the wheel.</a:t>
            </a:r>
          </a:p>
          <a:p>
            <a:pPr lvl="1"/>
            <a:r>
              <a:rPr lang="en-US" dirty="0"/>
              <a:t>A bearing on a front-wheel strut allows it to rotate on the vertical steering axis.</a:t>
            </a:r>
          </a:p>
        </p:txBody>
      </p:sp>
    </p:spTree>
    <p:extLst>
      <p:ext uri="{BB962C8B-B14F-4D97-AF65-F5344CB8AC3E}">
        <p14:creationId xmlns:p14="http://schemas.microsoft.com/office/powerpoint/2010/main" val="85137519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STRUTS (2 OF 2)</a:t>
            </a:r>
          </a:p>
        </p:txBody>
      </p:sp>
      <p:sp>
        <p:nvSpPr>
          <p:cNvPr id="3" name="Content Placeholder 2"/>
          <p:cNvSpPr>
            <a:spLocks noGrp="1"/>
          </p:cNvSpPr>
          <p:nvPr>
            <p:ph idx="1"/>
          </p:nvPr>
        </p:nvSpPr>
        <p:spPr/>
        <p:txBody>
          <a:bodyPr/>
          <a:lstStyle/>
          <a:p>
            <a:r>
              <a:rPr lang="en-US" dirty="0"/>
              <a:t>Modified Struts</a:t>
            </a:r>
          </a:p>
          <a:p>
            <a:pPr lvl="1"/>
            <a:r>
              <a:rPr lang="en-US" dirty="0"/>
              <a:t>Unlike a MacPherson unit, a modified strut does not include a spring as part of the assembly and is used in the front on some vehicles and on the rear of others.</a:t>
            </a:r>
          </a:p>
          <a:p>
            <a:pPr lvl="1"/>
            <a:endParaRPr lang="en-US" dirty="0"/>
          </a:p>
          <a:p>
            <a:pPr lvl="1"/>
            <a:r>
              <a:rPr lang="en-US" dirty="0"/>
              <a:t>Most modified strut rear suspensions use coil springs mounted on the lower control arm.</a:t>
            </a:r>
          </a:p>
        </p:txBody>
      </p:sp>
    </p:spTree>
    <p:extLst>
      <p:ext uri="{BB962C8B-B14F-4D97-AF65-F5344CB8AC3E}">
        <p14:creationId xmlns:p14="http://schemas.microsoft.com/office/powerpoint/2010/main" val="198421230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116.55 A strut is a structural part of the suspension and includes the spring and shock absorber in one assembly</a:t>
            </a:r>
            <a:endParaRPr lang="en-US" dirty="0">
              <a:latin typeface="+mj-lt"/>
            </a:endParaRPr>
          </a:p>
        </p:txBody>
      </p:sp>
      <p:pic>
        <p:nvPicPr>
          <p:cNvPr id="3" name="Picture 2" descr="An illustration shows strut as a structural part in a Macpherson strut assembly."/>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895600" y="1622834"/>
            <a:ext cx="2590800" cy="4715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655999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116.56 A modified strut used on the rear suspension; it is the structural part of the assembly</a:t>
            </a:r>
            <a:endParaRPr lang="en-US" dirty="0">
              <a:latin typeface="+mj-lt"/>
            </a:endParaRPr>
          </a:p>
        </p:txBody>
      </p:sp>
      <p:pic>
        <p:nvPicPr>
          <p:cNvPr id="3" name="Picture 2" descr="An illustration shows a modified strut used on the rear suspension and it is the structural part of the assembly."/>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73859" y="1925277"/>
            <a:ext cx="5796283" cy="4246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816249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116.57 Suspension bumpers are used on all suspension systems to prevent metal-to-metal contact between the suspension and the frame or body of the vehicle when the suspension “bottoms out” over large bumps or dips in the road</a:t>
            </a:r>
          </a:p>
        </p:txBody>
      </p:sp>
      <p:pic>
        <p:nvPicPr>
          <p:cNvPr id="3" name="Picture 2" descr="An illustration shows suspension bumpers in SLA and leaf spring suspensio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12429" y="1588820"/>
            <a:ext cx="3719142" cy="4589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146191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BUMP STOPS</a:t>
            </a:r>
          </a:p>
        </p:txBody>
      </p:sp>
      <p:sp>
        <p:nvSpPr>
          <p:cNvPr id="3" name="Content Placeholder 2"/>
          <p:cNvSpPr>
            <a:spLocks noGrp="1"/>
          </p:cNvSpPr>
          <p:nvPr>
            <p:ph idx="1"/>
          </p:nvPr>
        </p:nvSpPr>
        <p:spPr/>
        <p:txBody>
          <a:bodyPr/>
          <a:lstStyle/>
          <a:p>
            <a:r>
              <a:rPr lang="en-US" dirty="0"/>
              <a:t>Purpose and Function</a:t>
            </a:r>
          </a:p>
          <a:p>
            <a:pPr lvl="1"/>
            <a:r>
              <a:rPr lang="en-US" dirty="0"/>
              <a:t>A bump stop is a rubber or foam bumper is used to absorb and isolate the suspension from the frame or body.</a:t>
            </a:r>
          </a:p>
          <a:p>
            <a:pPr lvl="1"/>
            <a:endParaRPr lang="en-US" dirty="0"/>
          </a:p>
        </p:txBody>
      </p:sp>
    </p:spTree>
    <p:extLst>
      <p:ext uri="{BB962C8B-B14F-4D97-AF65-F5344CB8AC3E}">
        <p14:creationId xmlns:p14="http://schemas.microsoft.com/office/powerpoint/2010/main" val="8488274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1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6.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1210</TotalTime>
  <Words>3725</Words>
  <Application>Microsoft Office PowerPoint</Application>
  <PresentationFormat>On-screen Show (4:3)</PresentationFormat>
  <Paragraphs>252</Paragraphs>
  <Slides>102</Slides>
  <Notes>0</Notes>
  <HiddenSlides>0</HiddenSlides>
  <MMClips>1</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102</vt:i4>
      </vt:variant>
    </vt:vector>
  </HeadingPairs>
  <TitlesOfParts>
    <vt:vector size="113" baseType="lpstr">
      <vt:lpstr>Arial</vt:lpstr>
      <vt:lpstr>Calibri</vt:lpstr>
      <vt:lpstr>Times New Roman</vt:lpstr>
      <vt:lpstr>Verdana</vt:lpstr>
      <vt:lpstr>Wingdings</vt:lpstr>
      <vt:lpstr>Office Theme</vt:lpstr>
      <vt:lpstr>508 Lecture</vt:lpstr>
      <vt:lpstr>1_508 Lecture</vt:lpstr>
      <vt:lpstr>2_508 Lecture</vt:lpstr>
      <vt:lpstr>3_508 Lecture</vt:lpstr>
      <vt:lpstr>4_508 Lecture</vt:lpstr>
      <vt:lpstr>Automotive Technology Principles, Diagnosis, and Service</vt:lpstr>
      <vt:lpstr>LEARNING OBJECTIVES (1 of 2)</vt:lpstr>
      <vt:lpstr>LEARNING OBJECTIVES (2 of 2)</vt:lpstr>
      <vt:lpstr>INTRODUCTION</vt:lpstr>
      <vt:lpstr>FRAME CONSTRUCTION (1 OF 2)</vt:lpstr>
      <vt:lpstr>FRAME CONSTRUCTION (2 OF 2)</vt:lpstr>
      <vt:lpstr>Figure 116.1 A typical truck frame is an excellent example of a ladder-type frame. The two side members are connected by a crossmember.</vt:lpstr>
      <vt:lpstr>Figure 116.2 Rubber cushions used in body or frame construction isolate noise and vibration from traveling to the passenger compartment.</vt:lpstr>
      <vt:lpstr>Figure 116.3 (a) Separate body and frame construction</vt:lpstr>
      <vt:lpstr>Figure 116.3 (b) unitized construction: the small frame members are for support of the engine and suspension components. Many vehicles attach the suspension components directly to the reinforced sections of the body and do not require the rear frame section.</vt:lpstr>
      <vt:lpstr>Figure 116.4 Welded metal sections create a platform that combines the body with the frame using unit-body construction.</vt:lpstr>
      <vt:lpstr>PLATFORMS</vt:lpstr>
      <vt:lpstr>UNSPRUNG WEIGHT</vt:lpstr>
      <vt:lpstr>TYPES OF SUSPENSIONS</vt:lpstr>
      <vt:lpstr>Figure 116.5 Solid I-beam axle with leaf springs</vt:lpstr>
      <vt:lpstr>Figure 116.6 When one wheel hits a bump or drops into a hole, both left and right wheels are moved. Because both wheels are affected, the ride is often harsh and feels stiff</vt:lpstr>
      <vt:lpstr>Figure 116.7 A typical independent front suspension used on a rear-wheel-drive vehicle. Each wheel can hit a bump or hole in the road independently without affecting the opposite wheel</vt:lpstr>
      <vt:lpstr>HOOKE’S LAW</vt:lpstr>
      <vt:lpstr>Figure 116.8 This spring was depressed 4 inch due to a weight of 2,000 lb. This means that this spring has a spring rate (K) of 500 lb per inch (2,000 ÷ 4 in. = 500 lb./in.)</vt:lpstr>
      <vt:lpstr>QUESTION 1: ?</vt:lpstr>
      <vt:lpstr>ANSWER 1:</vt:lpstr>
      <vt:lpstr>COIL SPRINGS (1 OF 4)</vt:lpstr>
      <vt:lpstr>COIL SPRINGS (2 OF 4)</vt:lpstr>
      <vt:lpstr>COIL SPRINGS (3 OF 4)</vt:lpstr>
      <vt:lpstr>COIL SPRINGS (4 OF 4)</vt:lpstr>
      <vt:lpstr>Figure 116.9 The spring rate of a coil spring is determined by the diameter of the spring and the diameter of the steel used in its construction, plus the number of coils and the free length (height)</vt:lpstr>
      <vt:lpstr>Figure 116.10 Coil spring ends are shaped to fit the needs of a variety of suspension designs</vt:lpstr>
      <vt:lpstr>Figure 116.11 A constant-rate spring compresses at the same rate regardless of the amount of weight that is applied</vt:lpstr>
      <vt:lpstr>Figure 116.12 Variable-rate springs come in a variety of shapes and compress more slowly as weight is applied</vt:lpstr>
      <vt:lpstr>Figure 116.13 Two springs, each with a different spring rate and length, can provide the same ride height even though the higher rate spring will give a stiffer ride</vt:lpstr>
      <vt:lpstr>Figure 116.14 Stiffer springs bounce at a higher frequency than softer springs</vt:lpstr>
      <vt:lpstr>Figure 116.15 The wheel and arm act as a lever to compress the spring. The spring used on the top picture must be stiffer than the spring used on the strut-type suspension shown on the bottom because the length of the lever arm is shorter</vt:lpstr>
      <vt:lpstr>Figure 116.16 The spring cushion helps isolate noise and vibration from being transferred to the passenger compartment</vt:lpstr>
      <vt:lpstr>Tech Tip </vt:lpstr>
      <vt:lpstr>Figure 116.17 This replacement coil spring is coated to prevent rust and corrosion and colored to help identify the spring and/or spring manufacturer</vt:lpstr>
      <vt:lpstr>LEAF SPRINGS (1 OF 2)</vt:lpstr>
      <vt:lpstr>LEAF SPRINGS (2 OF 2) </vt:lpstr>
      <vt:lpstr>Figure 116.18 A typical leaf spring used on the rear of a pickup truck showing the plastic insulator between the leaves, which allows the spring to move without creating wear or noise</vt:lpstr>
      <vt:lpstr>Figure 116.19 A typical leaf spring installation. The longest leaf, called the main leaf, attaches to the frame through a shackle and a hanger</vt:lpstr>
      <vt:lpstr>Figure 116.20 All multileaf springs use a center bolt to not only hold the leaves together but also help retain the leaf spring in the center of the spring perch</vt:lpstr>
      <vt:lpstr>Figure 116.21 When a leaf spring is compressed, the spring flattens and becomes longer. The shackles allow for this lengthening. Rubber bushings are used in the ends of the spring and shackles to help isolate road noise from traveling into the passenger compartment</vt:lpstr>
      <vt:lpstr>Figure 116.22 Typical rear leaf–spring suspension of a rear-wheel-drive vehicle</vt:lpstr>
      <vt:lpstr>Figure 116.23 As the vehicle is loaded, the leaf spring contacts a section of the frame. This shortens the effective length of the spring, which makes it stiffer</vt:lpstr>
      <vt:lpstr>Figure 116.24 Many pickup trucks, vans, and sport-utility vehicles (SUVs) use auxiliary leaf springs that contact the other leaves when the load is increased</vt:lpstr>
      <vt:lpstr>Figure 116.25 (a) A fiberglass spring is composed of long fibers locked together in an epoxy (resin) matrix</vt:lpstr>
      <vt:lpstr>Figure 116.25 (b) When the spring compresses, the bottom of the spring expands and the top compresses. Composite leaf springs are used and mounted transversely (side to side) on Chevrolet Corvettes and at the rear on some other General Motors vehicles</vt:lpstr>
      <vt:lpstr>TORSION BARS</vt:lpstr>
      <vt:lpstr>Figure 116.26 A torsion bar resists twisting and is used as a spring on some cars and many four-wheel-drive pickup trucks and sport-utility vehicles. The larger the diameter, or the shorter the torsion bar, the stiffer the bar. </vt:lpstr>
      <vt:lpstr>Figure 116.27 Longitudinal torsion bars attach at the lower control arm at the front and at the frame at the rear of the bar</vt:lpstr>
      <vt:lpstr>Figure 116.28 One end of the torsion bar attaches to the lower control arm and the other to an anchor arm that is adjustable</vt:lpstr>
      <vt:lpstr>SUSPENSION PRINCIPLES</vt:lpstr>
      <vt:lpstr>Figure 116.29 The spindle supports the wheels and attaches to the control arm with ball-and-socket joints called ball joints. The control arm attaches to the frame of the vehicle through rubber bushings to help isolate noise and vibration between the road and the body</vt:lpstr>
      <vt:lpstr>Figure 116.30 The strut rods provide longitudinal support to the suspension to prevent forward or rearward movement of the control arms</vt:lpstr>
      <vt:lpstr>STEERING KNUCKLES</vt:lpstr>
      <vt:lpstr>Figure 116.31 The steering knuckle used on a short/long-arm front suspension</vt:lpstr>
      <vt:lpstr>Figure 116.32 A kingpin is a steel shaft or pin that joins the steering knuckle to the suspension and allows the steering knuckle to pivot</vt:lpstr>
      <vt:lpstr>CONTROL ARMS</vt:lpstr>
      <vt:lpstr>Figure 116.33 Control arms are used to connect the steering knuckle to the frame or body of the vehicle and provide the structural support for the suspension system</vt:lpstr>
      <vt:lpstr>Animation: Suspension Components, S/LA (The animation will automatically start in a few seconds)</vt:lpstr>
      <vt:lpstr>BALL JOINTS</vt:lpstr>
      <vt:lpstr>Figure 116.34 Ball joints provide the freedom of movement necessary for steering and suspension movements</vt:lpstr>
      <vt:lpstr>Figure 116.35 The upper ball joint is load carrying in this type of suspension because the weight of the vehicle is applied through the spring, upper control arm, and ball joint to the wheel. The lower control arm is a lateral link, and the lower ball joint is called a follower ball joint</vt:lpstr>
      <vt:lpstr>Figure 116.36 The lower ball joint is load carrying in this type of suspension because the weight of the vehicle is applied through the spring, lower control arm, and ball joint to the wheel</vt:lpstr>
      <vt:lpstr>Figure 116.37 All ball joints, whether tension or compression loaded, have a bearing surface between the ball stud and socket</vt:lpstr>
      <vt:lpstr>QUESTION 2: ?</vt:lpstr>
      <vt:lpstr>ANSWER 2:</vt:lpstr>
      <vt:lpstr>STRUT RODS</vt:lpstr>
      <vt:lpstr>Figure 116.38 A strut rod is the longitudinal support to prevent front-to-back wheel movement. Struts rods are used when there is only one lower control arm bushing and not used where there are two lower control arm bushings</vt:lpstr>
      <vt:lpstr>Figure 116.39 Strut rod bushings insulate the steel bar from the vehicle frame or body</vt:lpstr>
      <vt:lpstr>STABILIZER BARS</vt:lpstr>
      <vt:lpstr>Figure 116.40 Typical stabilizer bar installation</vt:lpstr>
      <vt:lpstr>Figure 116.41 As the body of the vehicle leans, the stabilizer bar is twisted. The force exerted by the stabilizer bar counteracts the body lean</vt:lpstr>
      <vt:lpstr>Figure 116.42 Stabilizer bar links are sold as a kit consisting of the long bolt with steel sleeve and rubber bushings. Steel washers are used on both sides of the rubber bushings as shown</vt:lpstr>
      <vt:lpstr>Figure 116.43 A high-performance stabilizer bar that uses a urethane bushing instead of a rubber bushing used in most vehicles. However, the urethane bushing tends to transmit road noise and may be objectionable to some vehicle owners</vt:lpstr>
      <vt:lpstr>QUESTION 3: ?</vt:lpstr>
      <vt:lpstr>ANSWER 3:</vt:lpstr>
      <vt:lpstr>SHOCK ABSORBERS (1 OF 3)</vt:lpstr>
      <vt:lpstr>SHOCK ABSORBERS (2 OF 3)</vt:lpstr>
      <vt:lpstr>SHOCK ABSORBERS (3 OF 3)</vt:lpstr>
      <vt:lpstr>Figure 116.44 (a) Movement of the vehicle is supported by springs without a dampening device. (b) Spring action is dampened with a shock absorber. (c) The function of any shock absorber is to dampen the movement or action of a spring, similar to using a liquid to control the movement of a weight on a spring (d).</vt:lpstr>
      <vt:lpstr>Figure 116.45 Shock absorbers work best when mounted as close to the spring as possible. Shock absorbers that are mounted straight up and down offer the most dampening</vt:lpstr>
      <vt:lpstr>Figure 116.46 When a vehicle hits a bump in the road, the suspension moves upward. This is called compression or jounce. Rebound is when the spring (coil, torsion bar, or leaf) returns to its original position</vt:lpstr>
      <vt:lpstr>Figure 116.47 (a) A cutaway drawing of a typical double-tube shock absorber</vt:lpstr>
      <vt:lpstr>Figure 116.47 (b) Notice the position of the intake and compression valve during rebound (extension) and jounce (compression)</vt:lpstr>
      <vt:lpstr>Figure 116.48 Oil flow through a deflected disc-type piston valve. The deflecting disc can react rapidly to suspension movement. For example, if a large bump is hit at high speed, the disc can deflect completely and allow the suspension to reach its maximum jounce distance while maintaining a controlled rate of movement</vt:lpstr>
      <vt:lpstr>Figure 116.49 Gas-charged shock absorbers are manufactured with a double-tube design similar to conventional shock absorbers and with a single or monotube design</vt:lpstr>
      <vt:lpstr>Figure 116.50 A rubber tube forms an inflatable air chamber at the top of an air shock. The higher the air pressure in the chamber, the stiffer the shock</vt:lpstr>
      <vt:lpstr>Figure 116.51 (a) The front suspension of a Lincoln with an air-spring suspension</vt:lpstr>
      <vt:lpstr>Figure 116.51 (b) Always check in the trunk for the cutoff switch for a vehicle equipped with an air suspension before hoisting or towing the vehicle</vt:lpstr>
      <vt:lpstr>Figure 116.52 Some air springs are auxiliary units to the coil spring and are used to control ride height while the coil spring is the weight-bearing unit</vt:lpstr>
      <vt:lpstr>Figure 116.53 A coil-over shock is a standard hydraulic shock absorber with a coil spring wrapped around it to increase stiffness and/or take some of the carrying weight off of the springs</vt:lpstr>
      <vt:lpstr>FREQUENTLY ASKED QUESTION</vt:lpstr>
      <vt:lpstr>Figure 116.54 The shock absorber is on the right and the fluid reservoir for the shock is on the left</vt:lpstr>
      <vt:lpstr>STRUTS (1 OF 2)</vt:lpstr>
      <vt:lpstr>STRUTS (2 OF 2)</vt:lpstr>
      <vt:lpstr>Figure 116.55 A strut is a structural part of the suspension and includes the spring and shock absorber in one assembly</vt:lpstr>
      <vt:lpstr>Figure 116.56 A modified strut used on the rear suspension; it is the structural part of the assembly</vt:lpstr>
      <vt:lpstr>Figure 116.57 Suspension bumpers are used on all suspension systems to prevent metal-to-metal contact between the suspension and the frame or body of the vehicle when the suspension “bottoms out” over large bumps or dips in the road</vt:lpstr>
      <vt:lpstr>BUMP STOPS</vt:lpstr>
      <vt:lpstr>Figure 116.58 A bad suspension bumper (strike-out bumper) that was likely caused by a defective shock absorber. Both will require replacement</vt:lpstr>
      <vt:lpstr>Video Links (Internet Access Required)</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 116</dc:title>
  <dc:creator>Curt &amp; Tammy</dc:creator>
  <cp:lastModifiedBy>Glen Plants</cp:lastModifiedBy>
  <cp:revision>65</cp:revision>
  <dcterms:created xsi:type="dcterms:W3CDTF">2018-09-25T19:30:15Z</dcterms:created>
  <dcterms:modified xsi:type="dcterms:W3CDTF">2020-07-06T15:51:37Z</dcterms:modified>
</cp:coreProperties>
</file>