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Lst>
  <p:sldIdLst>
    <p:sldId id="257" r:id="rId7"/>
    <p:sldId id="259" r:id="rId8"/>
    <p:sldId id="260" r:id="rId9"/>
    <p:sldId id="262" r:id="rId10"/>
    <p:sldId id="341" r:id="rId11"/>
    <p:sldId id="315" r:id="rId12"/>
    <p:sldId id="344" r:id="rId13"/>
    <p:sldId id="272" r:id="rId14"/>
    <p:sldId id="316" r:id="rId15"/>
    <p:sldId id="267" r:id="rId16"/>
    <p:sldId id="268" r:id="rId17"/>
    <p:sldId id="342" r:id="rId18"/>
    <p:sldId id="343" r:id="rId19"/>
    <p:sldId id="345" r:id="rId20"/>
    <p:sldId id="346" r:id="rId21"/>
    <p:sldId id="347" r:id="rId22"/>
    <p:sldId id="317" r:id="rId23"/>
    <p:sldId id="270" r:id="rId24"/>
    <p:sldId id="318" r:id="rId25"/>
    <p:sldId id="348" r:id="rId26"/>
    <p:sldId id="349" r:id="rId27"/>
    <p:sldId id="350" r:id="rId28"/>
    <p:sldId id="326" r:id="rId29"/>
    <p:sldId id="327" r:id="rId30"/>
    <p:sldId id="328" r:id="rId31"/>
    <p:sldId id="329" r:id="rId32"/>
    <p:sldId id="393" r:id="rId33"/>
    <p:sldId id="286" r:id="rId34"/>
    <p:sldId id="287" r:id="rId35"/>
    <p:sldId id="351" r:id="rId36"/>
    <p:sldId id="352" r:id="rId37"/>
    <p:sldId id="330" r:id="rId38"/>
    <p:sldId id="274" r:id="rId39"/>
    <p:sldId id="331" r:id="rId40"/>
    <p:sldId id="332" r:id="rId41"/>
    <p:sldId id="395" r:id="rId42"/>
    <p:sldId id="353" r:id="rId43"/>
    <p:sldId id="333" r:id="rId44"/>
    <p:sldId id="354" r:id="rId45"/>
    <p:sldId id="394" r:id="rId46"/>
    <p:sldId id="334" r:id="rId47"/>
    <p:sldId id="355" r:id="rId48"/>
    <p:sldId id="335" r:id="rId49"/>
    <p:sldId id="299" r:id="rId50"/>
    <p:sldId id="300" r:id="rId51"/>
    <p:sldId id="356" r:id="rId52"/>
    <p:sldId id="336" r:id="rId53"/>
    <p:sldId id="357" r:id="rId54"/>
    <p:sldId id="358" r:id="rId55"/>
    <p:sldId id="337" r:id="rId56"/>
    <p:sldId id="359" r:id="rId57"/>
    <p:sldId id="338" r:id="rId58"/>
    <p:sldId id="339" r:id="rId59"/>
    <p:sldId id="340" r:id="rId60"/>
    <p:sldId id="386" r:id="rId61"/>
    <p:sldId id="325"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2" autoAdjust="0"/>
    <p:restoredTop sz="94718" autoAdjust="0"/>
  </p:normalViewPr>
  <p:slideViewPr>
    <p:cSldViewPr>
      <p:cViewPr varScale="1">
        <p:scale>
          <a:sx n="108" d="100"/>
          <a:sy n="108" d="100"/>
        </p:scale>
        <p:origin x="2094"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9099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3051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426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
        <p:nvSpPr>
          <p:cNvPr id="2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226966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36549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63020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9008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1380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6808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7/6/2020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42834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69073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716038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7989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77508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7/6/2020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7712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52942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56744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7489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71741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33930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135839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7/6/2020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26008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58306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30286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23621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752764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7/6/2020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9122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5976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53055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46408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87427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890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92209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78668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7/6/2020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61774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81358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82077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43536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7/6/2020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94935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48267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80856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69199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08457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288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60141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22136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7/6/2020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09666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351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68392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58405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7/6/2020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4395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156996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54714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496706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245389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11190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806934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9729474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7/6/2020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5877426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655388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120252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092377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7/6/2020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141760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313021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73388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543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129285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
        <p:nvSpPr>
          <p:cNvPr id="8"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40644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1521406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4804216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02981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14013"/>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57699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139701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6.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5-OmiAGX7uI" TargetMode="External"/><Relationship Id="rId2" Type="http://schemas.openxmlformats.org/officeDocument/2006/relationships/hyperlink" Target="https://www.youtube.com/watch?v=BYeFNBNPr6A" TargetMode="External"/><Relationship Id="rId1" Type="http://schemas.openxmlformats.org/officeDocument/2006/relationships/slideLayout" Target="../slideLayouts/slideLayout49.xml"/><Relationship Id="rId4" Type="http://schemas.openxmlformats.org/officeDocument/2006/relationships/hyperlink" Target="https://www.youtube.com/watch?v=5oJkam2VKQ4"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bg1"/>
                </a:solidFill>
                <a:latin typeface="Arial" panose="020B0604020202020204" pitchFamily="34" charset="0"/>
                <a:cs typeface="Arial" panose="020B0604020202020204" pitchFamily="34" charset="0"/>
              </a:rPr>
              <a:t>Automotive Technology Principles, Diagnosis, and Service</a:t>
            </a:r>
          </a:p>
        </p:txBody>
      </p:sp>
      <p:sp>
        <p:nvSpPr>
          <p:cNvPr id="3" name="Text Placeholder 2"/>
          <p:cNvSpPr>
            <a:spLocks noGrp="1"/>
          </p:cNvSpPr>
          <p:nvPr>
            <p:ph type="body" sz="quarter" idx="13"/>
          </p:nvPr>
        </p:nvSpPr>
        <p:spPr/>
        <p:txBody>
          <a:bodyPr/>
          <a:lstStyle/>
          <a:p>
            <a:r>
              <a:rPr lang="en-US" dirty="0">
                <a:latin typeface="Arial" panose="020B0604020202020204" pitchFamily="34" charset="0"/>
                <a:cs typeface="Arial" panose="020B0604020202020204" pitchFamily="34" charset="0"/>
              </a:rPr>
              <a:t>Sixth Edition</a:t>
            </a:r>
          </a:p>
        </p:txBody>
      </p:sp>
      <p:sp>
        <p:nvSpPr>
          <p:cNvPr id="4" name="Text Placeholder 3"/>
          <p:cNvSpPr>
            <a:spLocks noGrp="1"/>
          </p:cNvSpPr>
          <p:nvPr>
            <p:ph type="body" sz="quarter" idx="14"/>
          </p:nvPr>
        </p:nvSpPr>
        <p:spPr/>
        <p:txBody>
          <a:bodyPr/>
          <a:lstStyle/>
          <a:p>
            <a:r>
              <a:rPr lang="en-US" dirty="0"/>
              <a:t>Chapter 114</a:t>
            </a:r>
          </a:p>
        </p:txBody>
      </p:sp>
      <p:sp>
        <p:nvSpPr>
          <p:cNvPr id="5" name="Text Placeholder 4"/>
          <p:cNvSpPr>
            <a:spLocks noGrp="1"/>
          </p:cNvSpPr>
          <p:nvPr>
            <p:ph type="body" sz="quarter" idx="15"/>
          </p:nvPr>
        </p:nvSpPr>
        <p:spPr/>
        <p:txBody>
          <a:bodyPr/>
          <a:lstStyle/>
          <a:p>
            <a:r>
              <a:rPr lang="en-US" sz="3200" b="1" dirty="0">
                <a:solidFill>
                  <a:srgbClr val="005A70"/>
                </a:solidFill>
                <a:latin typeface="Arial" panose="020B0604020202020204" pitchFamily="34" charset="0"/>
                <a:cs typeface="Arial" panose="020B0604020202020204" pitchFamily="34" charset="0"/>
              </a:rPr>
              <a:t>Tire Pressure Monitoring Systems</a:t>
            </a:r>
          </a:p>
        </p:txBody>
      </p:sp>
      <p:sp>
        <p:nvSpPr>
          <p:cNvPr id="7" name="Copyright" descr="Copyright 2015, 2012, 2009"/>
          <p:cNvSpPr txBox="1">
            <a:spLocks noChangeArrowheads="1"/>
          </p:cNvSpPr>
          <p:nvPr/>
        </p:nvSpPr>
        <p:spPr bwMode="auto">
          <a:xfrm>
            <a:off x="-838200" y="53340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8" name="Picture 7" descr="Front Cover: Automotive Technology: Principles, Diagnosis, and Service, Sixth Edition by Halderma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7367" y="1813675"/>
            <a:ext cx="3280268" cy="4327525"/>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88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QUESTION 1: </a:t>
            </a:r>
            <a:r>
              <a:rPr lang="en-US" sz="4000" dirty="0">
                <a:solidFill>
                  <a:srgbClr val="F8F9D3"/>
                </a:solidFill>
                <a:latin typeface="+mj-lt"/>
              </a:rPr>
              <a:t>?</a:t>
            </a:r>
            <a:endParaRPr lang="en-US" dirty="0">
              <a:solidFill>
                <a:srgbClr val="F8F9D3"/>
              </a:solidFill>
              <a:latin typeface="+mj-lt"/>
            </a:endParaRPr>
          </a:p>
        </p:txBody>
      </p:sp>
      <p:sp>
        <p:nvSpPr>
          <p:cNvPr id="3" name="Rectangle 2"/>
          <p:cNvSpPr/>
          <p:nvPr/>
        </p:nvSpPr>
        <p:spPr>
          <a:xfrm>
            <a:off x="76200" y="1999323"/>
            <a:ext cx="8534400" cy="1323439"/>
          </a:xfrm>
          <a:prstGeom prst="rect">
            <a:avLst/>
          </a:prstGeom>
        </p:spPr>
        <p:txBody>
          <a:bodyPr wrap="square">
            <a:spAutoFit/>
          </a:bodyPr>
          <a:lstStyle/>
          <a:p>
            <a:r>
              <a:rPr lang="en-US" sz="4000" dirty="0">
                <a:solidFill>
                  <a:srgbClr val="000000"/>
                </a:solidFill>
              </a:rPr>
              <a:t>What are the two types of monitoring systems?</a:t>
            </a:r>
          </a:p>
        </p:txBody>
      </p:sp>
    </p:spTree>
    <p:extLst>
      <p:ext uri="{BB962C8B-B14F-4D97-AF65-F5344CB8AC3E}">
        <p14:creationId xmlns:p14="http://schemas.microsoft.com/office/powerpoint/2010/main" val="3056825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ANSWER 1:</a:t>
            </a:r>
            <a:endParaRPr lang="en-US" sz="3200" dirty="0">
              <a:solidFill>
                <a:srgbClr val="F8F9D3"/>
              </a:solidFill>
              <a:latin typeface="+mj-lt"/>
            </a:endParaRPr>
          </a:p>
        </p:txBody>
      </p:sp>
      <p:sp>
        <p:nvSpPr>
          <p:cNvPr id="6" name="Rectangle 5"/>
          <p:cNvSpPr/>
          <p:nvPr/>
        </p:nvSpPr>
        <p:spPr>
          <a:xfrm>
            <a:off x="304800" y="1954959"/>
            <a:ext cx="8534400" cy="707886"/>
          </a:xfrm>
          <a:prstGeom prst="rect">
            <a:avLst/>
          </a:prstGeom>
        </p:spPr>
        <p:txBody>
          <a:bodyPr wrap="square">
            <a:spAutoFit/>
          </a:bodyPr>
          <a:lstStyle/>
          <a:p>
            <a:r>
              <a:rPr lang="en-US" sz="4000" dirty="0">
                <a:solidFill>
                  <a:srgbClr val="000000"/>
                </a:solidFill>
              </a:rPr>
              <a:t>Direct and Indirect.</a:t>
            </a:r>
          </a:p>
        </p:txBody>
      </p:sp>
    </p:spTree>
    <p:extLst>
      <p:ext uri="{BB962C8B-B14F-4D97-AF65-F5344CB8AC3E}">
        <p14:creationId xmlns:p14="http://schemas.microsoft.com/office/powerpoint/2010/main" val="2582820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TREAD ACT (1 OF 2)</a:t>
            </a:r>
          </a:p>
        </p:txBody>
      </p:sp>
      <p:sp>
        <p:nvSpPr>
          <p:cNvPr id="3" name="Content Placeholder 2"/>
          <p:cNvSpPr>
            <a:spLocks noGrp="1"/>
          </p:cNvSpPr>
          <p:nvPr>
            <p:ph idx="1"/>
          </p:nvPr>
        </p:nvSpPr>
        <p:spPr/>
        <p:txBody>
          <a:bodyPr/>
          <a:lstStyle/>
          <a:p>
            <a:r>
              <a:rPr lang="en-US" dirty="0"/>
              <a:t>The Transportation Recall Enhancement, Accountability, and Documentation (TREAD) Act requires that all vehicles be equipped with a tire-pressure monitoring system that will warn the driver in the event of an underinflated tire.</a:t>
            </a:r>
          </a:p>
          <a:p>
            <a:r>
              <a:rPr lang="en-US" dirty="0"/>
              <a:t>The National Highway Traffic Safety Administration (NHTSA) requires the installation of tire-pressure monitoring systems in passenger vehicles and light trucks manufactured after September 1, 2007 (2008 model year).</a:t>
            </a:r>
          </a:p>
        </p:txBody>
      </p:sp>
    </p:spTree>
    <p:extLst>
      <p:ext uri="{BB962C8B-B14F-4D97-AF65-F5344CB8AC3E}">
        <p14:creationId xmlns:p14="http://schemas.microsoft.com/office/powerpoint/2010/main" val="4152496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TREAD ACT (2 OF 2)</a:t>
            </a:r>
          </a:p>
        </p:txBody>
      </p:sp>
      <p:sp>
        <p:nvSpPr>
          <p:cNvPr id="3" name="Content Placeholder 2"/>
          <p:cNvSpPr>
            <a:spLocks noGrp="1"/>
          </p:cNvSpPr>
          <p:nvPr>
            <p:ph idx="1"/>
          </p:nvPr>
        </p:nvSpPr>
        <p:spPr/>
        <p:txBody>
          <a:bodyPr/>
          <a:lstStyle/>
          <a:p>
            <a:r>
              <a:rPr lang="en-US" dirty="0"/>
              <a:t>Warning Lamp</a:t>
            </a:r>
          </a:p>
          <a:p>
            <a:pPr lvl="1"/>
            <a:r>
              <a:rPr lang="en-US" dirty="0"/>
              <a:t>The FMVSS 138 specifies that the driver must be warned of a low tire inflation pressure by turning on an amber warning lamp.</a:t>
            </a:r>
          </a:p>
          <a:p>
            <a:r>
              <a:rPr lang="en-US" dirty="0"/>
              <a:t>Twenty-Five Percent Rule</a:t>
            </a:r>
          </a:p>
          <a:p>
            <a:pPr lvl="1"/>
            <a:r>
              <a:rPr lang="en-US" dirty="0"/>
              <a:t>The TREAD Act specifies that the driver be warned if any tire inflation pressure drops by 25% or more from the placard cold inflation pressure.</a:t>
            </a:r>
          </a:p>
        </p:txBody>
      </p:sp>
    </p:spTree>
    <p:extLst>
      <p:ext uri="{BB962C8B-B14F-4D97-AF65-F5344CB8AC3E}">
        <p14:creationId xmlns:p14="http://schemas.microsoft.com/office/powerpoint/2010/main" val="2311692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Chart 114-2 </a:t>
            </a:r>
            <a:r>
              <a:rPr lang="en-US" sz="2400" b="0" dirty="0">
                <a:latin typeface="+mj-lt"/>
              </a:rPr>
              <a:t>Placard inflation pressure compared with the pressure when the TPMS triggers a warning light.</a:t>
            </a:r>
            <a:endParaRPr lang="en-US" sz="2400" dirty="0">
              <a:latin typeface="+mj-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600200"/>
            <a:ext cx="5276850" cy="4776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3098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INDIRECT TPMS (1 OF 2)</a:t>
            </a:r>
          </a:p>
        </p:txBody>
      </p:sp>
      <p:sp>
        <p:nvSpPr>
          <p:cNvPr id="3" name="Content Placeholder 2"/>
          <p:cNvSpPr>
            <a:spLocks noGrp="1"/>
          </p:cNvSpPr>
          <p:nvPr>
            <p:ph idx="1"/>
          </p:nvPr>
        </p:nvSpPr>
        <p:spPr/>
        <p:txBody>
          <a:bodyPr/>
          <a:lstStyle/>
          <a:p>
            <a:r>
              <a:rPr lang="en-US" dirty="0"/>
              <a:t>Function</a:t>
            </a:r>
          </a:p>
          <a:p>
            <a:pPr lvl="1"/>
            <a:r>
              <a:rPr lang="en-US" dirty="0"/>
              <a:t>The system uses speed sensors to detect differences in the speed of the wheels.</a:t>
            </a:r>
          </a:p>
          <a:p>
            <a:pPr lvl="1"/>
            <a:r>
              <a:rPr lang="en-US" dirty="0"/>
              <a:t>An underinflated tire will rotate faster than a properly inflated tire.</a:t>
            </a:r>
          </a:p>
          <a:p>
            <a:r>
              <a:rPr lang="en-US" dirty="0"/>
              <a:t>Compensation for Cornering</a:t>
            </a:r>
          </a:p>
          <a:p>
            <a:pPr lvl="1"/>
            <a:r>
              <a:rPr lang="en-US" dirty="0"/>
              <a:t>To compensate for this normal change in wheel rotation speed, the indirect tire-pressure monitoring system checks the diagonally opposed wheels.</a:t>
            </a:r>
          </a:p>
        </p:txBody>
      </p:sp>
    </p:spTree>
    <p:extLst>
      <p:ext uri="{BB962C8B-B14F-4D97-AF65-F5344CB8AC3E}">
        <p14:creationId xmlns:p14="http://schemas.microsoft.com/office/powerpoint/2010/main" val="1208346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INDIRECT TPMS (2 OF 2)</a:t>
            </a:r>
          </a:p>
        </p:txBody>
      </p:sp>
      <p:sp>
        <p:nvSpPr>
          <p:cNvPr id="3" name="Content Placeholder 2"/>
          <p:cNvSpPr>
            <a:spLocks noGrp="1"/>
          </p:cNvSpPr>
          <p:nvPr>
            <p:ph idx="1"/>
          </p:nvPr>
        </p:nvSpPr>
        <p:spPr/>
        <p:txBody>
          <a:bodyPr/>
          <a:lstStyle/>
          <a:p>
            <a:r>
              <a:rPr lang="en-US" dirty="0"/>
              <a:t>Diagnosis of Indirect TPMS</a:t>
            </a:r>
          </a:p>
          <a:p>
            <a:pPr lvl="1"/>
            <a:r>
              <a:rPr lang="en-US" dirty="0"/>
              <a:t>Verify the fault.</a:t>
            </a:r>
          </a:p>
          <a:p>
            <a:pPr lvl="2"/>
            <a:r>
              <a:rPr lang="en-US" dirty="0"/>
              <a:t>Light on- low pressure</a:t>
            </a:r>
          </a:p>
          <a:p>
            <a:pPr lvl="2"/>
            <a:r>
              <a:rPr lang="en-US" dirty="0"/>
              <a:t>Light flashing – system problem</a:t>
            </a:r>
          </a:p>
          <a:p>
            <a:pPr lvl="1"/>
            <a:r>
              <a:rPr lang="en-US" dirty="0"/>
              <a:t>Check tire pressure</a:t>
            </a:r>
          </a:p>
          <a:p>
            <a:pPr lvl="1"/>
            <a:r>
              <a:rPr lang="en-US" dirty="0"/>
              <a:t>Repair fault</a:t>
            </a:r>
          </a:p>
          <a:p>
            <a:r>
              <a:rPr lang="en-US" dirty="0"/>
              <a:t>Indirect TPMS Relearn Procedures</a:t>
            </a:r>
          </a:p>
          <a:p>
            <a:pPr lvl="1"/>
            <a:r>
              <a:rPr lang="en-US" dirty="0"/>
              <a:t>Check service information for the exact steps to follow. </a:t>
            </a:r>
          </a:p>
          <a:p>
            <a:pPr lvl="1"/>
            <a:r>
              <a:rPr lang="en-US" dirty="0"/>
              <a:t>Typically a reset and a test drive is involved.</a:t>
            </a:r>
          </a:p>
          <a:p>
            <a:pPr lvl="1"/>
            <a:endParaRPr lang="en-US" dirty="0"/>
          </a:p>
        </p:txBody>
      </p:sp>
    </p:spTree>
    <p:extLst>
      <p:ext uri="{BB962C8B-B14F-4D97-AF65-F5344CB8AC3E}">
        <p14:creationId xmlns:p14="http://schemas.microsoft.com/office/powerpoint/2010/main" val="1318966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114.3 </a:t>
            </a:r>
            <a:r>
              <a:rPr lang="en-US" sz="2000" dirty="0">
                <a:latin typeface="+mj-lt"/>
              </a:rPr>
              <a:t>A tire with low inflation will have a shorter distance (radius) between the center of the wheel and the road and will therefore rotate faster than a tire that is properly inflated</a:t>
            </a:r>
          </a:p>
        </p:txBody>
      </p:sp>
      <p:pic>
        <p:nvPicPr>
          <p:cNvPr id="4" name="Picture 2" descr="An illustration compares properly inflated tire against under inflated tire. The under inflated tire has a shorter radius than a properly inflated tir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05113" y="2286000"/>
            <a:ext cx="7117445" cy="3479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82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855452"/>
          </a:xfrm>
        </p:spPr>
        <p:txBody>
          <a:bodyPr/>
          <a:lstStyle/>
          <a:p>
            <a:r>
              <a:rPr lang="en-IN" sz="2400" dirty="0">
                <a:latin typeface="+mj-lt"/>
              </a:rPr>
              <a:t>Figure 114.4 </a:t>
            </a:r>
            <a:r>
              <a:rPr lang="en-US" sz="2400" dirty="0">
                <a:latin typeface="+mj-lt"/>
              </a:rPr>
              <a:t>The speeds of the diagonally opposed wheels are added together and then compared to the other two wheels to check if one tire is rotating faster</a:t>
            </a:r>
          </a:p>
        </p:txBody>
      </p:sp>
      <p:pic>
        <p:nvPicPr>
          <p:cNvPr id="4" name="Picture 2" descr="An illustration shows a see through section of a car and a cross connecting the 4 tires."/>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65873" y="2157650"/>
            <a:ext cx="7593626" cy="3948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527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2400" dirty="0">
                <a:latin typeface="+mj-lt"/>
              </a:rPr>
              <a:t>Figure 114.5 </a:t>
            </a:r>
            <a:r>
              <a:rPr lang="en-US" sz="2400" dirty="0">
                <a:latin typeface="+mj-lt"/>
              </a:rPr>
              <a:t>The indirect tire-pressure monitoring system has a reset switch that should be depressed after rotating or replacing tires</a:t>
            </a:r>
            <a:endParaRPr lang="en-US" dirty="0">
              <a:latin typeface="+mj-lt"/>
            </a:endParaRPr>
          </a:p>
        </p:txBody>
      </p:sp>
      <p:pic>
        <p:nvPicPr>
          <p:cNvPr id="6" name="Picture 2" descr="The illustration shows the following:&#10;• Wheel speed sensor is connected to EBCM and EBCM is connected to BCM via a class 2 serial data link. BCM is connected to Fuse block I/P via IGN 0(connected to signal out). Fuse block houses TPM reset switch.&#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27924" y="2194261"/>
            <a:ext cx="4488148" cy="396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026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(1 of 2)</a:t>
            </a:r>
          </a:p>
        </p:txBody>
      </p:sp>
      <p:sp>
        <p:nvSpPr>
          <p:cNvPr id="23555" name="Content Placeholder 2"/>
          <p:cNvSpPr>
            <a:spLocks noGrp="1"/>
          </p:cNvSpPr>
          <p:nvPr>
            <p:ph idx="1"/>
          </p:nvPr>
        </p:nvSpPr>
        <p:spPr/>
        <p:txBody>
          <a:bodyPr/>
          <a:lstStyle/>
          <a:p>
            <a:pPr marL="0" indent="0">
              <a:buNone/>
            </a:pPr>
            <a:r>
              <a:rPr lang="en-US" b="1" dirty="0">
                <a:solidFill>
                  <a:srgbClr val="005A70"/>
                </a:solidFill>
              </a:rPr>
              <a:t>114.1</a:t>
            </a:r>
            <a:r>
              <a:rPr lang="en-US" dirty="0"/>
              <a:t> Explain why a tire-pressure monitoring system (TPMS) is used.</a:t>
            </a:r>
          </a:p>
          <a:p>
            <a:pPr marL="0" indent="0">
              <a:buNone/>
            </a:pPr>
            <a:r>
              <a:rPr lang="en-US" b="1" dirty="0">
                <a:solidFill>
                  <a:srgbClr val="005A70"/>
                </a:solidFill>
              </a:rPr>
              <a:t>114.2 </a:t>
            </a:r>
            <a:r>
              <a:rPr lang="en-US" dirty="0"/>
              <a:t>Discuss the TREAD Act.</a:t>
            </a:r>
          </a:p>
          <a:p>
            <a:pPr marL="0" indent="0">
              <a:buNone/>
            </a:pPr>
            <a:r>
              <a:rPr lang="en-US" b="1" dirty="0">
                <a:solidFill>
                  <a:srgbClr val="005A70"/>
                </a:solidFill>
              </a:rPr>
              <a:t>114.3 </a:t>
            </a:r>
            <a:r>
              <a:rPr lang="en-US" dirty="0"/>
              <a:t>Explain indirect and direct TPMS.</a:t>
            </a:r>
          </a:p>
          <a:p>
            <a:pPr marL="0" indent="0">
              <a:buNone/>
            </a:pPr>
            <a:r>
              <a:rPr lang="en-US" b="1" dirty="0">
                <a:solidFill>
                  <a:schemeClr val="accent2"/>
                </a:solidFill>
              </a:rPr>
              <a:t>114.4</a:t>
            </a:r>
            <a:r>
              <a:rPr lang="en-US" dirty="0"/>
              <a:t> List the two types of TPMS pressure sensors.</a:t>
            </a:r>
          </a:p>
          <a:p>
            <a:pPr marL="0" indent="0">
              <a:buNone/>
            </a:pPr>
            <a:r>
              <a:rPr lang="en-US" b="1" dirty="0">
                <a:solidFill>
                  <a:schemeClr val="accent2"/>
                </a:solidFill>
              </a:rPr>
              <a:t>114.5</a:t>
            </a:r>
            <a:r>
              <a:rPr lang="en-US" dirty="0"/>
              <a:t> Discuss TPMS sensor operation and the TPMS receiver.</a:t>
            </a:r>
          </a:p>
        </p:txBody>
      </p:sp>
    </p:spTree>
    <p:extLst>
      <p:ext uri="{BB962C8B-B14F-4D97-AF65-F5344CB8AC3E}">
        <p14:creationId xmlns:p14="http://schemas.microsoft.com/office/powerpoint/2010/main" val="22509373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DIRECT TPMS</a:t>
            </a:r>
          </a:p>
        </p:txBody>
      </p:sp>
      <p:sp>
        <p:nvSpPr>
          <p:cNvPr id="3" name="Content Placeholder 2"/>
          <p:cNvSpPr>
            <a:spLocks noGrp="1"/>
          </p:cNvSpPr>
          <p:nvPr>
            <p:ph idx="1"/>
          </p:nvPr>
        </p:nvSpPr>
        <p:spPr/>
        <p:txBody>
          <a:bodyPr/>
          <a:lstStyle/>
          <a:p>
            <a:r>
              <a:rPr lang="en-US" dirty="0"/>
              <a:t>Function</a:t>
            </a:r>
          </a:p>
          <a:p>
            <a:pPr lvl="1"/>
            <a:r>
              <a:rPr lang="en-US" dirty="0"/>
              <a:t>Direct tire-pressure monitoring systems use individual pressure sensors located in each wheel to measure the inflation pressure.</a:t>
            </a:r>
          </a:p>
          <a:p>
            <a:r>
              <a:rPr lang="en-US" dirty="0"/>
              <a:t>Identifying the System</a:t>
            </a:r>
          </a:p>
          <a:p>
            <a:pPr lvl="1"/>
            <a:r>
              <a:rPr lang="en-US" dirty="0"/>
              <a:t>Because of the variety of systems used, service information is needed to determine what type of system is on the vehicle before service work is started.</a:t>
            </a:r>
          </a:p>
        </p:txBody>
      </p:sp>
    </p:spTree>
    <p:extLst>
      <p:ext uri="{BB962C8B-B14F-4D97-AF65-F5344CB8AC3E}">
        <p14:creationId xmlns:p14="http://schemas.microsoft.com/office/powerpoint/2010/main" val="1277570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TPMS PRESSURE SENSORS (1 OF 2)</a:t>
            </a:r>
          </a:p>
        </p:txBody>
      </p:sp>
      <p:sp>
        <p:nvSpPr>
          <p:cNvPr id="3" name="Content Placeholder 2"/>
          <p:cNvSpPr>
            <a:spLocks noGrp="1"/>
          </p:cNvSpPr>
          <p:nvPr>
            <p:ph idx="1"/>
          </p:nvPr>
        </p:nvSpPr>
        <p:spPr/>
        <p:txBody>
          <a:bodyPr/>
          <a:lstStyle/>
          <a:p>
            <a:r>
              <a:rPr lang="en-US" sz="2400" dirty="0"/>
              <a:t>Manufacturers</a:t>
            </a:r>
          </a:p>
          <a:p>
            <a:pPr lvl="1"/>
            <a:r>
              <a:rPr lang="en-US" sz="2000" dirty="0"/>
              <a:t>The sensors are manufactured by a variety of manufacturers, including:</a:t>
            </a:r>
          </a:p>
          <a:p>
            <a:pPr lvl="1"/>
            <a:r>
              <a:rPr lang="en-US" sz="2000" dirty="0" err="1"/>
              <a:t>Beru</a:t>
            </a:r>
            <a:endParaRPr lang="en-US" sz="2000" dirty="0"/>
          </a:p>
          <a:p>
            <a:pPr lvl="1"/>
            <a:r>
              <a:rPr lang="en-US" sz="2000" dirty="0"/>
              <a:t>Lear</a:t>
            </a:r>
          </a:p>
          <a:p>
            <a:pPr lvl="1"/>
            <a:r>
              <a:rPr lang="en-US" sz="2000" dirty="0"/>
              <a:t>Pacific</a:t>
            </a:r>
          </a:p>
          <a:p>
            <a:pPr lvl="1"/>
            <a:r>
              <a:rPr lang="en-US" sz="2000" dirty="0"/>
              <a:t>Schrader</a:t>
            </a:r>
          </a:p>
          <a:p>
            <a:pPr lvl="1"/>
            <a:r>
              <a:rPr lang="en-US" sz="2000" dirty="0"/>
              <a:t>Siemens</a:t>
            </a:r>
          </a:p>
          <a:p>
            <a:pPr lvl="1"/>
            <a:r>
              <a:rPr lang="en-US" sz="2000" dirty="0"/>
              <a:t>TRW</a:t>
            </a:r>
          </a:p>
          <a:p>
            <a:r>
              <a:rPr lang="en-US" sz="2400" dirty="0"/>
              <a:t>Each sensor uses a 3-volt lithium ion battery that has a service life of 7 to 10 years.</a:t>
            </a:r>
          </a:p>
        </p:txBody>
      </p:sp>
    </p:spTree>
    <p:extLst>
      <p:ext uri="{BB962C8B-B14F-4D97-AF65-F5344CB8AC3E}">
        <p14:creationId xmlns:p14="http://schemas.microsoft.com/office/powerpoint/2010/main" val="2873813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TPMS PRESSURE SENSORS (2 OF 2)</a:t>
            </a:r>
          </a:p>
        </p:txBody>
      </p:sp>
      <p:sp>
        <p:nvSpPr>
          <p:cNvPr id="3" name="Content Placeholder 2"/>
          <p:cNvSpPr>
            <a:spLocks noGrp="1"/>
          </p:cNvSpPr>
          <p:nvPr>
            <p:ph idx="1"/>
          </p:nvPr>
        </p:nvSpPr>
        <p:spPr/>
        <p:txBody>
          <a:bodyPr/>
          <a:lstStyle/>
          <a:p>
            <a:r>
              <a:rPr lang="en-US" dirty="0"/>
              <a:t>Types</a:t>
            </a:r>
          </a:p>
          <a:p>
            <a:pPr lvl="1"/>
            <a:r>
              <a:rPr lang="en-US" dirty="0"/>
              <a:t>There are two basic types of pressure sensors used in direct pressure-sensing systems.</a:t>
            </a:r>
          </a:p>
          <a:p>
            <a:pPr lvl="1"/>
            <a:r>
              <a:rPr lang="en-US" dirty="0"/>
              <a:t>Valve-stem-mounted sensor</a:t>
            </a:r>
          </a:p>
          <a:p>
            <a:pPr lvl="1"/>
            <a:r>
              <a:rPr lang="en-US" dirty="0"/>
              <a:t>Banded sensors</a:t>
            </a:r>
          </a:p>
          <a:p>
            <a:r>
              <a:rPr lang="en-US" dirty="0"/>
              <a:t>Modes of Operation</a:t>
            </a:r>
          </a:p>
          <a:p>
            <a:pPr lvl="1"/>
            <a:r>
              <a:rPr lang="en-US" dirty="0"/>
              <a:t>Active Mode</a:t>
            </a:r>
          </a:p>
          <a:p>
            <a:pPr lvl="1"/>
            <a:r>
              <a:rPr lang="en-US" dirty="0"/>
              <a:t>Sleep Mode</a:t>
            </a:r>
          </a:p>
          <a:p>
            <a:pPr lvl="1"/>
            <a:r>
              <a:rPr lang="en-US" dirty="0"/>
              <a:t>Alert Mode</a:t>
            </a:r>
          </a:p>
          <a:p>
            <a:pPr lvl="1"/>
            <a:endParaRPr lang="en-US" dirty="0"/>
          </a:p>
          <a:p>
            <a:pPr lvl="1"/>
            <a:endParaRPr lang="en-US" dirty="0"/>
          </a:p>
        </p:txBody>
      </p:sp>
    </p:spTree>
    <p:extLst>
      <p:ext uri="{BB962C8B-B14F-4D97-AF65-F5344CB8AC3E}">
        <p14:creationId xmlns:p14="http://schemas.microsoft.com/office/powerpoint/2010/main" val="1397532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114.6 </a:t>
            </a:r>
            <a:r>
              <a:rPr lang="en-US" sz="2000" dirty="0">
                <a:latin typeface="+mj-lt"/>
              </a:rPr>
              <a:t>A clear plastic valve-stem tire-pressure monitoring sensor, showing the round battery on the right and the electronic sensor and transistor circuits on the left</a:t>
            </a:r>
          </a:p>
        </p:txBody>
      </p:sp>
      <p:pic>
        <p:nvPicPr>
          <p:cNvPr id="3" name="Picture 2" descr="A photo shows a clear plastic valve-stem tire-pressure monitoring sensor, showing the round battery on the right and the electronic sensor and transistor circuits on the lef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46641" y="2209800"/>
            <a:ext cx="3250715" cy="3565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222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1800" dirty="0">
                <a:latin typeface="+mj-lt"/>
              </a:rPr>
              <a:t>Figure 114.7 </a:t>
            </a:r>
            <a:r>
              <a:rPr lang="en-US" sz="1800" dirty="0">
                <a:latin typeface="+mj-lt"/>
              </a:rPr>
              <a:t>A conventional valve stem is on the right compared with a rubber TPMS sensor stem on the left. Notice the tapered and larger brass stem. The rubber TPMS sensor also uses a longer cap that makes it easy for a technician to spot that this is not a conventional rubber valve stem</a:t>
            </a:r>
          </a:p>
        </p:txBody>
      </p:sp>
      <p:pic>
        <p:nvPicPr>
          <p:cNvPr id="3" name="Picture 2" descr="A photo compares a conventional valve stem = with a rubber TPMS sensor stem. Conventional valve stem has tapered and larger brass stem, while the rubber TPMS sensor uses a longer cap."/>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35298" y="1981200"/>
            <a:ext cx="2473401" cy="363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556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114.8 </a:t>
            </a:r>
            <a:r>
              <a:rPr lang="en-US" sz="2000" dirty="0">
                <a:latin typeface="+mj-lt"/>
              </a:rPr>
              <a:t>The parts of a typical clamp-in TPMS sensor. Notice the small hole used to monitor the inflation pressure. The use of stop leak can easily clog this small hole</a:t>
            </a:r>
          </a:p>
        </p:txBody>
      </p:sp>
      <p:pic>
        <p:nvPicPr>
          <p:cNvPr id="3" name="Picture 2" descr="An illustration shows a clamp-in TPMS sensor. It has a valve stem with valve cap at one end and sensor body connected with a rim seal on the other. The body has 2 holes, one allows air from the stem to flow-in and the other allows air into the sens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23402" y="2286000"/>
            <a:ext cx="2697189" cy="3565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120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114.9 </a:t>
            </a:r>
            <a:r>
              <a:rPr lang="en-US" sz="2000" dirty="0">
                <a:latin typeface="+mj-lt"/>
              </a:rPr>
              <a:t>The three types of TPMS sensors most commonly found include the two stem-mounted rubber (snap-in) and aluminum (clamp-in), left and top, and the banded sensors (right)</a:t>
            </a:r>
          </a:p>
        </p:txBody>
      </p:sp>
      <p:pic>
        <p:nvPicPr>
          <p:cNvPr id="3" name="Picture 2" descr="A photo shows the three types of TPMS sensors most commonly found include the two stem-mounted rubber (snap-in) and aluminum (clamp-in), and the banded sensor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33582" y="2133600"/>
            <a:ext cx="4856515" cy="3506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086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800" dirty="0"/>
              <a:t>Animation: </a:t>
            </a:r>
            <a:br>
              <a:rPr lang="en-US" sz="2800" dirty="0"/>
            </a:br>
            <a:r>
              <a:rPr lang="en-US" sz="2800" dirty="0"/>
              <a:t>Tire Pressure Monitor System, TPMS (Normal)</a:t>
            </a:r>
            <a:br>
              <a:rPr lang="en-US" dirty="0"/>
            </a:br>
            <a:r>
              <a:rPr lang="en-US" sz="1350" dirty="0">
                <a:solidFill>
                  <a:prstClr val="white"/>
                </a:solidFill>
              </a:rPr>
              <a:t>(The animation will automatically start in a few seconds)</a:t>
            </a:r>
            <a:endParaRPr lang="en-US" dirty="0"/>
          </a:p>
        </p:txBody>
      </p:sp>
      <p:pic>
        <p:nvPicPr>
          <p:cNvPr id="5" name="tpms_good">
            <a:hlinkClick r:id="" action="ppaction://media"/>
            <a:extLst>
              <a:ext uri="{FF2B5EF4-FFF2-40B4-BE49-F238E27FC236}">
                <a16:creationId xmlns:a16="http://schemas.microsoft.com/office/drawing/2014/main" id="{4B602787-3E9E-4BA7-85E1-4DD215409D4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1350" y="1524000"/>
            <a:ext cx="8045450" cy="4525963"/>
          </a:xfrm>
        </p:spPr>
      </p:pic>
    </p:spTree>
    <p:extLst>
      <p:ext uri="{BB962C8B-B14F-4D97-AF65-F5344CB8AC3E}">
        <p14:creationId xmlns:p14="http://schemas.microsoft.com/office/powerpoint/2010/main" val="23052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2: </a:t>
            </a:r>
            <a:r>
              <a:rPr lang="en-US" sz="3400" dirty="0">
                <a:solidFill>
                  <a:srgbClr val="F8F9D3"/>
                </a:solidFill>
                <a:latin typeface="+mj-lt"/>
              </a:rPr>
              <a:t>?</a:t>
            </a:r>
          </a:p>
        </p:txBody>
      </p:sp>
      <p:sp>
        <p:nvSpPr>
          <p:cNvPr id="3" name="Rectangle 2"/>
          <p:cNvSpPr/>
          <p:nvPr/>
        </p:nvSpPr>
        <p:spPr>
          <a:xfrm>
            <a:off x="341870" y="1905000"/>
            <a:ext cx="8534400" cy="1323439"/>
          </a:xfrm>
          <a:prstGeom prst="rect">
            <a:avLst/>
          </a:prstGeom>
        </p:spPr>
        <p:txBody>
          <a:bodyPr wrap="square">
            <a:spAutoFit/>
          </a:bodyPr>
          <a:lstStyle/>
          <a:p>
            <a:r>
              <a:rPr lang="en-US" sz="4000" dirty="0">
                <a:solidFill>
                  <a:srgbClr val="000000"/>
                </a:solidFill>
              </a:rPr>
              <a:t>What are the two types of direct sensors?</a:t>
            </a:r>
          </a:p>
        </p:txBody>
      </p:sp>
    </p:spTree>
    <p:extLst>
      <p:ext uri="{BB962C8B-B14F-4D97-AF65-F5344CB8AC3E}">
        <p14:creationId xmlns:p14="http://schemas.microsoft.com/office/powerpoint/2010/main" val="2374300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2:</a:t>
            </a:r>
            <a:endParaRPr lang="en-US" sz="3400" dirty="0">
              <a:solidFill>
                <a:srgbClr val="F8F9D3"/>
              </a:solidFill>
              <a:latin typeface="+mj-lt"/>
            </a:endParaRPr>
          </a:p>
        </p:txBody>
      </p:sp>
      <p:sp>
        <p:nvSpPr>
          <p:cNvPr id="6" name="Rectangle 5"/>
          <p:cNvSpPr/>
          <p:nvPr/>
        </p:nvSpPr>
        <p:spPr>
          <a:xfrm>
            <a:off x="168876" y="1975554"/>
            <a:ext cx="8534400" cy="707886"/>
          </a:xfrm>
          <a:prstGeom prst="rect">
            <a:avLst/>
          </a:prstGeom>
        </p:spPr>
        <p:txBody>
          <a:bodyPr wrap="square">
            <a:spAutoFit/>
          </a:bodyPr>
          <a:lstStyle/>
          <a:p>
            <a:r>
              <a:rPr lang="en-US" sz="4000" dirty="0">
                <a:solidFill>
                  <a:srgbClr val="000000"/>
                </a:solidFill>
              </a:rPr>
              <a:t>Stem mounted and band mounted.</a:t>
            </a:r>
          </a:p>
        </p:txBody>
      </p:sp>
    </p:spTree>
    <p:extLst>
      <p:ext uri="{BB962C8B-B14F-4D97-AF65-F5344CB8AC3E}">
        <p14:creationId xmlns:p14="http://schemas.microsoft.com/office/powerpoint/2010/main" val="2508462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(2 of 2)</a:t>
            </a:r>
          </a:p>
        </p:txBody>
      </p:sp>
      <p:sp>
        <p:nvSpPr>
          <p:cNvPr id="24579" name="Content Placeholder 2"/>
          <p:cNvSpPr>
            <a:spLocks noGrp="1"/>
          </p:cNvSpPr>
          <p:nvPr>
            <p:ph idx="1"/>
          </p:nvPr>
        </p:nvSpPr>
        <p:spPr/>
        <p:txBody>
          <a:bodyPr/>
          <a:lstStyle/>
          <a:p>
            <a:pPr marL="0" indent="0">
              <a:buNone/>
            </a:pPr>
            <a:r>
              <a:rPr lang="en-US" b="1" dirty="0">
                <a:solidFill>
                  <a:srgbClr val="005A70"/>
                </a:solidFill>
              </a:rPr>
              <a:t>114.6</a:t>
            </a:r>
            <a:r>
              <a:rPr lang="en-US" dirty="0"/>
              <a:t> Explain direct TPMS diagnosis and TPMS diagnostic tools.</a:t>
            </a:r>
          </a:p>
          <a:p>
            <a:pPr marL="0" indent="0">
              <a:buNone/>
            </a:pPr>
            <a:r>
              <a:rPr lang="en-US" b="1" dirty="0">
                <a:solidFill>
                  <a:srgbClr val="005A70"/>
                </a:solidFill>
              </a:rPr>
              <a:t>114.7</a:t>
            </a:r>
            <a:r>
              <a:rPr lang="en-US" dirty="0"/>
              <a:t> List replacement options for TPMS sensors.</a:t>
            </a:r>
          </a:p>
          <a:p>
            <a:pPr marL="0" indent="0">
              <a:buNone/>
            </a:pPr>
            <a:r>
              <a:rPr lang="en-US" b="1" dirty="0">
                <a:solidFill>
                  <a:schemeClr val="accent2"/>
                </a:solidFill>
              </a:rPr>
              <a:t>114.8</a:t>
            </a:r>
            <a:r>
              <a:rPr lang="en-US" dirty="0"/>
              <a:t> Describe how to relearn TPMS sensors and the tools needed to service a TPMS. </a:t>
            </a:r>
          </a:p>
          <a:p>
            <a:pPr marL="0" indent="0">
              <a:buNone/>
            </a:pPr>
            <a:r>
              <a:rPr lang="en-US" b="1" dirty="0">
                <a:solidFill>
                  <a:schemeClr val="accent2"/>
                </a:solidFill>
              </a:rPr>
              <a:t>114.9</a:t>
            </a:r>
            <a:r>
              <a:rPr lang="en-US" dirty="0"/>
              <a:t> This chapter will help prepare for ASE Suspension and Steering (A4) certification content area “E” (Wheel and Tire Diagnosis and Repair).</a:t>
            </a:r>
          </a:p>
        </p:txBody>
      </p:sp>
    </p:spTree>
    <p:extLst>
      <p:ext uri="{BB962C8B-B14F-4D97-AF65-F5344CB8AC3E}">
        <p14:creationId xmlns:p14="http://schemas.microsoft.com/office/powerpoint/2010/main" val="30053729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TPMS SENSOR OPERATION</a:t>
            </a:r>
          </a:p>
        </p:txBody>
      </p:sp>
      <p:sp>
        <p:nvSpPr>
          <p:cNvPr id="3" name="Content Placeholder 2"/>
          <p:cNvSpPr>
            <a:spLocks noGrp="1"/>
          </p:cNvSpPr>
          <p:nvPr>
            <p:ph idx="1"/>
          </p:nvPr>
        </p:nvSpPr>
        <p:spPr/>
        <p:txBody>
          <a:bodyPr/>
          <a:lstStyle/>
          <a:p>
            <a:r>
              <a:rPr lang="en-US" dirty="0"/>
              <a:t>Designs: The types of sensors include:</a:t>
            </a:r>
          </a:p>
          <a:p>
            <a:pPr lvl="1"/>
            <a:r>
              <a:rPr lang="en-US" dirty="0"/>
              <a:t>Continuous-wave-type sensor</a:t>
            </a:r>
          </a:p>
          <a:p>
            <a:pPr lvl="1"/>
            <a:r>
              <a:rPr lang="en-US" dirty="0"/>
              <a:t>Magnetically triggered-type sensor</a:t>
            </a:r>
          </a:p>
          <a:p>
            <a:pPr lvl="1"/>
            <a:r>
              <a:rPr lang="en-US" dirty="0"/>
              <a:t>Pulse-width-modulated-type sensor</a:t>
            </a:r>
          </a:p>
          <a:p>
            <a:r>
              <a:rPr lang="en-US" dirty="0"/>
              <a:t>The two most commonly used frequencies are:</a:t>
            </a:r>
          </a:p>
          <a:p>
            <a:pPr lvl="1"/>
            <a:r>
              <a:rPr lang="en-US" dirty="0"/>
              <a:t>315 MHz</a:t>
            </a:r>
          </a:p>
          <a:p>
            <a:pPr lvl="1"/>
            <a:r>
              <a:rPr lang="en-US" dirty="0"/>
              <a:t>433.92 MHz (commonly listed as 434 MHz)</a:t>
            </a:r>
          </a:p>
        </p:txBody>
      </p:sp>
    </p:spTree>
    <p:extLst>
      <p:ext uri="{BB962C8B-B14F-4D97-AF65-F5344CB8AC3E}">
        <p14:creationId xmlns:p14="http://schemas.microsoft.com/office/powerpoint/2010/main" val="2034229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TPMS RECEIVER</a:t>
            </a:r>
          </a:p>
        </p:txBody>
      </p:sp>
      <p:sp>
        <p:nvSpPr>
          <p:cNvPr id="3" name="Content Placeholder 2"/>
          <p:cNvSpPr>
            <a:spLocks noGrp="1"/>
          </p:cNvSpPr>
          <p:nvPr>
            <p:ph idx="1"/>
          </p:nvPr>
        </p:nvSpPr>
        <p:spPr/>
        <p:txBody>
          <a:bodyPr/>
          <a:lstStyle/>
          <a:p>
            <a:r>
              <a:rPr lang="en-US" dirty="0"/>
              <a:t>Locations</a:t>
            </a:r>
          </a:p>
          <a:p>
            <a:pPr lvl="1"/>
            <a:r>
              <a:rPr lang="en-US" dirty="0"/>
              <a:t>The wireless TPMS receiver is housed in one of the following locations, depending on the vehicle:</a:t>
            </a:r>
          </a:p>
          <a:p>
            <a:pPr lvl="1"/>
            <a:r>
              <a:rPr lang="en-US" dirty="0"/>
              <a:t>Remote keyless entry (RKE) receiver</a:t>
            </a:r>
          </a:p>
          <a:p>
            <a:pPr lvl="1"/>
            <a:r>
              <a:rPr lang="en-US" dirty="0"/>
              <a:t>Body control module (BCM)</a:t>
            </a:r>
          </a:p>
          <a:p>
            <a:pPr lvl="1"/>
            <a:r>
              <a:rPr lang="en-US" dirty="0"/>
              <a:t>Door module</a:t>
            </a:r>
          </a:p>
          <a:p>
            <a:pPr lvl="1"/>
            <a:r>
              <a:rPr lang="en-US" dirty="0"/>
              <a:t>Individual antennas near each wheel well.</a:t>
            </a:r>
          </a:p>
          <a:p>
            <a:pPr lvl="1"/>
            <a:endParaRPr lang="en-US" dirty="0"/>
          </a:p>
        </p:txBody>
      </p:sp>
    </p:spTree>
    <p:extLst>
      <p:ext uri="{BB962C8B-B14F-4D97-AF65-F5344CB8AC3E}">
        <p14:creationId xmlns:p14="http://schemas.microsoft.com/office/powerpoint/2010/main" val="1209934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114.10 </a:t>
            </a:r>
            <a:r>
              <a:rPr lang="en-US" sz="2400" dirty="0">
                <a:latin typeface="+mj-lt"/>
              </a:rPr>
              <a:t>Some vehicles display the actual measured tire pressure for each tire on a driver information display</a:t>
            </a:r>
            <a:endParaRPr lang="en-US" dirty="0">
              <a:latin typeface="+mj-lt"/>
            </a:endParaRPr>
          </a:p>
        </p:txBody>
      </p:sp>
      <p:pic>
        <p:nvPicPr>
          <p:cNvPr id="3" name="Picture 2" descr="A photo shows the actual measured tire pressure for each tire on a driver information display."/>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70718" y="1659159"/>
            <a:ext cx="6002562" cy="450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946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CASE STUDY</a:t>
            </a:r>
            <a:endParaRPr lang="en-US" sz="3400" dirty="0">
              <a:latin typeface="+mj-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539" y="1524000"/>
            <a:ext cx="4614862" cy="4683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0635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4800"/>
            <a:ext cx="8229600" cy="1097280"/>
          </a:xfrm>
        </p:spPr>
        <p:txBody>
          <a:bodyPr/>
          <a:lstStyle/>
          <a:p>
            <a:r>
              <a:rPr lang="en-IN" dirty="0">
                <a:latin typeface="+mj-lt"/>
              </a:rPr>
              <a:t>Figure 114.11 </a:t>
            </a:r>
            <a:r>
              <a:rPr lang="en-US" dirty="0">
                <a:latin typeface="+mj-lt"/>
              </a:rPr>
              <a:t>The TPMS warning lamp on this vehicle is a separate light from the tire icon light that warns of low tire pressure. In this case, both warning lights were on all of the time</a:t>
            </a:r>
          </a:p>
        </p:txBody>
      </p:sp>
      <p:pic>
        <p:nvPicPr>
          <p:cNvPr id="3" name="Picture 2" descr="A photo shows TPMS warning light illuminated on the dash of a vehicl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14276" y="2209800"/>
            <a:ext cx="4715446" cy="3523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09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114.12 </a:t>
            </a:r>
            <a:r>
              <a:rPr lang="en-US" sz="2400" dirty="0">
                <a:latin typeface="+mj-lt"/>
              </a:rPr>
              <a:t>The codes set were for low pressure and sensor signal failure</a:t>
            </a:r>
            <a:endParaRPr lang="en-US" dirty="0">
              <a:latin typeface="+mj-lt"/>
            </a:endParaRPr>
          </a:p>
        </p:txBody>
      </p:sp>
      <p:pic>
        <p:nvPicPr>
          <p:cNvPr id="3" name="Picture 2" descr="An illustration shows a display with codes set for low pressure and sensor signal failur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1792" y="2147258"/>
            <a:ext cx="8081283" cy="3122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755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Tire Pressure Monitor System, TPMS (With Tire Leak)</a:t>
            </a:r>
            <a:br>
              <a:rPr lang="en-US" dirty="0"/>
            </a:br>
            <a:r>
              <a:rPr lang="en-US" sz="1350" dirty="0">
                <a:solidFill>
                  <a:prstClr val="white"/>
                </a:solidFill>
              </a:rPr>
              <a:t>(The animation will automatically start in a few seconds)</a:t>
            </a:r>
            <a:endParaRPr lang="en-US" dirty="0"/>
          </a:p>
        </p:txBody>
      </p:sp>
      <p:pic>
        <p:nvPicPr>
          <p:cNvPr id="5" name="tpms_with_leak">
            <a:hlinkClick r:id="" action="ppaction://media"/>
            <a:extLst>
              <a:ext uri="{FF2B5EF4-FFF2-40B4-BE49-F238E27FC236}">
                <a16:creationId xmlns:a16="http://schemas.microsoft.com/office/drawing/2014/main" id="{6EFFEA2B-3468-4E1B-8754-0DB553E6669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96646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mj-lt"/>
              </a:rPr>
              <a:t>TECH TIP</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88" y="1524000"/>
            <a:ext cx="5838825" cy="470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1968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114.13 </a:t>
            </a:r>
            <a:r>
              <a:rPr lang="en-US" sz="2000" dirty="0">
                <a:latin typeface="+mj-lt"/>
              </a:rPr>
              <a:t>A typical tire-pressure monitoring system tester. The unit should be held near the tire and opposite the valve stem if equipped with a wheel-mounted sensor, and near the valve stem if equipped with a valve-stem-type sensor</a:t>
            </a:r>
          </a:p>
        </p:txBody>
      </p:sp>
      <p:pic>
        <p:nvPicPr>
          <p:cNvPr id="3" name="Picture 2" descr="A photo shows a typical tire-pressure monitoring system tester. The unit is held near the tire and opposite the valve stem if equipped with a wheel-mounted sensor, and near the valve stem if equipped with a valve-stem-type sens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85637" y="2209800"/>
            <a:ext cx="4972722" cy="3729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723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TPMS DIAGNOSIS</a:t>
            </a:r>
          </a:p>
        </p:txBody>
      </p:sp>
      <p:sp>
        <p:nvSpPr>
          <p:cNvPr id="3" name="Content Placeholder 2"/>
          <p:cNvSpPr>
            <a:spLocks noGrp="1"/>
          </p:cNvSpPr>
          <p:nvPr>
            <p:ph idx="1"/>
          </p:nvPr>
        </p:nvSpPr>
        <p:spPr/>
        <p:txBody>
          <a:bodyPr/>
          <a:lstStyle/>
          <a:p>
            <a:r>
              <a:rPr lang="en-US" dirty="0"/>
              <a:t>Warning Lamp On (Not Flashing)</a:t>
            </a:r>
          </a:p>
          <a:p>
            <a:pPr lvl="1"/>
            <a:r>
              <a:rPr lang="en-US" sz="2200" dirty="0"/>
              <a:t>Check the door placard for the specified tire inflation pressure.</a:t>
            </a:r>
          </a:p>
          <a:p>
            <a:pPr lvl="1"/>
            <a:r>
              <a:rPr lang="en-US" sz="2200" dirty="0"/>
              <a:t>Check all tires using a known-accurate tire-pressure gauge.</a:t>
            </a:r>
          </a:p>
          <a:p>
            <a:pPr lvl="1"/>
            <a:r>
              <a:rPr lang="en-US" sz="2200" dirty="0"/>
              <a:t>Inflate all tires to the specified pressure.</a:t>
            </a:r>
          </a:p>
          <a:p>
            <a:r>
              <a:rPr lang="en-US" dirty="0"/>
              <a:t>Warning Lamp Flashing</a:t>
            </a:r>
          </a:p>
          <a:p>
            <a:pPr lvl="1"/>
            <a:r>
              <a:rPr lang="en-US" sz="2200" dirty="0"/>
              <a:t>TPMS sensor not properly registered with the system.</a:t>
            </a:r>
          </a:p>
          <a:p>
            <a:pPr lvl="1"/>
            <a:r>
              <a:rPr lang="en-US" sz="2200" dirty="0"/>
              <a:t>Defective wheel sensors, such as a sensor with a dead battery.</a:t>
            </a:r>
          </a:p>
          <a:p>
            <a:pPr lvl="1"/>
            <a:r>
              <a:rPr lang="en-US" sz="2200" dirty="0"/>
              <a:t>A fault in the receiver or module.</a:t>
            </a:r>
          </a:p>
        </p:txBody>
      </p:sp>
    </p:spTree>
    <p:extLst>
      <p:ext uri="{BB962C8B-B14F-4D97-AF65-F5344CB8AC3E}">
        <p14:creationId xmlns:p14="http://schemas.microsoft.com/office/powerpoint/2010/main" val="19314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NEED FOR TIRE PRESSURE MONITORING (1 OF 2)</a:t>
            </a:r>
          </a:p>
        </p:txBody>
      </p:sp>
      <p:sp>
        <p:nvSpPr>
          <p:cNvPr id="25603" name="Content Placeholder 2"/>
          <p:cNvSpPr>
            <a:spLocks noGrp="1"/>
          </p:cNvSpPr>
          <p:nvPr>
            <p:ph idx="1"/>
          </p:nvPr>
        </p:nvSpPr>
        <p:spPr>
          <a:xfrm>
            <a:off x="457200" y="1600200"/>
            <a:ext cx="8077200" cy="4525963"/>
          </a:xfrm>
        </p:spPr>
        <p:txBody>
          <a:bodyPr/>
          <a:lstStyle/>
          <a:p>
            <a:r>
              <a:rPr lang="en-US" dirty="0"/>
              <a:t>Background</a:t>
            </a:r>
          </a:p>
          <a:p>
            <a:pPr lvl="1"/>
            <a:r>
              <a:rPr lang="en-US" dirty="0"/>
              <a:t>A tire-pressure monitoring system (TPMS) is a system that detects a tire that has low inflation pressure and warns the driver.</a:t>
            </a:r>
          </a:p>
          <a:p>
            <a:r>
              <a:rPr lang="en-US" dirty="0"/>
              <a:t>There are two systems used:</a:t>
            </a:r>
          </a:p>
          <a:p>
            <a:pPr lvl="1"/>
            <a:r>
              <a:rPr lang="en-US" dirty="0"/>
              <a:t>Indirect</a:t>
            </a:r>
          </a:p>
          <a:p>
            <a:pPr lvl="1"/>
            <a:r>
              <a:rPr lang="en-US" dirty="0"/>
              <a:t>Direct</a:t>
            </a:r>
          </a:p>
          <a:p>
            <a:r>
              <a:rPr lang="en-US" dirty="0"/>
              <a:t>Low Tire Pressure Effects</a:t>
            </a:r>
          </a:p>
          <a:p>
            <a:pPr lvl="1"/>
            <a:r>
              <a:rPr lang="en-US" dirty="0"/>
              <a:t>Reduced fuel economy, and tire life. Reduces handling and braking efficiency.</a:t>
            </a:r>
          </a:p>
          <a:p>
            <a:pPr lvl="1"/>
            <a:endParaRPr lang="en-US" dirty="0">
              <a:solidFill>
                <a:schemeClr val="tx2"/>
              </a:solidFill>
            </a:endParaRPr>
          </a:p>
        </p:txBody>
      </p:sp>
    </p:spTree>
    <p:extLst>
      <p:ext uri="{BB962C8B-B14F-4D97-AF65-F5344CB8AC3E}">
        <p14:creationId xmlns:p14="http://schemas.microsoft.com/office/powerpoint/2010/main" val="25913709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800" dirty="0"/>
              <a:t>Animation: </a:t>
            </a:r>
            <a:br>
              <a:rPr lang="en-US" sz="2800" dirty="0"/>
            </a:br>
            <a:r>
              <a:rPr lang="en-US" sz="2800" dirty="0"/>
              <a:t>Tire Pressure Monitor System, TPMS (Failed Sensor)</a:t>
            </a:r>
            <a:br>
              <a:rPr lang="en-US" dirty="0"/>
            </a:br>
            <a:r>
              <a:rPr lang="en-US" sz="1350" dirty="0">
                <a:solidFill>
                  <a:prstClr val="white"/>
                </a:solidFill>
              </a:rPr>
              <a:t>(The animation will automatically start in a few seconds)</a:t>
            </a:r>
            <a:endParaRPr lang="en-US" dirty="0"/>
          </a:p>
        </p:txBody>
      </p:sp>
      <p:pic>
        <p:nvPicPr>
          <p:cNvPr id="5" name="tpms_bad_sensor">
            <a:hlinkClick r:id="" action="ppaction://media"/>
            <a:extLst>
              <a:ext uri="{FF2B5EF4-FFF2-40B4-BE49-F238E27FC236}">
                <a16:creationId xmlns:a16="http://schemas.microsoft.com/office/drawing/2014/main" id="{60074166-90EA-450D-A6DC-8CEDF65614C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23575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114.14 </a:t>
            </a:r>
            <a:r>
              <a:rPr lang="en-US" sz="2400" dirty="0">
                <a:latin typeface="+mj-lt"/>
              </a:rPr>
              <a:t>A tire-pressure warning light can vary depending on the vehicle, but includes a tire symbol</a:t>
            </a:r>
            <a:endParaRPr lang="en-US" dirty="0">
              <a:latin typeface="+mj-lt"/>
            </a:endParaRPr>
          </a:p>
        </p:txBody>
      </p:sp>
      <p:pic>
        <p:nvPicPr>
          <p:cNvPr id="3" name="Picture 2" descr="An illustration shows 2 signals i.e. tire failure and tire pressure. Tire failure has an exclamation mark inside a cur section of a tire and tire pressure has 2 arrows pointing inwards inside the cur section of the tir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25882" y="1679716"/>
            <a:ext cx="4692232" cy="4475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296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TPMS SENSOR ACTIVATIONS</a:t>
            </a:r>
          </a:p>
        </p:txBody>
      </p:sp>
      <p:sp>
        <p:nvSpPr>
          <p:cNvPr id="3" name="Content Placeholder 2"/>
          <p:cNvSpPr>
            <a:spLocks noGrp="1"/>
          </p:cNvSpPr>
          <p:nvPr>
            <p:ph idx="1"/>
          </p:nvPr>
        </p:nvSpPr>
        <p:spPr/>
        <p:txBody>
          <a:bodyPr/>
          <a:lstStyle/>
          <a:p>
            <a:r>
              <a:rPr lang="en-US" dirty="0"/>
              <a:t>Activation methods include:</a:t>
            </a:r>
          </a:p>
          <a:p>
            <a:pPr lvl="1"/>
            <a:r>
              <a:rPr lang="en-US" dirty="0"/>
              <a:t>Using a magnet.</a:t>
            </a:r>
          </a:p>
          <a:p>
            <a:pPr lvl="1"/>
            <a:r>
              <a:rPr lang="en-US" dirty="0"/>
              <a:t>Changing inflation pressure.</a:t>
            </a:r>
          </a:p>
          <a:p>
            <a:pPr lvl="1"/>
            <a:r>
              <a:rPr lang="en-US" dirty="0"/>
              <a:t>Triggered by a handheld TPMS tester.</a:t>
            </a:r>
          </a:p>
          <a:p>
            <a:pPr lvl="1"/>
            <a:endParaRPr lang="en-US" dirty="0"/>
          </a:p>
        </p:txBody>
      </p:sp>
    </p:spTree>
    <p:extLst>
      <p:ext uri="{BB962C8B-B14F-4D97-AF65-F5344CB8AC3E}">
        <p14:creationId xmlns:p14="http://schemas.microsoft.com/office/powerpoint/2010/main" val="8026608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114.15 </a:t>
            </a:r>
            <a:r>
              <a:rPr lang="en-US" sz="2400" dirty="0">
                <a:latin typeface="+mj-lt"/>
              </a:rPr>
              <a:t>A magnet is placed around the valve stem to reprogram some stem-mounted tire-pressure sensors</a:t>
            </a:r>
            <a:endParaRPr lang="en-US" dirty="0">
              <a:latin typeface="+mj-lt"/>
            </a:endParaRPr>
          </a:p>
        </p:txBody>
      </p:sp>
      <p:pic>
        <p:nvPicPr>
          <p:cNvPr id="3" name="Picture 2" descr="A photo shows a donut shaped magnet marked tire pressure sensor re-learn magne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2700" y="2305075"/>
            <a:ext cx="5125406" cy="3848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604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3: </a:t>
            </a:r>
            <a:r>
              <a:rPr lang="en-US" sz="3400" dirty="0">
                <a:solidFill>
                  <a:srgbClr val="F8F9D3"/>
                </a:solidFill>
                <a:latin typeface="+mj-lt"/>
              </a:rPr>
              <a:t>?</a:t>
            </a:r>
          </a:p>
        </p:txBody>
      </p:sp>
      <p:sp>
        <p:nvSpPr>
          <p:cNvPr id="3" name="Rectangle 2"/>
          <p:cNvSpPr/>
          <p:nvPr/>
        </p:nvSpPr>
        <p:spPr>
          <a:xfrm>
            <a:off x="341870" y="1905000"/>
            <a:ext cx="8534400" cy="1323439"/>
          </a:xfrm>
          <a:prstGeom prst="rect">
            <a:avLst/>
          </a:prstGeom>
        </p:spPr>
        <p:txBody>
          <a:bodyPr wrap="square">
            <a:spAutoFit/>
          </a:bodyPr>
          <a:lstStyle/>
          <a:p>
            <a:r>
              <a:rPr lang="en-US" sz="4000" dirty="0">
                <a:solidFill>
                  <a:srgbClr val="000000"/>
                </a:solidFill>
              </a:rPr>
              <a:t>What are the three listed ways to actuate a TPMS sensor?</a:t>
            </a:r>
          </a:p>
        </p:txBody>
      </p:sp>
    </p:spTree>
    <p:extLst>
      <p:ext uri="{BB962C8B-B14F-4D97-AF65-F5344CB8AC3E}">
        <p14:creationId xmlns:p14="http://schemas.microsoft.com/office/powerpoint/2010/main" val="2063128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3:</a:t>
            </a:r>
            <a:endParaRPr lang="en-US" sz="3400" dirty="0">
              <a:solidFill>
                <a:srgbClr val="F8F9D3"/>
              </a:solidFill>
              <a:latin typeface="+mj-lt"/>
            </a:endParaRPr>
          </a:p>
        </p:txBody>
      </p:sp>
      <p:sp>
        <p:nvSpPr>
          <p:cNvPr id="6" name="Rectangle 5"/>
          <p:cNvSpPr/>
          <p:nvPr/>
        </p:nvSpPr>
        <p:spPr>
          <a:xfrm>
            <a:off x="168876" y="1975554"/>
            <a:ext cx="8534400" cy="1323439"/>
          </a:xfrm>
          <a:prstGeom prst="rect">
            <a:avLst/>
          </a:prstGeom>
        </p:spPr>
        <p:txBody>
          <a:bodyPr wrap="square">
            <a:spAutoFit/>
          </a:bodyPr>
          <a:lstStyle/>
          <a:p>
            <a:r>
              <a:rPr lang="en-US" sz="4000" dirty="0">
                <a:solidFill>
                  <a:srgbClr val="000000"/>
                </a:solidFill>
              </a:rPr>
              <a:t>A magnet, changing tire pressure, and a handheld TPMS tester. </a:t>
            </a:r>
          </a:p>
        </p:txBody>
      </p:sp>
    </p:spTree>
    <p:extLst>
      <p:ext uri="{BB962C8B-B14F-4D97-AF65-F5344CB8AC3E}">
        <p14:creationId xmlns:p14="http://schemas.microsoft.com/office/powerpoint/2010/main" val="1978629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TPMS DIAGNOSTIC TOOLS</a:t>
            </a:r>
          </a:p>
        </p:txBody>
      </p:sp>
      <p:sp>
        <p:nvSpPr>
          <p:cNvPr id="3" name="Content Placeholder 2"/>
          <p:cNvSpPr>
            <a:spLocks noGrp="1"/>
          </p:cNvSpPr>
          <p:nvPr>
            <p:ph idx="1"/>
          </p:nvPr>
        </p:nvSpPr>
        <p:spPr/>
        <p:txBody>
          <a:bodyPr/>
          <a:lstStyle/>
          <a:p>
            <a:r>
              <a:rPr lang="en-US" dirty="0"/>
              <a:t>TPMS diagnostic tools include a variety of scan tools and handheld testers.</a:t>
            </a:r>
          </a:p>
          <a:p>
            <a:r>
              <a:rPr lang="en-US" dirty="0"/>
              <a:t>Scan Tools</a:t>
            </a:r>
          </a:p>
          <a:p>
            <a:pPr lvl="1"/>
            <a:r>
              <a:rPr lang="en-US" sz="2200" dirty="0"/>
              <a:t>Register sensors</a:t>
            </a:r>
          </a:p>
          <a:p>
            <a:pPr lvl="1"/>
            <a:r>
              <a:rPr lang="en-US" sz="2200" dirty="0"/>
              <a:t>Perform initialization</a:t>
            </a:r>
          </a:p>
          <a:p>
            <a:pPr lvl="1"/>
            <a:r>
              <a:rPr lang="en-US" sz="2200" dirty="0"/>
              <a:t>Monitor sensor values</a:t>
            </a:r>
          </a:p>
          <a:p>
            <a:r>
              <a:rPr lang="en-US" dirty="0"/>
              <a:t>Handheld Testers</a:t>
            </a:r>
          </a:p>
          <a:p>
            <a:pPr lvl="1"/>
            <a:r>
              <a:rPr lang="en-US" sz="2200" dirty="0"/>
              <a:t>Sensor activation</a:t>
            </a:r>
          </a:p>
          <a:p>
            <a:pPr lvl="1"/>
            <a:r>
              <a:rPr lang="en-US" sz="2200" dirty="0"/>
              <a:t>Sensor relearn</a:t>
            </a:r>
          </a:p>
          <a:p>
            <a:pPr lvl="1"/>
            <a:r>
              <a:rPr lang="en-US" sz="2200" dirty="0"/>
              <a:t>Programming a new sensor</a:t>
            </a:r>
          </a:p>
        </p:txBody>
      </p:sp>
    </p:spTree>
    <p:extLst>
      <p:ext uri="{BB962C8B-B14F-4D97-AF65-F5344CB8AC3E}">
        <p14:creationId xmlns:p14="http://schemas.microsoft.com/office/powerpoint/2010/main" val="24155450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114.16 </a:t>
            </a:r>
            <a:r>
              <a:rPr lang="en-US" sz="2400" dirty="0">
                <a:latin typeface="+mj-lt"/>
              </a:rPr>
              <a:t>When replacing a TPMS sensor, be sure to record the sensor ID because this needs to be entered into the system through the use of a tester or scan tool</a:t>
            </a:r>
            <a:endParaRPr lang="en-US" dirty="0">
              <a:latin typeface="+mj-lt"/>
            </a:endParaRPr>
          </a:p>
        </p:txBody>
      </p:sp>
      <p:pic>
        <p:nvPicPr>
          <p:cNvPr id="3" name="Picture 2" descr="An illustration shows ID number on the side of the clamp in a TPMS sens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66308" y="2133600"/>
            <a:ext cx="3611375" cy="3489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006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SENSOR REPLACEMENT OPTIONS</a:t>
            </a:r>
          </a:p>
        </p:txBody>
      </p:sp>
      <p:sp>
        <p:nvSpPr>
          <p:cNvPr id="3" name="Content Placeholder 2"/>
          <p:cNvSpPr>
            <a:spLocks noGrp="1"/>
          </p:cNvSpPr>
          <p:nvPr>
            <p:ph idx="1"/>
          </p:nvPr>
        </p:nvSpPr>
        <p:spPr/>
        <p:txBody>
          <a:bodyPr/>
          <a:lstStyle/>
          <a:p>
            <a:r>
              <a:rPr lang="en-US" dirty="0"/>
              <a:t>Original Equipment-Based Sensors</a:t>
            </a:r>
          </a:p>
          <a:p>
            <a:pPr lvl="1"/>
            <a:r>
              <a:rPr lang="en-US" dirty="0"/>
              <a:t>These sensors are made by the original equipment (OE) manufacturer and usually are direct replacement for the factory unit.</a:t>
            </a:r>
          </a:p>
          <a:p>
            <a:r>
              <a:rPr lang="en-US" dirty="0"/>
              <a:t>Aftermarket Sensors</a:t>
            </a:r>
          </a:p>
          <a:p>
            <a:pPr lvl="1"/>
            <a:r>
              <a:rPr lang="en-US" dirty="0"/>
              <a:t>Original equipment (OE)-based replacement.</a:t>
            </a:r>
          </a:p>
          <a:p>
            <a:pPr lvl="1"/>
            <a:r>
              <a:rPr lang="en-US" dirty="0"/>
              <a:t>Multiple protocol sensors that can be programmed to match whatever the vehicle needs.</a:t>
            </a:r>
          </a:p>
          <a:p>
            <a:pPr lvl="1"/>
            <a:r>
              <a:rPr lang="en-US" dirty="0"/>
              <a:t>Fully programmable sensor—also called clones</a:t>
            </a:r>
            <a:r>
              <a:rPr lang="en-US" i="1" dirty="0"/>
              <a:t>. </a:t>
            </a:r>
            <a:r>
              <a:rPr lang="en-US" dirty="0"/>
              <a:t>This type needs a separate programming device.</a:t>
            </a:r>
          </a:p>
        </p:txBody>
      </p:sp>
    </p:spTree>
    <p:extLst>
      <p:ext uri="{BB962C8B-B14F-4D97-AF65-F5344CB8AC3E}">
        <p14:creationId xmlns:p14="http://schemas.microsoft.com/office/powerpoint/2010/main" val="1068110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TPMS SENSOR RELEARN</a:t>
            </a:r>
          </a:p>
        </p:txBody>
      </p:sp>
      <p:sp>
        <p:nvSpPr>
          <p:cNvPr id="3" name="Content Placeholder 2"/>
          <p:cNvSpPr>
            <a:spLocks noGrp="1"/>
          </p:cNvSpPr>
          <p:nvPr>
            <p:ph idx="1"/>
          </p:nvPr>
        </p:nvSpPr>
        <p:spPr/>
        <p:txBody>
          <a:bodyPr/>
          <a:lstStyle/>
          <a:p>
            <a:r>
              <a:rPr lang="en-US" dirty="0"/>
              <a:t>Most relearn procedures fall into one of four categories including:</a:t>
            </a:r>
          </a:p>
          <a:p>
            <a:pPr lvl="1"/>
            <a:r>
              <a:rPr lang="en-US" dirty="0"/>
              <a:t>Auto relearn</a:t>
            </a:r>
          </a:p>
          <a:p>
            <a:pPr lvl="1"/>
            <a:r>
              <a:rPr lang="en-US" dirty="0"/>
              <a:t>European Relearn</a:t>
            </a:r>
          </a:p>
          <a:p>
            <a:pPr lvl="1"/>
            <a:r>
              <a:rPr lang="en-US" dirty="0"/>
              <a:t>Manual Relearn</a:t>
            </a:r>
          </a:p>
          <a:p>
            <a:pPr lvl="1"/>
            <a:r>
              <a:rPr lang="en-US" dirty="0"/>
              <a:t>OBD Relearn</a:t>
            </a:r>
          </a:p>
          <a:p>
            <a:pPr lvl="1"/>
            <a:endParaRPr lang="en-US" dirty="0"/>
          </a:p>
        </p:txBody>
      </p:sp>
    </p:spTree>
    <p:extLst>
      <p:ext uri="{BB962C8B-B14F-4D97-AF65-F5344CB8AC3E}">
        <p14:creationId xmlns:p14="http://schemas.microsoft.com/office/powerpoint/2010/main" val="2587080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NEED FOR TIRE PRESSURE MONITORING (2 OF 2)</a:t>
            </a:r>
          </a:p>
        </p:txBody>
      </p:sp>
      <p:sp>
        <p:nvSpPr>
          <p:cNvPr id="3" name="Content Placeholder 2"/>
          <p:cNvSpPr>
            <a:spLocks noGrp="1"/>
          </p:cNvSpPr>
          <p:nvPr>
            <p:ph idx="1"/>
          </p:nvPr>
        </p:nvSpPr>
        <p:spPr/>
        <p:txBody>
          <a:bodyPr/>
          <a:lstStyle/>
          <a:p>
            <a:r>
              <a:rPr lang="en-US" dirty="0"/>
              <a:t>Placard Cold Inflation Pressure</a:t>
            </a:r>
          </a:p>
          <a:p>
            <a:pPr lvl="1"/>
            <a:r>
              <a:rPr lang="en-US" dirty="0"/>
              <a:t>The term placard cold inflation pressure is used in service information to indicate the specified tire inflation pressure.</a:t>
            </a:r>
          </a:p>
          <a:p>
            <a:pPr lvl="1"/>
            <a:r>
              <a:rPr lang="en-US" dirty="0"/>
              <a:t>The “placard” is the driver’s side door jamb sticker that shows the tire size and the specified tire inflation pressure.</a:t>
            </a:r>
          </a:p>
          <a:p>
            <a:r>
              <a:rPr lang="en-US" dirty="0"/>
              <a:t>Temperature and Inflation Pressure</a:t>
            </a:r>
          </a:p>
          <a:p>
            <a:pPr lvl="1"/>
            <a:r>
              <a:rPr lang="en-US" dirty="0"/>
              <a:t>The tires become warmer while the vehicle is being driven, so tires should be checked before the vehicle has been driven or allowed to cool after being driven.</a:t>
            </a:r>
          </a:p>
        </p:txBody>
      </p:sp>
    </p:spTree>
    <p:extLst>
      <p:ext uri="{BB962C8B-B14F-4D97-AF65-F5344CB8AC3E}">
        <p14:creationId xmlns:p14="http://schemas.microsoft.com/office/powerpoint/2010/main" val="41293190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114.17 </a:t>
            </a:r>
            <a:r>
              <a:rPr lang="en-US" sz="2400" dirty="0">
                <a:latin typeface="+mj-lt"/>
              </a:rPr>
              <a:t>The sensor relearn procedure is performed in the following order after the system has been placed in learn mode: LF, RF, RR, and then LR</a:t>
            </a:r>
            <a:endParaRPr lang="en-US" dirty="0">
              <a:latin typeface="+mj-lt"/>
            </a:endParaRPr>
          </a:p>
        </p:txBody>
      </p:sp>
      <p:pic>
        <p:nvPicPr>
          <p:cNvPr id="3" name="Picture 2" descr="An illustration shows the sensor relearn procedure is performed in the following order after the system has been placed in learn mode: LF, RF, RR, and then LR in that sequenc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23535" y="1940696"/>
            <a:ext cx="2096924" cy="422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023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TPMS SENSOR SERVICE TOOLS</a:t>
            </a:r>
          </a:p>
        </p:txBody>
      </p:sp>
      <p:sp>
        <p:nvSpPr>
          <p:cNvPr id="3" name="Content Placeholder 2"/>
          <p:cNvSpPr>
            <a:spLocks noGrp="1"/>
          </p:cNvSpPr>
          <p:nvPr>
            <p:ph idx="1"/>
          </p:nvPr>
        </p:nvSpPr>
        <p:spPr/>
        <p:txBody>
          <a:bodyPr/>
          <a:lstStyle/>
          <a:p>
            <a:r>
              <a:rPr lang="en-US" dirty="0"/>
              <a:t>Whenever servicing a tire/wheel assembly that has a direct TPMS system, certain items are needed:</a:t>
            </a:r>
          </a:p>
          <a:p>
            <a:pPr lvl="1"/>
            <a:r>
              <a:rPr lang="en-US" dirty="0"/>
              <a:t>Service Information</a:t>
            </a:r>
          </a:p>
          <a:p>
            <a:pPr lvl="1"/>
            <a:r>
              <a:rPr lang="en-US" dirty="0"/>
              <a:t>Digital tire pressure gauge</a:t>
            </a:r>
          </a:p>
          <a:p>
            <a:pPr lvl="1"/>
            <a:r>
              <a:rPr lang="en-US" dirty="0"/>
              <a:t>Tire valve core torque wrench</a:t>
            </a:r>
          </a:p>
          <a:p>
            <a:pPr lvl="1"/>
            <a:r>
              <a:rPr lang="en-US" dirty="0"/>
              <a:t>Tire valve nut torque wrench</a:t>
            </a:r>
          </a:p>
          <a:p>
            <a:pPr lvl="1"/>
            <a:r>
              <a:rPr lang="en-US" dirty="0"/>
              <a:t>Sensor service kit</a:t>
            </a:r>
          </a:p>
        </p:txBody>
      </p:sp>
    </p:spTree>
    <p:extLst>
      <p:ext uri="{BB962C8B-B14F-4D97-AF65-F5344CB8AC3E}">
        <p14:creationId xmlns:p14="http://schemas.microsoft.com/office/powerpoint/2010/main" val="2288374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114.18 </a:t>
            </a:r>
            <a:r>
              <a:rPr lang="en-US" sz="2400" dirty="0">
                <a:latin typeface="+mj-lt"/>
              </a:rPr>
              <a:t>Always use an accurate, known-good tire-pressure gauge. Digital gauges are usually more accurate than mechanical gauges</a:t>
            </a:r>
            <a:endParaRPr lang="en-US" dirty="0">
              <a:latin typeface="+mj-lt"/>
            </a:endParaRPr>
          </a:p>
        </p:txBody>
      </p:sp>
      <p:pic>
        <p:nvPicPr>
          <p:cNvPr id="3" name="Picture 2" descr="An illustration shows a digital tire pressure gauge inserted in the valve stem of a tir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3512" y="1618489"/>
            <a:ext cx="6036970" cy="452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3260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114.19 </a:t>
            </a:r>
            <a:r>
              <a:rPr lang="en-US" sz="2400" dirty="0">
                <a:latin typeface="+mj-lt"/>
              </a:rPr>
              <a:t>A clicker-type valve core tool ensures that the valve core is tightened to factory specifications</a:t>
            </a:r>
            <a:endParaRPr lang="en-US" dirty="0">
              <a:latin typeface="+mj-lt"/>
            </a:endParaRPr>
          </a:p>
        </p:txBody>
      </p:sp>
      <p:pic>
        <p:nvPicPr>
          <p:cNvPr id="3" name="Picture 2" descr="A photo shows a clicker-type valve core tool that ensures that the valve core is tightened to factory specification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90114" y="1896700"/>
            <a:ext cx="6352229" cy="4239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3551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114.20 </a:t>
            </a:r>
            <a:r>
              <a:rPr lang="en-US" sz="2000" dirty="0">
                <a:latin typeface="+mj-lt"/>
              </a:rPr>
              <a:t>An assortment of service parts that include all of the parts needed to service a stem-mounted TPMS sensor being installed after removal for a tire replacement or repair</a:t>
            </a:r>
          </a:p>
        </p:txBody>
      </p:sp>
      <p:pic>
        <p:nvPicPr>
          <p:cNvPr id="3" name="Picture 2" descr="A photo shows an assortment of service parts that include all of the parts needed to service a stem-mounted TPMS sensor being installed after removal for a tire replacement or repai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13526" y="2209800"/>
            <a:ext cx="4716941" cy="3542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7569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TPMS (time 1:20:05)</a:t>
            </a:r>
            <a:endParaRPr lang="en-US" sz="1800" dirty="0"/>
          </a:p>
          <a:p>
            <a:pPr fontAlgn="base"/>
            <a:r>
              <a:rPr lang="en-US" sz="1800" dirty="0">
                <a:hlinkClick r:id="rId3"/>
              </a:rPr>
              <a:t>TPMS sensor replacement (time 2:50)</a:t>
            </a:r>
            <a:endParaRPr lang="en-US" sz="1800" dirty="0"/>
          </a:p>
          <a:p>
            <a:pPr fontAlgn="base"/>
            <a:r>
              <a:rPr lang="en-US" sz="1800" dirty="0">
                <a:hlinkClick r:id="rId4"/>
              </a:rPr>
              <a:t>TPMS sensor replacement (time 1:21)</a:t>
            </a:r>
            <a:endParaRPr lang="en-US" sz="1800" dirty="0"/>
          </a:p>
        </p:txBody>
      </p:sp>
    </p:spTree>
    <p:extLst>
      <p:ext uri="{BB962C8B-B14F-4D97-AF65-F5344CB8AC3E}">
        <p14:creationId xmlns:p14="http://schemas.microsoft.com/office/powerpoint/2010/main" val="42045234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9" y="2119235"/>
            <a:ext cx="8130427" cy="2619530"/>
          </a:xfrm>
          <a:prstGeom prst="rect">
            <a:avLst/>
          </a:prstGeom>
        </p:spPr>
      </p:pic>
    </p:spTree>
    <p:extLst>
      <p:ext uri="{BB962C8B-B14F-4D97-AF65-F5344CB8AC3E}">
        <p14:creationId xmlns:p14="http://schemas.microsoft.com/office/powerpoint/2010/main" val="3387871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114.1 </a:t>
            </a:r>
            <a:r>
              <a:rPr lang="en-US" sz="2400" dirty="0">
                <a:latin typeface="+mj-lt"/>
              </a:rPr>
              <a:t>The tire-pressure placard (sticker) on the driver’s side door or door jamb indicates the specified tire pressure</a:t>
            </a:r>
          </a:p>
        </p:txBody>
      </p:sp>
      <p:pic>
        <p:nvPicPr>
          <p:cNvPr id="5" name="Picture 2" descr="A photo shows a tire-pressure placard on the driver’s side door jamb that indicates the specified tire pressur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92377" y="2057400"/>
            <a:ext cx="5142914" cy="386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051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Chart 114-1 The effects of outside temperature on tire inflation, assuming a placard inflation pressure of 32 PSI. The tire inflation pressure changes 1 PSI for each 10 degrees change in temperature.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72794"/>
            <a:ext cx="5043487" cy="4810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7823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Tech Tip</a:t>
            </a:r>
            <a:r>
              <a:rPr lang="en-US" sz="3400" dirty="0">
                <a:latin typeface="+mj-lt"/>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825" y="2033588"/>
            <a:ext cx="5848350"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570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2000" dirty="0">
                <a:latin typeface="+mj-lt"/>
              </a:rPr>
              <a:t>Figure 114.2 </a:t>
            </a:r>
            <a:r>
              <a:rPr lang="en-US" sz="2000" dirty="0">
                <a:latin typeface="+mj-lt"/>
              </a:rPr>
              <a:t>Inflation pressure increases as the temperature increases. When checking or correcting inflation pressure when the tires are hot, add 2 to 4 PSI to the placard cold inflation pressure.</a:t>
            </a:r>
          </a:p>
        </p:txBody>
      </p:sp>
      <p:pic>
        <p:nvPicPr>
          <p:cNvPr id="6" name="Picture 2" descr="The graph shows the following:&#10;• Hot tire starts at 0 PSI at 0 degrees then linearly increases to 10 PSI at 108 degrees&#10;• Warm tire starts at 2 PSI at 0 degrees then linearly increases to 12 PSI at 108 degrees&#10;• Cold tire starts at 4 PSI at 0 degrees then linearly increases to 13.5 PSI at 108 degrees&#10;"/>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480806" y="2209800"/>
            <a:ext cx="4165207" cy="3564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8926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1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2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5.xml><?xml version="1.0" encoding="utf-8"?>
<a:theme xmlns:a="http://schemas.openxmlformats.org/drawingml/2006/main" name="3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6.xml><?xml version="1.0" encoding="utf-8"?>
<a:theme xmlns:a="http://schemas.openxmlformats.org/drawingml/2006/main" name="4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1179</TotalTime>
  <Words>1827</Words>
  <Application>Microsoft Office PowerPoint</Application>
  <PresentationFormat>On-screen Show (4:3)</PresentationFormat>
  <Paragraphs>182</Paragraphs>
  <Slides>56</Slides>
  <Notes>0</Notes>
  <HiddenSlides>0</HiddenSlides>
  <MMClips>3</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56</vt:i4>
      </vt:variant>
    </vt:vector>
  </HeadingPairs>
  <TitlesOfParts>
    <vt:vector size="67" baseType="lpstr">
      <vt:lpstr>Arial</vt:lpstr>
      <vt:lpstr>Calibri</vt:lpstr>
      <vt:lpstr>Times New Roman</vt:lpstr>
      <vt:lpstr>Verdana</vt:lpstr>
      <vt:lpstr>Wingdings</vt:lpstr>
      <vt:lpstr>Office Theme</vt:lpstr>
      <vt:lpstr>508 Lecture</vt:lpstr>
      <vt:lpstr>1_508 Lecture</vt:lpstr>
      <vt:lpstr>2_508 Lecture</vt:lpstr>
      <vt:lpstr>3_508 Lecture</vt:lpstr>
      <vt:lpstr>4_508 Lecture</vt:lpstr>
      <vt:lpstr>Automotive Technology Principles, Diagnosis, and Service</vt:lpstr>
      <vt:lpstr>LEARNING OBJECTIVES (1 of 2)</vt:lpstr>
      <vt:lpstr>LEARNING OBJECTIVES (2 of 2)</vt:lpstr>
      <vt:lpstr>NEED FOR TIRE PRESSURE MONITORING (1 OF 2)</vt:lpstr>
      <vt:lpstr>NEED FOR TIRE PRESSURE MONITORING (2 OF 2)</vt:lpstr>
      <vt:lpstr>Figure 114.1 The tire-pressure placard (sticker) on the driver’s side door or door jamb indicates the specified tire pressure</vt:lpstr>
      <vt:lpstr>Chart 114-1 The effects of outside temperature on tire inflation, assuming a placard inflation pressure of 32 PSI. The tire inflation pressure changes 1 PSI for each 10 degrees change in temperature.</vt:lpstr>
      <vt:lpstr>Tech Tip </vt:lpstr>
      <vt:lpstr>Figure 114.2 Inflation pressure increases as the temperature increases. When checking or correcting inflation pressure when the tires are hot, add 2 to 4 PSI to the placard cold inflation pressure.</vt:lpstr>
      <vt:lpstr>QUESTION 1: ?</vt:lpstr>
      <vt:lpstr>ANSWER 1:</vt:lpstr>
      <vt:lpstr>TREAD ACT (1 OF 2)</vt:lpstr>
      <vt:lpstr>TREAD ACT (2 OF 2)</vt:lpstr>
      <vt:lpstr>Chart 114-2 Placard inflation pressure compared with the pressure when the TPMS triggers a warning light.</vt:lpstr>
      <vt:lpstr>INDIRECT TPMS (1 OF 2)</vt:lpstr>
      <vt:lpstr>INDIRECT TPMS (2 OF 2)</vt:lpstr>
      <vt:lpstr>Figure 114.3 A tire with low inflation will have a shorter distance (radius) between the center of the wheel and the road and will therefore rotate faster than a tire that is properly inflated</vt:lpstr>
      <vt:lpstr>Figure 114.4 The speeds of the diagonally opposed wheels are added together and then compared to the other two wheels to check if one tire is rotating faster</vt:lpstr>
      <vt:lpstr>Figure 114.5 The indirect tire-pressure monitoring system has a reset switch that should be depressed after rotating or replacing tires</vt:lpstr>
      <vt:lpstr>DIRECT TPMS</vt:lpstr>
      <vt:lpstr>TPMS PRESSURE SENSORS (1 OF 2)</vt:lpstr>
      <vt:lpstr>TPMS PRESSURE SENSORS (2 OF 2)</vt:lpstr>
      <vt:lpstr>Figure 114.6 A clear plastic valve-stem tire-pressure monitoring sensor, showing the round battery on the right and the electronic sensor and transistor circuits on the left</vt:lpstr>
      <vt:lpstr>Figure 114.7 A conventional valve stem is on the right compared with a rubber TPMS sensor stem on the left. Notice the tapered and larger brass stem. The rubber TPMS sensor also uses a longer cap that makes it easy for a technician to spot that this is not a conventional rubber valve stem</vt:lpstr>
      <vt:lpstr>Figure 114.8 The parts of a typical clamp-in TPMS sensor. Notice the small hole used to monitor the inflation pressure. The use of stop leak can easily clog this small hole</vt:lpstr>
      <vt:lpstr>Figure 114.9 The three types of TPMS sensors most commonly found include the two stem-mounted rubber (snap-in) and aluminum (clamp-in), left and top, and the banded sensors (right)</vt:lpstr>
      <vt:lpstr>Animation:  Tire Pressure Monitor System, TPMS (Normal) (The animation will automatically start in a few seconds)</vt:lpstr>
      <vt:lpstr>QUESTION 2: ?</vt:lpstr>
      <vt:lpstr>ANSWER 2:</vt:lpstr>
      <vt:lpstr>TPMS SENSOR OPERATION</vt:lpstr>
      <vt:lpstr>TPMS RECEIVER</vt:lpstr>
      <vt:lpstr>Figure 114.10 Some vehicles display the actual measured tire pressure for each tire on a driver information display</vt:lpstr>
      <vt:lpstr>CASE STUDY</vt:lpstr>
      <vt:lpstr>Figure 114.11 The TPMS warning lamp on this vehicle is a separate light from the tire icon light that warns of low tire pressure. In this case, both warning lights were on all of the time</vt:lpstr>
      <vt:lpstr>Figure 114.12 The codes set were for low pressure and sensor signal failure</vt:lpstr>
      <vt:lpstr>Animation: Tire Pressure Monitor System, TPMS (With Tire Leak) (The animation will automatically start in a few seconds)</vt:lpstr>
      <vt:lpstr>TECH TIP</vt:lpstr>
      <vt:lpstr>Figure 114.13 A typical tire-pressure monitoring system tester. The unit should be held near the tire and opposite the valve stem if equipped with a wheel-mounted sensor, and near the valve stem if equipped with a valve-stem-type sensor</vt:lpstr>
      <vt:lpstr>TPMS DIAGNOSIS</vt:lpstr>
      <vt:lpstr>Animation:  Tire Pressure Monitor System, TPMS (Failed Sensor) (The animation will automatically start in a few seconds)</vt:lpstr>
      <vt:lpstr>Figure 114.14 A tire-pressure warning light can vary depending on the vehicle, but includes a tire symbol</vt:lpstr>
      <vt:lpstr>TPMS SENSOR ACTIVATIONS</vt:lpstr>
      <vt:lpstr>Figure 114.15 A magnet is placed around the valve stem to reprogram some stem-mounted tire-pressure sensors</vt:lpstr>
      <vt:lpstr>QUESTION 3: ?</vt:lpstr>
      <vt:lpstr>ANSWER 3:</vt:lpstr>
      <vt:lpstr>TPMS DIAGNOSTIC TOOLS</vt:lpstr>
      <vt:lpstr>Figure 114.16 When replacing a TPMS sensor, be sure to record the sensor ID because this needs to be entered into the system through the use of a tester or scan tool</vt:lpstr>
      <vt:lpstr>SENSOR REPLACEMENT OPTIONS</vt:lpstr>
      <vt:lpstr>TPMS SENSOR RELEARN</vt:lpstr>
      <vt:lpstr>Figure 114.17 The sensor relearn procedure is performed in the following order after the system has been placed in learn mode: LF, RF, RR, and then LR</vt:lpstr>
      <vt:lpstr>TPMS SENSOR SERVICE TOOLS</vt:lpstr>
      <vt:lpstr>Figure 114.18 Always use an accurate, known-good tire-pressure gauge. Digital gauges are usually more accurate than mechanical gauges</vt:lpstr>
      <vt:lpstr>Figure 114.19 A clicker-type valve core tool ensures that the valve core is tightened to factory specifications</vt:lpstr>
      <vt:lpstr>Figure 114.20 An assortment of service parts that include all of the parts needed to service a stem-mounted TPMS sensor being installed after removal for a tire replacement or repair</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6 Edition Chapter 114</dc:title>
  <dc:creator>Curt &amp; Tammy</dc:creator>
  <cp:lastModifiedBy>Glen Plants</cp:lastModifiedBy>
  <cp:revision>58</cp:revision>
  <dcterms:created xsi:type="dcterms:W3CDTF">2018-09-25T19:30:15Z</dcterms:created>
  <dcterms:modified xsi:type="dcterms:W3CDTF">2020-07-06T15:12:04Z</dcterms:modified>
</cp:coreProperties>
</file>