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316" r:id="rId12"/>
    <p:sldId id="489" r:id="rId13"/>
    <p:sldId id="490" r:id="rId14"/>
    <p:sldId id="317" r:id="rId15"/>
    <p:sldId id="270" r:id="rId16"/>
    <p:sldId id="318" r:id="rId17"/>
    <p:sldId id="267" r:id="rId18"/>
    <p:sldId id="268" r:id="rId19"/>
    <p:sldId id="439" r:id="rId20"/>
    <p:sldId id="491" r:id="rId21"/>
    <p:sldId id="492" r:id="rId22"/>
    <p:sldId id="440" r:id="rId23"/>
    <p:sldId id="441" r:id="rId24"/>
    <p:sldId id="442" r:id="rId25"/>
    <p:sldId id="493" r:id="rId26"/>
    <p:sldId id="443" r:id="rId27"/>
    <p:sldId id="494" r:id="rId28"/>
    <p:sldId id="444" r:id="rId29"/>
    <p:sldId id="272" r:id="rId30"/>
    <p:sldId id="445" r:id="rId31"/>
    <p:sldId id="495" r:id="rId32"/>
    <p:sldId id="510" r:id="rId33"/>
    <p:sldId id="511" r:id="rId34"/>
    <p:sldId id="512" r:id="rId35"/>
    <p:sldId id="446" r:id="rId36"/>
    <p:sldId id="447" r:id="rId37"/>
    <p:sldId id="448" r:id="rId38"/>
    <p:sldId id="449" r:id="rId39"/>
    <p:sldId id="450" r:id="rId40"/>
    <p:sldId id="451" r:id="rId41"/>
    <p:sldId id="452" r:id="rId42"/>
    <p:sldId id="453" r:id="rId43"/>
    <p:sldId id="454" r:id="rId44"/>
    <p:sldId id="496" r:id="rId45"/>
    <p:sldId id="455" r:id="rId46"/>
    <p:sldId id="456" r:id="rId47"/>
    <p:sldId id="457" r:id="rId48"/>
    <p:sldId id="458" r:id="rId49"/>
    <p:sldId id="274" r:id="rId50"/>
    <p:sldId id="459" r:id="rId51"/>
    <p:sldId id="497" r:id="rId52"/>
    <p:sldId id="460" r:id="rId53"/>
    <p:sldId id="461" r:id="rId54"/>
    <p:sldId id="462" r:id="rId55"/>
    <p:sldId id="463" r:id="rId56"/>
    <p:sldId id="464" r:id="rId57"/>
    <p:sldId id="465" r:id="rId58"/>
    <p:sldId id="466" r:id="rId59"/>
    <p:sldId id="513" r:id="rId60"/>
    <p:sldId id="286" r:id="rId61"/>
    <p:sldId id="287" r:id="rId62"/>
    <p:sldId id="498" r:id="rId63"/>
    <p:sldId id="467" r:id="rId64"/>
    <p:sldId id="499" r:id="rId65"/>
    <p:sldId id="468" r:id="rId66"/>
    <p:sldId id="500" r:id="rId67"/>
    <p:sldId id="469" r:id="rId68"/>
    <p:sldId id="470" r:id="rId69"/>
    <p:sldId id="471" r:id="rId70"/>
    <p:sldId id="299" r:id="rId71"/>
    <p:sldId id="300" r:id="rId72"/>
    <p:sldId id="501" r:id="rId73"/>
    <p:sldId id="472" r:id="rId74"/>
    <p:sldId id="502" r:id="rId75"/>
    <p:sldId id="473" r:id="rId76"/>
    <p:sldId id="503" r:id="rId77"/>
    <p:sldId id="504"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486" r:id="rId91"/>
    <p:sldId id="505" r:id="rId92"/>
    <p:sldId id="487" r:id="rId93"/>
    <p:sldId id="506" r:id="rId94"/>
    <p:sldId id="488" r:id="rId95"/>
    <p:sldId id="507" r:id="rId96"/>
    <p:sldId id="327" r:id="rId97"/>
    <p:sldId id="328" r:id="rId98"/>
    <p:sldId id="329" r:id="rId99"/>
    <p:sldId id="330" r:id="rId100"/>
    <p:sldId id="331" r:id="rId101"/>
    <p:sldId id="332" r:id="rId102"/>
    <p:sldId id="333" r:id="rId103"/>
    <p:sldId id="334" r:id="rId104"/>
    <p:sldId id="335" r:id="rId105"/>
    <p:sldId id="336" r:id="rId106"/>
    <p:sldId id="337" r:id="rId107"/>
    <p:sldId id="338" r:id="rId108"/>
    <p:sldId id="339" r:id="rId109"/>
    <p:sldId id="340" r:id="rId110"/>
    <p:sldId id="341" r:id="rId111"/>
    <p:sldId id="342" r:id="rId112"/>
    <p:sldId id="343" r:id="rId113"/>
    <p:sldId id="344" r:id="rId114"/>
    <p:sldId id="345" r:id="rId115"/>
    <p:sldId id="346" r:id="rId116"/>
    <p:sldId id="347" r:id="rId117"/>
    <p:sldId id="348" r:id="rId118"/>
    <p:sldId id="349" r:id="rId119"/>
    <p:sldId id="350" r:id="rId120"/>
    <p:sldId id="351" r:id="rId121"/>
    <p:sldId id="352" r:id="rId122"/>
    <p:sldId id="353" r:id="rId123"/>
    <p:sldId id="354" r:id="rId124"/>
    <p:sldId id="355" r:id="rId125"/>
    <p:sldId id="356" r:id="rId126"/>
    <p:sldId id="357" r:id="rId127"/>
    <p:sldId id="358" r:id="rId128"/>
    <p:sldId id="359" r:id="rId129"/>
    <p:sldId id="360" r:id="rId130"/>
    <p:sldId id="361" r:id="rId131"/>
    <p:sldId id="362" r:id="rId132"/>
    <p:sldId id="508" r:id="rId133"/>
    <p:sldId id="363" r:id="rId134"/>
    <p:sldId id="364" r:id="rId135"/>
    <p:sldId id="365" r:id="rId136"/>
    <p:sldId id="366" r:id="rId137"/>
    <p:sldId id="367" r:id="rId138"/>
    <p:sldId id="368" r:id="rId139"/>
    <p:sldId id="369" r:id="rId140"/>
    <p:sldId id="370" r:id="rId141"/>
    <p:sldId id="371" r:id="rId142"/>
    <p:sldId id="372" r:id="rId143"/>
    <p:sldId id="373" r:id="rId144"/>
    <p:sldId id="374" r:id="rId145"/>
    <p:sldId id="375" r:id="rId146"/>
    <p:sldId id="376" r:id="rId147"/>
    <p:sldId id="377" r:id="rId148"/>
    <p:sldId id="378" r:id="rId149"/>
    <p:sldId id="379" r:id="rId150"/>
    <p:sldId id="380" r:id="rId151"/>
    <p:sldId id="381" r:id="rId152"/>
    <p:sldId id="382" r:id="rId153"/>
    <p:sldId id="383" r:id="rId154"/>
    <p:sldId id="384" r:id="rId155"/>
    <p:sldId id="385" r:id="rId156"/>
    <p:sldId id="386" r:id="rId157"/>
    <p:sldId id="387" r:id="rId158"/>
    <p:sldId id="388" r:id="rId159"/>
    <p:sldId id="389" r:id="rId160"/>
    <p:sldId id="390" r:id="rId161"/>
    <p:sldId id="391" r:id="rId162"/>
    <p:sldId id="392" r:id="rId163"/>
    <p:sldId id="393" r:id="rId164"/>
    <p:sldId id="394" r:id="rId165"/>
    <p:sldId id="395" r:id="rId166"/>
    <p:sldId id="396" r:id="rId167"/>
    <p:sldId id="397" r:id="rId168"/>
    <p:sldId id="398" r:id="rId169"/>
    <p:sldId id="399" r:id="rId170"/>
    <p:sldId id="400" r:id="rId171"/>
    <p:sldId id="401" r:id="rId172"/>
    <p:sldId id="402" r:id="rId173"/>
    <p:sldId id="403" r:id="rId174"/>
    <p:sldId id="404" r:id="rId175"/>
    <p:sldId id="405" r:id="rId176"/>
    <p:sldId id="406" r:id="rId177"/>
    <p:sldId id="407" r:id="rId178"/>
    <p:sldId id="408" r:id="rId179"/>
    <p:sldId id="409" r:id="rId180"/>
    <p:sldId id="410" r:id="rId181"/>
    <p:sldId id="509" r:id="rId182"/>
    <p:sldId id="411" r:id="rId183"/>
    <p:sldId id="412" r:id="rId184"/>
    <p:sldId id="413" r:id="rId185"/>
    <p:sldId id="414" r:id="rId186"/>
    <p:sldId id="415" r:id="rId187"/>
    <p:sldId id="416" r:id="rId188"/>
    <p:sldId id="417" r:id="rId189"/>
    <p:sldId id="418" r:id="rId190"/>
    <p:sldId id="419" r:id="rId191"/>
    <p:sldId id="420" r:id="rId192"/>
    <p:sldId id="421" r:id="rId193"/>
    <p:sldId id="422" r:id="rId194"/>
    <p:sldId id="423" r:id="rId195"/>
    <p:sldId id="424" r:id="rId196"/>
    <p:sldId id="425" r:id="rId197"/>
    <p:sldId id="426" r:id="rId198"/>
    <p:sldId id="427" r:id="rId199"/>
    <p:sldId id="428" r:id="rId200"/>
    <p:sldId id="429" r:id="rId201"/>
    <p:sldId id="430" r:id="rId202"/>
    <p:sldId id="431" r:id="rId203"/>
    <p:sldId id="432" r:id="rId204"/>
    <p:sldId id="433" r:id="rId205"/>
    <p:sldId id="434" r:id="rId206"/>
    <p:sldId id="435" r:id="rId207"/>
    <p:sldId id="436" r:id="rId208"/>
    <p:sldId id="437" r:id="rId209"/>
    <p:sldId id="438" r:id="rId210"/>
    <p:sldId id="514" r:id="rId211"/>
    <p:sldId id="325" r:id="rId2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6" Type="http://schemas.openxmlformats.org/officeDocument/2006/relationships/tableStyles" Target="tableStyles.xml"/><Relationship Id="rId211" Type="http://schemas.openxmlformats.org/officeDocument/2006/relationships/slide" Target="slides/slide205.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theme" Target="theme/theme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01751"/>
            <a:ext cx="8229600" cy="317843"/>
          </a:xfrm>
        </p:spPr>
        <p:txBody>
          <a:bodyPr/>
          <a:lstStyle>
            <a:lvl1pPr>
              <a:defRPr sz="2000">
                <a:latin typeface="+mj-lt"/>
                <a:cs typeface="Times New Roman" panose="02020603050405020304" pitchFamily="18" charset="0"/>
              </a:defRPr>
            </a:lvl1pPr>
          </a:lstStyle>
          <a:p>
            <a:r>
              <a:rPr lang="en-US" dirty="0"/>
              <a:t>Click to edit Master title style</a:t>
            </a:r>
            <a:endParaRPr lang="en-IN" dirty="0"/>
          </a:p>
        </p:txBody>
      </p:sp>
      <p:sp>
        <p:nvSpPr>
          <p:cNvPr id="3" name="Footer Placeholder 2"/>
          <p:cNvSpPr>
            <a:spLocks noGrp="1"/>
          </p:cNvSpPr>
          <p:nvPr>
            <p:ph type="ftr" sz="quarter" idx="10"/>
          </p:nvPr>
        </p:nvSpPr>
        <p:spPr>
          <a:xfrm>
            <a:off x="93969" y="6172200"/>
            <a:ext cx="8595360" cy="235463"/>
          </a:xfrm>
          <a:prstGeom prst="rect">
            <a:avLst/>
          </a:prstGeom>
        </p:spPr>
        <p:txBody>
          <a:bodyPr/>
          <a:lstStyle/>
          <a:p>
            <a:pPr eaLnBrk="1" fontAlgn="auto" hangingPunct="1">
              <a:spcBef>
                <a:spcPts val="0"/>
              </a:spcBef>
              <a:spcAft>
                <a:spcPts val="0"/>
              </a:spcAft>
            </a:pPr>
            <a:endParaRPr lang="en-US" dirty="0">
              <a:solidFill>
                <a:prstClr val="black"/>
              </a:solidFill>
              <a:latin typeface="Arial"/>
            </a:endParaRPr>
          </a:p>
        </p:txBody>
      </p:sp>
      <p:sp>
        <p:nvSpPr>
          <p:cNvPr id="4" name="Date Placeholder 3"/>
          <p:cNvSpPr>
            <a:spLocks noGrp="1"/>
          </p:cNvSpPr>
          <p:nvPr>
            <p:ph type="dt" sz="half" idx="11"/>
          </p:nvPr>
        </p:nvSpPr>
        <p:spPr/>
        <p:txBody>
          <a:bodyPr/>
          <a:lstStyle/>
          <a:p>
            <a:pPr eaLnBrk="1" fontAlgn="auto" hangingPunct="1">
              <a:spcBef>
                <a:spcPts val="0"/>
              </a:spcBef>
              <a:spcAft>
                <a:spcPts val="0"/>
              </a:spcAft>
            </a:pPr>
            <a:fld id="{A9DF6EFB-3F44-496C-A842-1E0B3D3B975A}" type="datetimeFigureOut">
              <a:rPr lang="en-US" smtClean="0">
                <a:solidFill>
                  <a:prstClr val="white"/>
                </a:solidFill>
                <a:latin typeface="Arial"/>
              </a:rPr>
              <a:pPr eaLnBrk="1" fontAlgn="auto" hangingPunct="1">
                <a:spcBef>
                  <a:spcPts val="0"/>
                </a:spcBef>
                <a:spcAft>
                  <a:spcPts val="0"/>
                </a:spcAft>
              </a:pPr>
              <a:t>7/2/2020</a:t>
            </a:fld>
            <a:endParaRPr lang="en-US" dirty="0">
              <a:solidFill>
                <a:prstClr val="white"/>
              </a:solidFill>
              <a:latin typeface="Arial"/>
            </a:endParaRPr>
          </a:p>
        </p:txBody>
      </p:sp>
      <p:sp>
        <p:nvSpPr>
          <p:cNvPr id="5" name="Slide Number Placeholder 4"/>
          <p:cNvSpPr>
            <a:spLocks noGrp="1"/>
          </p:cNvSpPr>
          <p:nvPr>
            <p:ph type="sldNum" sz="quarter" idx="12"/>
          </p:nvPr>
        </p:nvSpPr>
        <p:spPr/>
        <p:txBody>
          <a:bodyPr/>
          <a:lstStyle/>
          <a:p>
            <a:pPr eaLnBrk="1" fontAlgn="auto" hangingPunct="1">
              <a:spcBef>
                <a:spcPts val="0"/>
              </a:spcBef>
              <a:spcAft>
                <a:spcPts val="0"/>
              </a:spcAft>
            </a:pPr>
            <a:fld id="{200B2350-5261-4F5C-9DF5-EF0D264FC8D2}" type="slidenum">
              <a:rPr lang="en-US" smtClean="0">
                <a:solidFill>
                  <a:prstClr val="white"/>
                </a:solidFill>
                <a:latin typeface="Arial"/>
              </a:rPr>
              <a:pPr eaLnBrk="1" fontAlgn="auto" hangingPunct="1">
                <a:spcBef>
                  <a:spcPts val="0"/>
                </a:spcBef>
                <a:spcAft>
                  <a:spcPts val="0"/>
                </a:spcAft>
              </a:pPr>
              <a:t>‹#›</a:t>
            </a:fld>
            <a:endParaRPr lang="en-US" dirty="0">
              <a:solidFill>
                <a:prstClr val="white"/>
              </a:solidFill>
              <a:latin typeface="Arial"/>
            </a:endParaRPr>
          </a:p>
        </p:txBody>
      </p:sp>
      <p:sp>
        <p:nvSpPr>
          <p:cNvPr id="7" name="Content Placeholder 6"/>
          <p:cNvSpPr>
            <a:spLocks noGrp="1"/>
          </p:cNvSpPr>
          <p:nvPr>
            <p:ph sz="quarter" idx="13"/>
          </p:nvPr>
        </p:nvSpPr>
        <p:spPr>
          <a:xfrm>
            <a:off x="457200" y="5872163"/>
            <a:ext cx="8229600" cy="300037"/>
          </a:xfrm>
        </p:spPr>
        <p:txBody>
          <a:bodyPr/>
          <a:lstStyle>
            <a:lvl1pPr marL="0" indent="0">
              <a:buNone/>
              <a:defRPr sz="1600"/>
            </a:lvl1pPr>
            <a:lvl2pPr>
              <a:defRPr sz="1600"/>
            </a:lvl2pPr>
            <a:lvl3pPr>
              <a:defRPr sz="1600"/>
            </a:lvl3pPr>
            <a:lvl4pPr>
              <a:defRPr sz="1600"/>
            </a:lvl4pPr>
            <a:lvl5pPr>
              <a:defRPr sz="1600"/>
            </a:lvl5pPr>
          </a:lstStyle>
          <a:p>
            <a:pPr lvl="0"/>
            <a:r>
              <a:rPr lang="en-US" dirty="0"/>
              <a:t>Click to edit Master text styles</a:t>
            </a:r>
            <a:endParaRPr lang="en-IN" dirty="0"/>
          </a:p>
        </p:txBody>
      </p:sp>
    </p:spTree>
    <p:extLst>
      <p:ext uri="{BB962C8B-B14F-4D97-AF65-F5344CB8AC3E}">
        <p14:creationId xmlns:p14="http://schemas.microsoft.com/office/powerpoint/2010/main" val="421762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8.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8.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8.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6.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8.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8.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8.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8.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8.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8.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8.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8.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8.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8.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8.xml"/></Relationships>
</file>

<file path=ppt/slides/_rels/slide15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8.xml"/></Relationships>
</file>

<file path=ppt/slides/_rels/slide15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8.xml"/></Relationships>
</file>

<file path=ppt/slides/_rels/slide16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8.xml"/></Relationships>
</file>

<file path=ppt/slides/_rels/slide16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8.xml"/></Relationships>
</file>

<file path=ppt/slides/_rels/slide163.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8.xml"/></Relationships>
</file>

<file path=ppt/slides/_rels/slide16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8.xml"/></Relationships>
</file>

<file path=ppt/slides/_rels/slide16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8.xml"/></Relationships>
</file>

<file path=ppt/slides/_rels/slide16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8.xml"/></Relationships>
</file>

<file path=ppt/slides/_rels/slide16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8.xml"/></Relationships>
</file>

<file path=ppt/slides/_rels/slide168.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8.xml"/></Relationships>
</file>

<file path=ppt/slides/_rels/slide16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8.xml"/></Relationships>
</file>

<file path=ppt/slides/_rels/slide17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68.xml"/></Relationships>
</file>

<file path=ppt/slides/_rels/slide172.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8.xml"/></Relationships>
</file>

<file path=ppt/slides/_rels/slide17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8.xml"/></Relationships>
</file>

<file path=ppt/slides/_rels/slide17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8.xml"/></Relationships>
</file>

<file path=ppt/slides/_rels/slide17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8.xml"/></Relationships>
</file>

<file path=ppt/slides/_rels/slide17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8.xml"/></Relationships>
</file>

<file path=ppt/slides/_rels/slide17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18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8.xml"/></Relationships>
</file>

<file path=ppt/slides/_rels/slide18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8.xml"/></Relationships>
</file>

<file path=ppt/slides/_rels/slide18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8.xml"/></Relationships>
</file>

<file path=ppt/slides/_rels/slide183.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68.xml"/></Relationships>
</file>

<file path=ppt/slides/_rels/slide184.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68.xml"/></Relationships>
</file>

<file path=ppt/slides/_rels/slide185.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8.xml"/></Relationships>
</file>

<file path=ppt/slides/_rels/slide186.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8.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8.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8.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_rels/slide19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8.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8.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8.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8.xml"/></Relationships>
</file>

<file path=ppt/slides/_rels/slide194.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8.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8.xml"/></Relationships>
</file>

<file path=ppt/slides/_rels/slide19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8.xml"/></Relationships>
</file>

<file path=ppt/slides/_rels/slide197.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8.xml"/></Relationships>
</file>

<file path=ppt/slides/_rels/slide198.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68.xml"/></Relationships>
</file>

<file path=ppt/slides/_rels/slide199.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0.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8.xml"/></Relationships>
</file>

<file path=ppt/slides/_rels/slide20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8.xml"/></Relationships>
</file>

<file path=ppt/slides/_rels/slide202.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8.xml"/></Relationships>
</file>

<file path=ppt/slides/_rels/slide203.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8.xml"/></Relationships>
</file>

<file path=ppt/slides/_rels/slide20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8.xml"/></Relationships>
</file>

<file path=ppt/slides/_rels/slide205.xml.rels><?xml version="1.0" encoding="UTF-8" standalone="yes"?>
<Relationships xmlns="http://schemas.openxmlformats.org/package/2006/relationships"><Relationship Id="rId8" Type="http://schemas.openxmlformats.org/officeDocument/2006/relationships/hyperlink" Target="https://www.youtube.com/watch?v=mTB5wuq-l3M" TargetMode="External"/><Relationship Id="rId3" Type="http://schemas.openxmlformats.org/officeDocument/2006/relationships/hyperlink" Target="https://www.youtube.com/watch?v=ccsbu2hT0MI" TargetMode="External"/><Relationship Id="rId7" Type="http://schemas.openxmlformats.org/officeDocument/2006/relationships/hyperlink" Target="https://www.youtube.com/watch?v=I48tfwVP074" TargetMode="External"/><Relationship Id="rId12" Type="http://schemas.openxmlformats.org/officeDocument/2006/relationships/hyperlink" Target="https://www.youtube.com/watch?v=RtccDwTT5Cw" TargetMode="External"/><Relationship Id="rId2" Type="http://schemas.openxmlformats.org/officeDocument/2006/relationships/hyperlink" Target="https://www.youtube.com/watch?v=BF0HJS16Who" TargetMode="External"/><Relationship Id="rId1" Type="http://schemas.openxmlformats.org/officeDocument/2006/relationships/slideLayout" Target="../slideLayouts/slideLayout60.xml"/><Relationship Id="rId6" Type="http://schemas.openxmlformats.org/officeDocument/2006/relationships/hyperlink" Target="https://www.youtube.com/watch?v=XhXQG4KqB-I" TargetMode="External"/><Relationship Id="rId11" Type="http://schemas.openxmlformats.org/officeDocument/2006/relationships/hyperlink" Target="https://www.youtube.com/watch?v=0XED-FicmcQ" TargetMode="External"/><Relationship Id="rId5" Type="http://schemas.openxmlformats.org/officeDocument/2006/relationships/hyperlink" Target="https://www.youtube.com/watch?v=-ImC8DtLfoo" TargetMode="External"/><Relationship Id="rId10" Type="http://schemas.openxmlformats.org/officeDocument/2006/relationships/hyperlink" Target="https://www.youtube.com/watch?v=NAEZ8nB83I8" TargetMode="External"/><Relationship Id="rId4" Type="http://schemas.openxmlformats.org/officeDocument/2006/relationships/hyperlink" Target="https://www.youtube.com/watch?v=XX9te2iFH3E" TargetMode="External"/><Relationship Id="rId9" Type="http://schemas.openxmlformats.org/officeDocument/2006/relationships/hyperlink" Target="https://www.youtube.com/watch?v=wUh5NPNb9VQ" TargetMode="External"/></Relationships>
</file>

<file path=ppt/slides/_rels/slide20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108</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Machining Brake Drums and Rotors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55452"/>
          </a:xfrm>
        </p:spPr>
        <p:txBody>
          <a:bodyPr/>
          <a:lstStyle/>
          <a:p>
            <a:r>
              <a:rPr lang="en-US" sz="2800" dirty="0">
                <a:latin typeface="+mj-lt"/>
              </a:rPr>
              <a:t>Figure 108.4 Cracked drums or rotors must be replaced</a:t>
            </a:r>
          </a:p>
        </p:txBody>
      </p:sp>
      <p:pic>
        <p:nvPicPr>
          <p:cNvPr id="4" name="Picture 2" descr="Two figures separately show cracks on a drum and a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1400" y="1573315"/>
            <a:ext cx="7241203" cy="459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10. Slide the tapered centering cone onto the shaft with the spring between the face plate and the centering cone.</a:t>
            </a:r>
            <a:endParaRPr lang="en-IN" sz="2400" dirty="0">
              <a:latin typeface="Arial (Headings)"/>
            </a:endParaRPr>
          </a:p>
        </p:txBody>
      </p:sp>
      <p:pic>
        <p:nvPicPr>
          <p:cNvPr id="7170" name="Picture 2" descr="A photo shows technician sliding the tapered centering cone on the lathe shaft with a spring between the cone and the large face plat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2" cy="4165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703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11. Slide the other face plate onto the shaft.</a:t>
            </a:r>
            <a:endParaRPr lang="en-IN" sz="2400" dirty="0">
              <a:latin typeface="Arial (Headings)"/>
            </a:endParaRPr>
          </a:p>
        </p:txBody>
      </p:sp>
      <p:pic>
        <p:nvPicPr>
          <p:cNvPr id="7170" name="Picture 2" descr="A photo shows a technician sliding the other face plate on the shaft after sliding in tapered centering cone and the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1" cy="4165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15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457200"/>
            <a:ext cx="8229600" cy="738664"/>
          </a:xfrm>
        </p:spPr>
        <p:txBody>
          <a:bodyPr wrap="square">
            <a:spAutoFit/>
          </a:bodyPr>
          <a:lstStyle/>
          <a:p>
            <a:r>
              <a:rPr lang="en-US" sz="2400" b="0" dirty="0"/>
              <a:t>12. Install the self-aligning spacer (SAS) and left hand- thread spindle nut.</a:t>
            </a:r>
            <a:endParaRPr lang="en-IN" sz="2400" dirty="0">
              <a:latin typeface="Arial (Headings)"/>
            </a:endParaRPr>
          </a:p>
        </p:txBody>
      </p:sp>
      <p:pic>
        <p:nvPicPr>
          <p:cNvPr id="7170" name="Picture 2" descr="A photo shows a technician installing the self-aligning spacer and left hand thread spindle nut after sliding in the other face plat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1" cy="4165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447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13. Tighten the spindle nut.</a:t>
            </a:r>
            <a:endParaRPr lang="en-IN" sz="2400" dirty="0">
              <a:latin typeface="Arial (Headings)"/>
            </a:endParaRPr>
          </a:p>
        </p:txBody>
      </p:sp>
      <p:pic>
        <p:nvPicPr>
          <p:cNvPr id="7170" name="Picture 2" descr="A photo shows a technician tightening of the spindle nut after installing the spindle n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9" cy="416503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253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14. Loosen the turning bar retainer.</a:t>
            </a:r>
            <a:endParaRPr lang="en-IN" sz="2400" dirty="0">
              <a:latin typeface="Arial (Headings)"/>
            </a:endParaRPr>
          </a:p>
        </p:txBody>
      </p:sp>
      <p:pic>
        <p:nvPicPr>
          <p:cNvPr id="7170" name="Picture 2" descr="A photo shows technician loosening of the turning bar retainer after tightening the spindle n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9" cy="41650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891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228600"/>
            <a:ext cx="8229600" cy="1107996"/>
          </a:xfrm>
        </p:spPr>
        <p:txBody>
          <a:bodyPr wrap="square">
            <a:spAutoFit/>
          </a:bodyPr>
          <a:lstStyle/>
          <a:p>
            <a:r>
              <a:rPr lang="en-US" sz="2400" b="0" dirty="0"/>
              <a:t>15. Carefully check the cutting bits and either rotate the bit to a new cutting point or replace it with a new part as necessary.</a:t>
            </a:r>
            <a:endParaRPr lang="en-IN" sz="2400" dirty="0">
              <a:latin typeface="Arial (Headings)"/>
            </a:endParaRPr>
          </a:p>
        </p:txBody>
      </p:sp>
      <p:pic>
        <p:nvPicPr>
          <p:cNvPr id="7170" name="Picture 2" descr="A photo shows a technician checking the cutting bits of the cutting tool and replacing the bit or rotating it to a new cutting point as requir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8" cy="41650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227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228600"/>
            <a:ext cx="8229600" cy="1107996"/>
          </a:xfrm>
        </p:spPr>
        <p:txBody>
          <a:bodyPr wrap="square">
            <a:spAutoFit/>
          </a:bodyPr>
          <a:lstStyle/>
          <a:p>
            <a:r>
              <a:rPr lang="en-US" sz="2400" b="0" dirty="0"/>
              <a:t>16. Turn the spindle control knob until the spindle is as short as possible (i.e., the drum as close to the machine as possible) to help reduce vibration as much as possible.</a:t>
            </a:r>
            <a:endParaRPr lang="en-IN" sz="2400" dirty="0">
              <a:latin typeface="Arial (Headings)"/>
            </a:endParaRPr>
          </a:p>
        </p:txBody>
      </p:sp>
      <p:pic>
        <p:nvPicPr>
          <p:cNvPr id="7170" name="Picture 2" descr="A photo shows a technician rotating the spindle control knob to make the spindle as short as possible. This brings the brake drum nearest to the machine and minimizes vibration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2" y="1806838"/>
            <a:ext cx="6282258" cy="41650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576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1" y="228600"/>
            <a:ext cx="8229600" cy="923330"/>
          </a:xfrm>
        </p:spPr>
        <p:txBody>
          <a:bodyPr wrap="square">
            <a:spAutoFit/>
          </a:bodyPr>
          <a:lstStyle/>
          <a:p>
            <a:r>
              <a:rPr lang="en-US" sz="2400" b="0" dirty="0"/>
              <a:t>17. Position the cutting bar so that the cutting bit is located at the back surface of the drum</a:t>
            </a:r>
            <a:r>
              <a:rPr lang="en-US" sz="3600" b="0" dirty="0"/>
              <a:t>.</a:t>
            </a:r>
            <a:endParaRPr lang="en-IN" sz="3600" dirty="0">
              <a:latin typeface="Arial (Headings)"/>
            </a:endParaRPr>
          </a:p>
        </p:txBody>
      </p:sp>
      <p:pic>
        <p:nvPicPr>
          <p:cNvPr id="7170" name="Picture 2" descr="A photo shows the positioning of cutting bar in a manner such that the cutting bit is located at the rear surface of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6" cy="416503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819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18. Install the silencer band (vibration dampener strap).</a:t>
            </a:r>
            <a:endParaRPr lang="en-IN" sz="2400" dirty="0">
              <a:latin typeface="Arial (Headings)"/>
            </a:endParaRPr>
          </a:p>
        </p:txBody>
      </p:sp>
      <p:pic>
        <p:nvPicPr>
          <p:cNvPr id="7170" name="Picture 2" descr="A photo shows a technician installing the silencer band on the brake drum. The silencer band is also called vibration dampener strap.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6" cy="41650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9959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19. Be sure the tool bit and clothing are away from the drum and turn the brake lathe on.</a:t>
            </a:r>
            <a:endParaRPr lang="en-IN" sz="2400" dirty="0">
              <a:latin typeface="Arial (Headings)"/>
            </a:endParaRPr>
          </a:p>
        </p:txBody>
      </p:sp>
      <p:pic>
        <p:nvPicPr>
          <p:cNvPr id="7170" name="Picture 2" descr="A photo shows a technician turning on the lathe only after ensuring that the tool bit and technician’s clothing is away from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5" cy="41650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5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mj-lt"/>
              </a:rPr>
              <a:t>Figure 108.5 A heat-checked surface of a disc brake rotor</a:t>
            </a:r>
            <a:endParaRPr lang="en-US" dirty="0">
              <a:latin typeface="+mj-lt"/>
            </a:endParaRPr>
          </a:p>
        </p:txBody>
      </p:sp>
      <p:pic>
        <p:nvPicPr>
          <p:cNvPr id="6" name="Picture 2" descr="A photo shows a heat-checked surface of a disc brak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2044" y="1599959"/>
            <a:ext cx="5999915" cy="450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0" y="309265"/>
            <a:ext cx="8229600" cy="1015663"/>
          </a:xfrm>
        </p:spPr>
        <p:txBody>
          <a:bodyPr wrap="square">
            <a:spAutoFit/>
          </a:bodyPr>
          <a:lstStyle/>
          <a:p>
            <a:r>
              <a:rPr lang="en-US" sz="2200" b="0" dirty="0"/>
              <a:t>20. Center the bit in the center of the brake surface of the drum and rotate the control knob that moves the bit into contact with the drum friction surface. This should produce a light scratch cut.</a:t>
            </a:r>
            <a:endParaRPr lang="en-IN" sz="2200" dirty="0">
              <a:latin typeface="Arial (Headings)"/>
            </a:endParaRPr>
          </a:p>
        </p:txBody>
      </p:sp>
      <p:pic>
        <p:nvPicPr>
          <p:cNvPr id="7170" name="Picture 2" descr="A photo shows a technician setting the tool for the first scratch cut. The bit is centered in the center of the drum’s brake surface. The control knob is turned so that the tool bit just touches the drum friction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3" y="1806838"/>
            <a:ext cx="6282255" cy="41650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430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21. Turn the lathe off.</a:t>
            </a:r>
            <a:endParaRPr lang="en-IN" sz="2400" dirty="0">
              <a:latin typeface="Arial (Headings)"/>
            </a:endParaRPr>
          </a:p>
        </p:txBody>
      </p:sp>
      <p:pic>
        <p:nvPicPr>
          <p:cNvPr id="7170" name="Picture 2" descr="A photo shows a technician turning on the lathe after the tool bit has just touched the drum friction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06838"/>
            <a:ext cx="6282253" cy="41650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789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22. Observe the scratch cut.</a:t>
            </a:r>
            <a:endParaRPr lang="en-IN" sz="2400" dirty="0">
              <a:latin typeface="Arial (Headings)"/>
            </a:endParaRPr>
          </a:p>
        </p:txBody>
      </p:sp>
      <p:pic>
        <p:nvPicPr>
          <p:cNvPr id="7170" name="Picture 2" descr="A photo shows a scratch on a drum made by a tool bit after turning on the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06838"/>
            <a:ext cx="6282253" cy="41650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949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23. Loosen the spindle nut.</a:t>
            </a:r>
            <a:endParaRPr lang="en-IN" sz="2400" dirty="0">
              <a:latin typeface="Arial (Headings)"/>
            </a:endParaRPr>
          </a:p>
        </p:txBody>
      </p:sp>
      <p:pic>
        <p:nvPicPr>
          <p:cNvPr id="7170" name="Picture 2" descr="A photo shows a technician loosening the spindle as the first step in making a second scratch c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06838"/>
            <a:ext cx="6282252" cy="41650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876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57354"/>
            <a:ext cx="8229600" cy="369332"/>
          </a:xfrm>
        </p:spPr>
        <p:txBody>
          <a:bodyPr wrap="square">
            <a:spAutoFit/>
          </a:bodyPr>
          <a:lstStyle/>
          <a:p>
            <a:r>
              <a:rPr lang="en-US" sz="2400" b="0" dirty="0"/>
              <a:t>24. Rotate the drum 180° (one-half turn) on the spindle.</a:t>
            </a:r>
            <a:endParaRPr lang="en-IN" sz="2400" dirty="0">
              <a:latin typeface="Arial (Headings)"/>
            </a:endParaRPr>
          </a:p>
        </p:txBody>
      </p:sp>
      <p:pic>
        <p:nvPicPr>
          <p:cNvPr id="7170" name="Picture 2" descr="A photo shows a technician rotating the drum by one eighty degrees or in a half circle on the spindle. This is the second step in the procedure for making the second scratch cu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4" y="1824090"/>
            <a:ext cx="6282252" cy="416502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132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25. Tighten the spindle nut.</a:t>
            </a:r>
            <a:endParaRPr lang="en-IN" sz="2400" dirty="0">
              <a:latin typeface="Arial (Headings)"/>
            </a:endParaRPr>
          </a:p>
        </p:txBody>
      </p:sp>
      <p:pic>
        <p:nvPicPr>
          <p:cNvPr id="7170" name="Picture 2" descr="A photo shows a technician retightening the spindle nut after rotating the brake drum in a half circle. This is the third step in the procedure for making the second scratc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50" cy="416502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891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26. Turn the lathe on, rotate the control knob, and run the cutter into the drum for another scratch cut.</a:t>
            </a:r>
            <a:endParaRPr lang="en-IN" sz="2400" dirty="0">
              <a:latin typeface="Arial (Headings)"/>
            </a:endParaRPr>
          </a:p>
        </p:txBody>
      </p:sp>
      <p:pic>
        <p:nvPicPr>
          <p:cNvPr id="7170" name="Picture 2" descr="A photo shows a technician just touching the drum with the tool bit by rotating the control knob and turning on the lathe. This is the fourth step in the procedure for making the second scratc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50" cy="41650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419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152400"/>
            <a:ext cx="8229600" cy="1107996"/>
          </a:xfrm>
        </p:spPr>
        <p:txBody>
          <a:bodyPr wrap="square">
            <a:spAutoFit/>
          </a:bodyPr>
          <a:lstStyle/>
          <a:p>
            <a:r>
              <a:rPr lang="en-US" sz="2400" b="0" dirty="0"/>
              <a:t>27. Observe the scratch cut. If the second scratch cut is in the same place as the first scratch cut or extends all the way around the drum, the drum is correctly mounted on the lathe.</a:t>
            </a:r>
            <a:endParaRPr lang="en-IN" sz="2400" dirty="0">
              <a:latin typeface="Arial (Headings)"/>
            </a:endParaRPr>
          </a:p>
        </p:txBody>
      </p:sp>
      <p:pic>
        <p:nvPicPr>
          <p:cNvPr id="7170" name="Picture 2" descr="A photo shows a scratch cut in the brake drum of a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49" cy="41650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952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28. Adjust the depth gauge to zero when the cutter just touches the drum.</a:t>
            </a:r>
            <a:endParaRPr lang="en-IN" sz="2400" dirty="0">
              <a:latin typeface="Arial (Headings)"/>
            </a:endParaRPr>
          </a:p>
        </p:txBody>
      </p:sp>
      <p:pic>
        <p:nvPicPr>
          <p:cNvPr id="7170" name="Picture 2" descr="A photo shows a technician setting the depth gauge to zero when the cutter or tool bit just touches th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5" y="1806838"/>
            <a:ext cx="6282249" cy="41650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918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381000"/>
            <a:ext cx="8229600" cy="738664"/>
          </a:xfrm>
        </p:spPr>
        <p:txBody>
          <a:bodyPr wrap="square">
            <a:spAutoFit/>
          </a:bodyPr>
          <a:lstStyle/>
          <a:p>
            <a:r>
              <a:rPr lang="en-US" sz="2400" b="0" dirty="0"/>
              <a:t>29. Run the cutter all the way to the back surface of the drum.</a:t>
            </a:r>
            <a:endParaRPr lang="en-IN" sz="2400" dirty="0">
              <a:latin typeface="Arial (Headings)"/>
            </a:endParaRPr>
          </a:p>
        </p:txBody>
      </p:sp>
      <p:pic>
        <p:nvPicPr>
          <p:cNvPr id="7170" name="Picture 2" descr="A photo shows a technician running the cutter all along to the rear surface of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7" cy="41650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17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are the four types of rotor damage?</a:t>
            </a:r>
          </a:p>
        </p:txBody>
      </p:sp>
    </p:spTree>
    <p:extLst>
      <p:ext uri="{BB962C8B-B14F-4D97-AF65-F5344CB8AC3E}">
        <p14:creationId xmlns:p14="http://schemas.microsoft.com/office/powerpoint/2010/main" val="30568257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309265"/>
            <a:ext cx="8229600" cy="1015663"/>
          </a:xfrm>
        </p:spPr>
        <p:txBody>
          <a:bodyPr wrap="square">
            <a:spAutoFit/>
          </a:bodyPr>
          <a:lstStyle/>
          <a:p>
            <a:r>
              <a:rPr lang="en-US" sz="2200" b="0" dirty="0"/>
              <a:t>30. Adjust the depth of the cut and lock it in position by turning the lock knob. Most vehicle manufacturers recommend a rough cut depth should be 0.005–0.010 inch and a finish cut of 0.002 inch.</a:t>
            </a:r>
            <a:endParaRPr lang="en-IN" sz="2200" dirty="0">
              <a:latin typeface="Arial (Headings)"/>
            </a:endParaRPr>
          </a:p>
        </p:txBody>
      </p:sp>
      <p:pic>
        <p:nvPicPr>
          <p:cNvPr id="7170" name="Picture 2" descr="A photo shows a technician adjusting the depth of cut of the tool bit and locking the tool in position by operating the lock knob.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7" cy="41650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446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228600"/>
            <a:ext cx="8229600" cy="1107996"/>
          </a:xfrm>
        </p:spPr>
        <p:txBody>
          <a:bodyPr wrap="square">
            <a:spAutoFit/>
          </a:bodyPr>
          <a:lstStyle/>
          <a:p>
            <a:r>
              <a:rPr lang="en-US" sz="2400" b="0" dirty="0"/>
              <a:t>31. Select a fast-feed rate if performing a rough cut (0.006–0.016 inch per revolution) or 0.002 inch per revolution for a finish cut.</a:t>
            </a:r>
            <a:endParaRPr lang="en-IN" sz="2400" dirty="0">
              <a:latin typeface="Arial (Headings)"/>
            </a:endParaRPr>
          </a:p>
        </p:txBody>
      </p:sp>
      <p:pic>
        <p:nvPicPr>
          <p:cNvPr id="7170" name="Picture 2" descr="A photo shows a technician adjusting recommended feed rates in brake drum machin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6" cy="41650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1429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9" y="457200"/>
            <a:ext cx="8229600" cy="738664"/>
          </a:xfrm>
        </p:spPr>
        <p:txBody>
          <a:bodyPr wrap="square">
            <a:spAutoFit/>
          </a:bodyPr>
          <a:lstStyle/>
          <a:p>
            <a:r>
              <a:rPr lang="en-US" sz="2400" b="0" dirty="0"/>
              <a:t>32. Turn the lock knob to keep the feed adjustment from changing.</a:t>
            </a:r>
            <a:endParaRPr lang="en-IN" sz="2400" dirty="0">
              <a:latin typeface="Arial (Headings)"/>
            </a:endParaRPr>
          </a:p>
        </p:txBody>
      </p:sp>
      <p:pic>
        <p:nvPicPr>
          <p:cNvPr id="7170" name="Picture 2" descr="A photo shows a technician turning the lock knob to prevent the set feed rate from changing.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6" y="1806838"/>
            <a:ext cx="6282246" cy="41650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077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33. Engage the automatic feed.</a:t>
            </a:r>
            <a:endParaRPr lang="en-IN" sz="2400" dirty="0">
              <a:latin typeface="Arial (Headings)"/>
            </a:endParaRPr>
          </a:p>
        </p:txBody>
      </p:sp>
      <p:pic>
        <p:nvPicPr>
          <p:cNvPr id="7170" name="Picture 2" descr="A photo shows a technician engaging the automatic feed after locking the feed rate knob.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4" cy="41650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068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34. The drum will automatically move as the tool remains stationary to make the cut.</a:t>
            </a:r>
            <a:endParaRPr lang="en-IN" sz="2400" dirty="0">
              <a:latin typeface="Arial (Headings)"/>
            </a:endParaRPr>
          </a:p>
        </p:txBody>
      </p:sp>
      <p:pic>
        <p:nvPicPr>
          <p:cNvPr id="7170" name="Picture 2" descr="A photo shows the automatic rotation of the drum after the automatic feed is engaged. The tool remains stationar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4" cy="41650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37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35. Turn the lathe off.</a:t>
            </a:r>
            <a:endParaRPr lang="en-IN" sz="2400" dirty="0">
              <a:latin typeface="Arial (Headings)"/>
            </a:endParaRPr>
          </a:p>
        </p:txBody>
      </p:sp>
      <p:pic>
        <p:nvPicPr>
          <p:cNvPr id="7170" name="Picture 2" descr="A photo shows a technician turning off the lathe after making the cu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3" cy="41650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384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36. If additional material must be removed, proceed with the finish cut. Clean thoroughly before installing on a vehicle.</a:t>
            </a:r>
            <a:endParaRPr lang="en-IN" sz="2400" dirty="0">
              <a:latin typeface="Arial (Headings)"/>
            </a:endParaRPr>
          </a:p>
        </p:txBody>
      </p:sp>
      <p:pic>
        <p:nvPicPr>
          <p:cNvPr id="7170" name="Picture 2" descr="A photo shows a technician making a finishing cut if additional material needs removal. The drum is cleaned carefully before installat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7" y="1806838"/>
            <a:ext cx="6282243" cy="41650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4080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latin typeface="+mj-lt"/>
              </a:rPr>
              <a:t>ROTOR MACHINING</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555494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 Before machining any rotor, use a micrometer and measure the thickness of the rotor.</a:t>
            </a:r>
            <a:endParaRPr lang="en-IN" sz="2400" dirty="0">
              <a:latin typeface="Arial (Headings)"/>
            </a:endParaRPr>
          </a:p>
        </p:txBody>
      </p:sp>
      <p:pic>
        <p:nvPicPr>
          <p:cNvPr id="7170" name="Picture 2" descr="A photo shows a technician measuring rotor thickness with a micrometer before machining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1" cy="416502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824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8" y="457200"/>
            <a:ext cx="8229600" cy="738664"/>
          </a:xfrm>
        </p:spPr>
        <p:txBody>
          <a:bodyPr wrap="square">
            <a:spAutoFit/>
          </a:bodyPr>
          <a:lstStyle/>
          <a:p>
            <a:r>
              <a:rPr lang="en-US" sz="2400" b="0" dirty="0"/>
              <a:t>2. Check the specifications for the minimum allowable thickness.</a:t>
            </a:r>
            <a:endParaRPr lang="en-IN" sz="2400" dirty="0">
              <a:latin typeface="Arial (Headings)"/>
            </a:endParaRPr>
          </a:p>
        </p:txBody>
      </p:sp>
      <p:pic>
        <p:nvPicPr>
          <p:cNvPr id="7170" name="Picture 2" descr="The photo shows minimum permissible:&#10;1. nominal thickness as 1.03 inches;&#10;2. minimum refinish thickness as 0.972 inches;&#10;3. thickness variation or parallelism as 0.0005 inches; &#10;4. lateral run out as 0.003 inches; and &#10;5. finish as between ten and eighty micro inches.&#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1" cy="41650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89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solidFill>
                  <a:srgbClr val="000000"/>
                </a:solidFill>
              </a:rPr>
              <a:t>Scoring, cracking, heat checking and hard spots. </a:t>
            </a:r>
          </a:p>
        </p:txBody>
      </p:sp>
    </p:spTree>
    <p:extLst>
      <p:ext uri="{BB962C8B-B14F-4D97-AF65-F5344CB8AC3E}">
        <p14:creationId xmlns:p14="http://schemas.microsoft.com/office/powerpoint/2010/main" val="25828207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8" y="152400"/>
            <a:ext cx="8229600" cy="1107996"/>
          </a:xfrm>
        </p:spPr>
        <p:txBody>
          <a:bodyPr wrap="square">
            <a:spAutoFit/>
          </a:bodyPr>
          <a:lstStyle/>
          <a:p>
            <a:r>
              <a:rPr lang="en-US" sz="2400" b="0" dirty="0"/>
              <a:t>3. Visually check the rotor for evidence of heat cracks or hard spots that would require replacement (rather than machining) of the rotor.</a:t>
            </a:r>
            <a:endParaRPr lang="en-IN" sz="2400" dirty="0">
              <a:latin typeface="Arial (Headings)"/>
            </a:endParaRPr>
          </a:p>
        </p:txBody>
      </p:sp>
      <p:pic>
        <p:nvPicPr>
          <p:cNvPr id="7170" name="Picture 2" descr="A photo shows a technician visually checking of rotor for heat cracks and hard spo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0" cy="416502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3036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4. After removing the grease seal and bearings, remove the grease from the bearing races.</a:t>
            </a:r>
            <a:endParaRPr lang="en-IN" sz="2400" dirty="0">
              <a:latin typeface="Arial (Headings)"/>
            </a:endParaRPr>
          </a:p>
        </p:txBody>
      </p:sp>
      <p:pic>
        <p:nvPicPr>
          <p:cNvPr id="7170" name="Picture 2" descr="A photo shows a technician removing grease from the bearing races of a brake rotor after removing the grease seal and bear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8" y="1806838"/>
            <a:ext cx="6282240" cy="41650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9978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5. Clean and inspect the brake lathe spindle for damage or burrs that could affect its accuracy.</a:t>
            </a:r>
            <a:endParaRPr lang="en-IN" sz="2400" dirty="0">
              <a:latin typeface="Arial (Headings)"/>
            </a:endParaRPr>
          </a:p>
        </p:txBody>
      </p:sp>
      <p:pic>
        <p:nvPicPr>
          <p:cNvPr id="7170" name="Picture 2" descr="A photo illustrates a technician cleaning and inspecting a brake lathe spindle for burrs or damage which affect its accuracy when machining brake roto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9" y="1806838"/>
            <a:ext cx="6282238" cy="41650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94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6. Select a tapered cone adapter that fits the inner bearing race.</a:t>
            </a:r>
            <a:endParaRPr lang="en-IN" sz="2400" dirty="0">
              <a:latin typeface="Arial (Headings)"/>
            </a:endParaRPr>
          </a:p>
        </p:txBody>
      </p:sp>
      <p:pic>
        <p:nvPicPr>
          <p:cNvPr id="7170" name="Picture 2" descr="A photo shows a technician selecting a taper cone adapter which fits in the inner bearing race of the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9" y="1806838"/>
            <a:ext cx="6282238" cy="41650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630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7. Slide the cone adapter onto the brake lathe spindle.</a:t>
            </a:r>
            <a:endParaRPr lang="en-IN" sz="2400" dirty="0">
              <a:latin typeface="Arial (Headings)"/>
            </a:endParaRPr>
          </a:p>
        </p:txBody>
      </p:sp>
      <p:pic>
        <p:nvPicPr>
          <p:cNvPr id="7170" name="Picture 2" descr="A photo shows a technician sliding a cone adapter on the brake lathe spindle for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6" cy="41650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4169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8. Select the proper size cone adapter for the smaller outer wheel bearing race.</a:t>
            </a:r>
            <a:endParaRPr lang="en-IN" sz="2400" dirty="0">
              <a:latin typeface="Arial (Headings)"/>
            </a:endParaRPr>
          </a:p>
        </p:txBody>
      </p:sp>
      <p:pic>
        <p:nvPicPr>
          <p:cNvPr id="7170" name="Picture 2" descr="A photo shows a technician choosing a cone adapter of the correct size for the smaller outer wheel bearing race of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6" cy="41650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5992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7" y="228600"/>
            <a:ext cx="8229600" cy="1107996"/>
          </a:xfrm>
        </p:spPr>
        <p:txBody>
          <a:bodyPr wrap="square">
            <a:spAutoFit/>
          </a:bodyPr>
          <a:lstStyle/>
          <a:p>
            <a:r>
              <a:rPr lang="en-US" sz="2400" b="0" dirty="0"/>
              <a:t>9. Place the rotor onto the large cone adapter and then slide the small cone adapter into the outer wheel bearing</a:t>
            </a:r>
            <a:br>
              <a:rPr lang="en-US" sz="2400" b="0" dirty="0"/>
            </a:br>
            <a:r>
              <a:rPr lang="en-US" sz="2400" b="0" dirty="0"/>
              <a:t>race.</a:t>
            </a:r>
            <a:endParaRPr lang="en-IN" sz="2400" dirty="0">
              <a:latin typeface="Arial (Headings)"/>
            </a:endParaRPr>
          </a:p>
        </p:txBody>
      </p:sp>
      <p:pic>
        <p:nvPicPr>
          <p:cNvPr id="7170" name="Picture 2" descr="A photo shows a technician placing the brake rotor on a large cone adapter followed by sliding the small cone adapter into the outer wheel bearing rac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5" cy="41650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4465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10. Install the self-aligning spacer (SAS) and spindle nut.</a:t>
            </a:r>
            <a:endParaRPr lang="en-IN" sz="2400" dirty="0">
              <a:latin typeface="Arial (Headings)"/>
            </a:endParaRPr>
          </a:p>
        </p:txBody>
      </p:sp>
      <p:pic>
        <p:nvPicPr>
          <p:cNvPr id="7170" name="Picture 2" descr="A photo shows a technician installing a self-aligning spacer and spindle nut after sliding the small cone adapter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0" y="1806838"/>
            <a:ext cx="6282235" cy="416501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3101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11. Tighten the spindle nut (usually left-hand threads).</a:t>
            </a:r>
            <a:endParaRPr lang="en-IN" sz="2400" dirty="0">
              <a:latin typeface="Arial (Headings)"/>
            </a:endParaRPr>
          </a:p>
        </p:txBody>
      </p:sp>
      <p:pic>
        <p:nvPicPr>
          <p:cNvPr id="7170" name="Picture 2" descr="A photo shows a technician tightening the spindle n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3" cy="416501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427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12. If a hubless rotor is being machined, be sure to thoroughly clean the inside surface.</a:t>
            </a:r>
            <a:endParaRPr lang="en-IN" sz="2400" dirty="0">
              <a:latin typeface="Arial (Headings)"/>
            </a:endParaRPr>
          </a:p>
        </p:txBody>
      </p:sp>
      <p:pic>
        <p:nvPicPr>
          <p:cNvPr id="7170" name="Picture 2" descr="A photo shows a technician thoroughly cleaning the inside surface of a hubless rotor before machining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3" cy="41650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989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108.6 These dark hard spots are created by heat that actually changes the metallurgy of the cast-iron drum. Most experts recommend replacement of any brake drum that has these hard spots</a:t>
            </a:r>
          </a:p>
        </p:txBody>
      </p:sp>
      <p:pic>
        <p:nvPicPr>
          <p:cNvPr id="3" name="Picture 2" descr="A photo shows hard dark spots on a cast iron brake drum as a result of excessive heat which changes the composition of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86357" y="2133600"/>
            <a:ext cx="4171286" cy="3550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7789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13. Also remove all rust from the other side of the hubless rotor.</a:t>
            </a:r>
            <a:endParaRPr lang="en-IN" sz="2400" dirty="0">
              <a:latin typeface="Arial (Headings)"/>
            </a:endParaRPr>
          </a:p>
        </p:txBody>
      </p:sp>
      <p:pic>
        <p:nvPicPr>
          <p:cNvPr id="7170" name="Picture 2" descr="A photo shows a technician removing all rust from the other side of the inside surface of a hubless rotor when machining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2" cy="41650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07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14. Select the proper centering cone for the hole in the center of the hub.</a:t>
            </a:r>
            <a:endParaRPr lang="en-IN" sz="2400" dirty="0">
              <a:latin typeface="Arial (Headings)"/>
            </a:endParaRPr>
          </a:p>
        </p:txBody>
      </p:sp>
      <p:pic>
        <p:nvPicPr>
          <p:cNvPr id="7170" name="Picture 2" descr="A photo shows a technician selecting the correct sized centering cone for the hole in the center of the hum of a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1" y="1806838"/>
            <a:ext cx="6282232" cy="41650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2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15. Select the proper size cone-shaped hubless adapter and the tapered centering cone with a spring in between.</a:t>
            </a:r>
            <a:endParaRPr lang="en-IN" sz="2400" dirty="0">
              <a:latin typeface="Arial (Headings)"/>
            </a:endParaRPr>
          </a:p>
        </p:txBody>
      </p:sp>
      <p:pic>
        <p:nvPicPr>
          <p:cNvPr id="7170" name="Picture 2" descr="A photo shows a technician choosing the proper sized cone shaped hubless adapter and tapered centering cone with a spring in between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30" cy="41650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5458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16. After sliding the rotor over the centering cone, install the matching hubless adapter.</a:t>
            </a:r>
            <a:endParaRPr lang="en-IN" sz="2400" dirty="0">
              <a:latin typeface="Arial (Headings)"/>
            </a:endParaRPr>
          </a:p>
        </p:txBody>
      </p:sp>
      <p:pic>
        <p:nvPicPr>
          <p:cNvPr id="7170" name="Picture 2" descr="A photo shows a technician installing a matching hubless adapter after sliding in the rotor over the centering con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30" cy="41650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090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17. Install the self-aligning spacer (SAS) and spindle nut.</a:t>
            </a:r>
            <a:endParaRPr lang="en-IN" sz="2400" dirty="0">
              <a:latin typeface="Arial (Headings)"/>
            </a:endParaRPr>
          </a:p>
        </p:txBody>
      </p:sp>
      <p:pic>
        <p:nvPicPr>
          <p:cNvPr id="7170" name="Picture 2" descr="A photo shows a technician installing the self-aligning spacer and spindle n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29" cy="416501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165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18. After the rotor has been secured to the brake lathe spindle, install the noise silencer band (dampener).</a:t>
            </a:r>
            <a:endParaRPr lang="en-IN" sz="2400" dirty="0">
              <a:latin typeface="Arial (Headings)"/>
            </a:endParaRPr>
          </a:p>
        </p:txBody>
      </p:sp>
      <p:pic>
        <p:nvPicPr>
          <p:cNvPr id="7170" name="Picture 2" descr="A photo shows a technician installing a noise silencer band after fastening the rotor to the brake lathe spindle. The silencer band is also called dampen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2" y="1806838"/>
            <a:ext cx="6282229" cy="41650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8142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19. Carefully inspect the cutting bits and replace, if necessary.</a:t>
            </a:r>
            <a:endParaRPr lang="en-IN" sz="2400" dirty="0">
              <a:latin typeface="Arial (Headings)"/>
            </a:endParaRPr>
          </a:p>
        </p:txBody>
      </p:sp>
      <p:pic>
        <p:nvPicPr>
          <p:cNvPr id="7170" name="Picture 2" descr="A photo shows the careful inspection of cutting bi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7" cy="41650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5423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20. Loosen the tool holder arm.</a:t>
            </a:r>
            <a:endParaRPr lang="en-IN" sz="2400" dirty="0">
              <a:latin typeface="Arial (Headings)"/>
            </a:endParaRPr>
          </a:p>
        </p:txBody>
      </p:sp>
      <p:pic>
        <p:nvPicPr>
          <p:cNvPr id="7170" name="Picture 2" descr="A photo shows a technician loosening the tool holder arm of the brake lath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7" cy="41650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565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21. Adjust the twin cutter arm until the rotor is centered between the two cutting bits.</a:t>
            </a:r>
            <a:endParaRPr lang="en-IN" sz="2400" dirty="0">
              <a:latin typeface="Arial (Headings)"/>
            </a:endParaRPr>
          </a:p>
        </p:txBody>
      </p:sp>
      <p:pic>
        <p:nvPicPr>
          <p:cNvPr id="7170" name="Picture 2" descr="A photo shows the adjustment of the twin cutter arm such that the rotor is centered between the two cutting bits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6" cy="416501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2774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22. Turn the lathe on.</a:t>
            </a:r>
            <a:endParaRPr lang="en-IN" sz="2400" dirty="0">
              <a:latin typeface="Arial (Headings)"/>
            </a:endParaRPr>
          </a:p>
        </p:txBody>
      </p:sp>
      <p:pic>
        <p:nvPicPr>
          <p:cNvPr id="7170" name="Picture 2" descr="A photo shows a technician turning on the brake lathe after centering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3" y="1806838"/>
            <a:ext cx="6282226" cy="41650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80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 DISTORTION (1 OF 2)</a:t>
            </a:r>
          </a:p>
        </p:txBody>
      </p:sp>
      <p:sp>
        <p:nvSpPr>
          <p:cNvPr id="3" name="Content Placeholder 2"/>
          <p:cNvSpPr>
            <a:spLocks noGrp="1"/>
          </p:cNvSpPr>
          <p:nvPr>
            <p:ph idx="1"/>
          </p:nvPr>
        </p:nvSpPr>
        <p:spPr/>
        <p:txBody>
          <a:bodyPr/>
          <a:lstStyle/>
          <a:p>
            <a:r>
              <a:rPr lang="en-US" dirty="0"/>
              <a:t>Drum Distortion</a:t>
            </a:r>
          </a:p>
          <a:p>
            <a:pPr lvl="1"/>
            <a:r>
              <a:rPr lang="en-US" dirty="0"/>
              <a:t>Drum distortion occurs when the friction surface does not return to its proper shape, is no longer parallel to the axle</a:t>
            </a:r>
          </a:p>
          <a:p>
            <a:r>
              <a:rPr lang="en-US" dirty="0"/>
              <a:t>Bellmouth Drums</a:t>
            </a:r>
          </a:p>
          <a:p>
            <a:pPr lvl="1"/>
            <a:r>
              <a:rPr lang="en-US" dirty="0"/>
              <a:t>Occurs when an open edge of a brake drum friction surface has a larger diameter than the closed edge.</a:t>
            </a:r>
          </a:p>
          <a:p>
            <a:pPr lvl="1"/>
            <a:endParaRPr lang="en-US" dirty="0"/>
          </a:p>
        </p:txBody>
      </p:sp>
    </p:spTree>
    <p:extLst>
      <p:ext uri="{BB962C8B-B14F-4D97-AF65-F5344CB8AC3E}">
        <p14:creationId xmlns:p14="http://schemas.microsoft.com/office/powerpoint/2010/main" val="6589662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6" y="228600"/>
            <a:ext cx="8229600" cy="1107996"/>
          </a:xfrm>
        </p:spPr>
        <p:txBody>
          <a:bodyPr wrap="square">
            <a:spAutoFit/>
          </a:bodyPr>
          <a:lstStyle/>
          <a:p>
            <a:r>
              <a:rPr lang="en-US" sz="2400" b="0" dirty="0"/>
              <a:t>23. Move the cutter arm toward the center of the rotor, placing the cutting bits in about the center of the friction surface.</a:t>
            </a:r>
            <a:endParaRPr lang="en-IN" sz="2400" dirty="0">
              <a:latin typeface="Arial (Headings)"/>
            </a:endParaRPr>
          </a:p>
        </p:txBody>
      </p:sp>
      <p:pic>
        <p:nvPicPr>
          <p:cNvPr id="7170" name="Picture 2" descr="A photo shows a technician moving the cutter arm towards the center of the rotor for placing the cutting bits at the center of the friction surfac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4" cy="416501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9124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24. Turn one cutting bit into the surface of the rotor to make a scratch cut. This step checks the lathe setup for accuracy.</a:t>
            </a:r>
            <a:endParaRPr lang="en-IN" sz="2400" dirty="0">
              <a:latin typeface="Arial (Headings)"/>
            </a:endParaRPr>
          </a:p>
        </p:txBody>
      </p:sp>
      <p:pic>
        <p:nvPicPr>
          <p:cNvPr id="7170" name="Picture 2" descr="A photo shows a technician turning one cutting bit in the surface of the rotor to make the first scratch cut when machining a brake rotor. This step checks if the lathe is set up accurate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4" cy="41650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7642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25. Turn the lathe off.</a:t>
            </a:r>
            <a:endParaRPr lang="en-IN" sz="2400" dirty="0">
              <a:latin typeface="Arial (Headings)"/>
            </a:endParaRPr>
          </a:p>
        </p:txBody>
      </p:sp>
      <p:pic>
        <p:nvPicPr>
          <p:cNvPr id="7170" name="Picture 2" descr="A photo shows a technician turning off the brake lathe after taking the first scratch cut when machining a brak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3" cy="41650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044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26. Observe the first scratch cut.</a:t>
            </a:r>
            <a:endParaRPr lang="en-IN" sz="2400" dirty="0">
              <a:latin typeface="Arial (Headings)"/>
            </a:endParaRPr>
          </a:p>
        </p:txBody>
      </p:sp>
      <p:pic>
        <p:nvPicPr>
          <p:cNvPr id="7170" name="Picture 2" descr="A photo shows a technician pointing out the first scratc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4" y="1806838"/>
            <a:ext cx="6282223" cy="4165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6576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27. Loosen the spindle retaining nut.</a:t>
            </a:r>
            <a:endParaRPr lang="en-IN" sz="2400" dirty="0">
              <a:latin typeface="Arial (Headings)"/>
            </a:endParaRPr>
          </a:p>
        </p:txBody>
      </p:sp>
      <p:pic>
        <p:nvPicPr>
          <p:cNvPr id="7170" name="Picture 2" descr="A photo shows a technician loosening the spindle retaining nut after observing the first scratc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1" cy="416500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562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28. Rotate the rotor 180° (one-half turn) on the spindle of the brake lathe.</a:t>
            </a:r>
            <a:endParaRPr lang="en-IN" sz="2400" dirty="0">
              <a:latin typeface="Arial (Headings)"/>
            </a:endParaRPr>
          </a:p>
        </p:txBody>
      </p:sp>
      <p:pic>
        <p:nvPicPr>
          <p:cNvPr id="7170" name="Picture 2" descr="A photo shows a technician rotating the rotor through one eighty degrees or half circle after loosening the spindle n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1" cy="41650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596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29. Tighten the spindle nut.</a:t>
            </a:r>
            <a:endParaRPr lang="en-IN" sz="2400" dirty="0">
              <a:latin typeface="Arial (Headings)"/>
            </a:endParaRPr>
          </a:p>
        </p:txBody>
      </p:sp>
      <p:pic>
        <p:nvPicPr>
          <p:cNvPr id="7170" name="Picture 2" descr="A photo shows a technician re tightening a spindle nut after rotating the rotor through half circl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0" cy="416500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642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30. Turn the lathe back on and turn the cutting bit slightly into the rotor until a second scratch cut is made.</a:t>
            </a:r>
            <a:endParaRPr lang="en-IN" sz="2400" dirty="0">
              <a:latin typeface="Arial (Headings)"/>
            </a:endParaRPr>
          </a:p>
        </p:txBody>
      </p:sp>
      <p:pic>
        <p:nvPicPr>
          <p:cNvPr id="7170" name="Picture 2" descr="A photo shows a technician switching the lathe back on and just turning the cutting bit into the rotor till it makes the second scratc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5" y="1806838"/>
            <a:ext cx="6282220" cy="41650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7814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5" y="228600"/>
            <a:ext cx="8229600" cy="1107996"/>
          </a:xfrm>
        </p:spPr>
        <p:txBody>
          <a:bodyPr wrap="square">
            <a:spAutoFit/>
          </a:bodyPr>
          <a:lstStyle/>
          <a:p>
            <a:r>
              <a:rPr lang="en-US" sz="2400" b="0" dirty="0"/>
              <a:t>31. If the second scratch cut is in the same location as the first scratch cut or extends all around the surface of the rotor, then the rotor is properly installed on the lathe.</a:t>
            </a:r>
            <a:endParaRPr lang="en-IN" sz="2400" dirty="0">
              <a:latin typeface="Arial (Headings)"/>
            </a:endParaRPr>
          </a:p>
        </p:txBody>
      </p:sp>
      <p:pic>
        <p:nvPicPr>
          <p:cNvPr id="7170" name="Picture 2" descr="A photo shows two scratch cuts in the same location. These scratch cuts also extend all around the surface of the rotor indicating the rotor is correctly mounted on th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8" cy="416500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4059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32. Start the machining process by moving the twin cutters to about the center of the rotor friction surface.</a:t>
            </a:r>
            <a:endParaRPr lang="en-IN" sz="2400" dirty="0">
              <a:latin typeface="Arial (Headings)"/>
            </a:endParaRPr>
          </a:p>
        </p:txBody>
      </p:sp>
      <p:pic>
        <p:nvPicPr>
          <p:cNvPr id="7170" name="Picture 2" descr="A photo shows a technician starting the machining process by moving in the twin cutters to around the center of the rotor friction surface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8" cy="41650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25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 DISTORTION (2 OF 2)</a:t>
            </a:r>
          </a:p>
        </p:txBody>
      </p:sp>
      <p:sp>
        <p:nvSpPr>
          <p:cNvPr id="3" name="Content Placeholder 2"/>
          <p:cNvSpPr>
            <a:spLocks noGrp="1"/>
          </p:cNvSpPr>
          <p:nvPr>
            <p:ph idx="1"/>
          </p:nvPr>
        </p:nvSpPr>
        <p:spPr/>
        <p:txBody>
          <a:bodyPr/>
          <a:lstStyle/>
          <a:p>
            <a:r>
              <a:rPr lang="en-US" dirty="0"/>
              <a:t>Out-Of-Round Drums</a:t>
            </a:r>
          </a:p>
          <a:p>
            <a:pPr lvl="1"/>
            <a:r>
              <a:rPr lang="en-US" dirty="0"/>
              <a:t>A distortion in which the drum radius varies when measured at different points around its circumference.</a:t>
            </a:r>
          </a:p>
          <a:p>
            <a:r>
              <a:rPr lang="en-US" dirty="0"/>
              <a:t>Eccentric Drums</a:t>
            </a:r>
          </a:p>
          <a:p>
            <a:pPr lvl="1"/>
            <a:r>
              <a:rPr lang="en-US" dirty="0"/>
              <a:t>Eccentric distortion exists when the geometric center of the circle described by the brake drum friction surface is other than the center of the axle or the bolt circle of the drum web.</a:t>
            </a:r>
          </a:p>
        </p:txBody>
      </p:sp>
    </p:spTree>
    <p:extLst>
      <p:ext uri="{BB962C8B-B14F-4D97-AF65-F5344CB8AC3E}">
        <p14:creationId xmlns:p14="http://schemas.microsoft.com/office/powerpoint/2010/main" val="37245641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33. Turn the cutting bits inward until they touch the rotor and zero the depth adjustment.</a:t>
            </a:r>
            <a:endParaRPr lang="en-IN" sz="2400" dirty="0">
              <a:latin typeface="Arial (Headings)"/>
            </a:endParaRPr>
          </a:p>
        </p:txBody>
      </p:sp>
      <p:pic>
        <p:nvPicPr>
          <p:cNvPr id="7170" name="Picture 2" descr="A photo shows a technician adjusting the depth to zero after the cutting beats just touch the rotor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7" cy="416500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9486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4" y="27915"/>
            <a:ext cx="8229600" cy="1354217"/>
          </a:xfrm>
        </p:spPr>
        <p:txBody>
          <a:bodyPr wrap="square">
            <a:spAutoFit/>
          </a:bodyPr>
          <a:lstStyle/>
          <a:p>
            <a:r>
              <a:rPr lang="en-US" sz="2200" b="0" dirty="0"/>
              <a:t>34. Adjust the twin cutters, then dial in the amount of depth (0.005–0.010 inch per side for a rough cut or 0.002 inch for a finish cut) and lock the adjustment so that vibration will not change the setting.</a:t>
            </a:r>
            <a:endParaRPr lang="en-IN" sz="2200" dirty="0">
              <a:latin typeface="Arial (Headings)"/>
            </a:endParaRPr>
          </a:p>
        </p:txBody>
      </p:sp>
      <p:pic>
        <p:nvPicPr>
          <p:cNvPr id="7170" name="Picture 2" descr="A photo illustrates the cut depth is 0.005 to 0.01 inches per side for a rough cut and 0.002 inches for a finis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6" y="1806838"/>
            <a:ext cx="6282217" cy="4165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420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4" y="152400"/>
            <a:ext cx="8229600" cy="1107996"/>
          </a:xfrm>
        </p:spPr>
        <p:txBody>
          <a:bodyPr wrap="square">
            <a:spAutoFit/>
          </a:bodyPr>
          <a:lstStyle/>
          <a:p>
            <a:r>
              <a:rPr lang="en-US" sz="2400" b="0" dirty="0"/>
              <a:t>35. Turn the feed control knob until the desired feed rate is achieved for the first or rough cut (0.006– 0.010 inch per revolution) or finish cut (0.002 inch per revolution).</a:t>
            </a:r>
            <a:endParaRPr lang="en-IN" sz="2400" dirty="0">
              <a:latin typeface="Arial (Headings)"/>
            </a:endParaRPr>
          </a:p>
        </p:txBody>
      </p:sp>
      <p:pic>
        <p:nvPicPr>
          <p:cNvPr id="7170" name="Picture 2" descr="A photo shows a technician adjusting the feed control knob when machining a brake rotor. The feed rate is between 0.006 and 0.01 inches per revolution for the rough or first cut and 0.002 inches per revolution for finish c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7" y="1806838"/>
            <a:ext cx="6282215" cy="41650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00704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36. Engage the automatic feed.</a:t>
            </a:r>
            <a:endParaRPr lang="en-IN" sz="2400" dirty="0">
              <a:latin typeface="Arial (Headings)"/>
            </a:endParaRPr>
          </a:p>
        </p:txBody>
      </p:sp>
      <p:pic>
        <p:nvPicPr>
          <p:cNvPr id="7170" name="Picture 2" descr="A photo shows a technician engaging the automatic feed after setting the feed control knob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0892" y="1806838"/>
            <a:ext cx="6282215" cy="41650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24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37. Observe the machining operation.</a:t>
            </a:r>
            <a:endParaRPr lang="en-IN" sz="2400" dirty="0">
              <a:latin typeface="Arial (Headings)"/>
            </a:endParaRPr>
          </a:p>
        </p:txBody>
      </p:sp>
      <p:pic>
        <p:nvPicPr>
          <p:cNvPr id="7170" name="Picture 2" descr="A photo shows the machining of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7" y="1806838"/>
            <a:ext cx="6282214" cy="41650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216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38. After the cutting bits have cleared the edge of the rotor, turn the lathe off and measure the thickness of the rotor.</a:t>
            </a:r>
            <a:endParaRPr lang="en-IN" sz="2400" dirty="0">
              <a:latin typeface="Arial (Headings)"/>
            </a:endParaRPr>
          </a:p>
        </p:txBody>
      </p:sp>
      <p:pic>
        <p:nvPicPr>
          <p:cNvPr id="7170" name="Picture 2" descr="A photo shows a technician measuring rotor thickness with a micrometer after the cutting bits have cleared the edge of th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7" y="1806838"/>
            <a:ext cx="6282214" cy="41650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6670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39. Readjust the feed control to a slow rate (0.002 inch per revolution or less) for the finish cut.</a:t>
            </a:r>
            <a:endParaRPr lang="en-IN" sz="2400" dirty="0">
              <a:latin typeface="Arial (Headings)"/>
            </a:endParaRPr>
          </a:p>
        </p:txBody>
      </p:sp>
      <p:pic>
        <p:nvPicPr>
          <p:cNvPr id="7170" name="Picture 2" descr="A photo shows a technician readjusting the feed control knob for the finish cut to 0.002 inches per revolution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2" cy="416500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406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40. Reposition the cutting bits for the finish cut.</a:t>
            </a:r>
            <a:endParaRPr lang="en-IN" sz="2400" dirty="0">
              <a:latin typeface="Arial (Headings)"/>
            </a:endParaRPr>
          </a:p>
        </p:txBody>
      </p:sp>
      <p:pic>
        <p:nvPicPr>
          <p:cNvPr id="7170" name="Picture 2" descr="A photo shows a technician repositioning the cutting bits for the finis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2" cy="41650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303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41. Loosen the adjustment locks.</a:t>
            </a:r>
            <a:endParaRPr lang="en-IN" sz="2400" dirty="0">
              <a:latin typeface="Arial (Headings)"/>
            </a:endParaRPr>
          </a:p>
        </p:txBody>
      </p:sp>
      <p:pic>
        <p:nvPicPr>
          <p:cNvPr id="7170" name="Picture 2" descr="A photo shows a technician loosening the adjustment locks for setting the cut depth for the finis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1" cy="416500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057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42. Turn the depth of the cut for the finish cut (0.002 inch maximum).</a:t>
            </a:r>
            <a:endParaRPr lang="en-IN" sz="2400" dirty="0">
              <a:latin typeface="Arial (Headings)"/>
            </a:endParaRPr>
          </a:p>
        </p:txBody>
      </p:sp>
      <p:pic>
        <p:nvPicPr>
          <p:cNvPr id="7170" name="Picture 2" descr="A photo shows a technician setting the depth of cut to 0.002 inches for the finish cut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8" y="1806838"/>
            <a:ext cx="6282211" cy="41650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8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108.7 Bellmouth brake drum distortion</a:t>
            </a:r>
            <a:endParaRPr lang="en-US" dirty="0">
              <a:latin typeface="+mj-lt"/>
            </a:endParaRPr>
          </a:p>
        </p:txBody>
      </p:sp>
      <p:pic>
        <p:nvPicPr>
          <p:cNvPr id="3" name="Picture 2" descr="A figure shows bellmouth brake drum distortion. Such a distortion occurs when the outer edge of the friction surface of brake drum has a larger diameter than the closed ed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325" y="1547449"/>
            <a:ext cx="6237351" cy="456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1951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43. Lock the adjustment.</a:t>
            </a:r>
            <a:endParaRPr lang="en-IN" sz="2400" dirty="0">
              <a:latin typeface="Arial (Headings)"/>
            </a:endParaRPr>
          </a:p>
        </p:txBody>
      </p:sp>
      <p:pic>
        <p:nvPicPr>
          <p:cNvPr id="7170" name="Picture 2" descr="A photo shows a technician locking the adjustment after setting the finish cut depth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9" cy="416500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555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44. Engage the automatic feed.</a:t>
            </a:r>
            <a:endParaRPr lang="en-IN" sz="2400" dirty="0">
              <a:latin typeface="Arial (Headings)"/>
            </a:endParaRPr>
          </a:p>
        </p:txBody>
      </p:sp>
      <p:pic>
        <p:nvPicPr>
          <p:cNvPr id="7170" name="Picture 2" descr="A photo shows a technician locking the adjustment after setting the finish cut depth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9" cy="4165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556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3" y="228600"/>
            <a:ext cx="8229600" cy="1107996"/>
          </a:xfrm>
        </p:spPr>
        <p:txBody>
          <a:bodyPr wrap="square">
            <a:spAutoFit/>
          </a:bodyPr>
          <a:lstStyle/>
          <a:p>
            <a:r>
              <a:rPr lang="en-US" sz="2400" b="0" dirty="0"/>
              <a:t>45. Use 150-grit aluminum-oxide sandpaper on a block of wood for 60 seconds per side on a grinder to give a non-directional and smooth surface to both sides of the rotor.</a:t>
            </a:r>
            <a:endParaRPr lang="en-IN" sz="2400" dirty="0">
              <a:latin typeface="Arial (Headings)"/>
            </a:endParaRPr>
          </a:p>
        </p:txBody>
      </p:sp>
      <p:pic>
        <p:nvPicPr>
          <p:cNvPr id="7170" name="Picture 2" descr="A photo shows a technician grinding both sides of the rotor for sixty seconds with a one fifty grit aluminum oxide sandpaper mounted on wooden blocks to provide non directional smooth surf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8" cy="4165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5402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23" y="309265"/>
            <a:ext cx="8229600" cy="1015663"/>
          </a:xfrm>
        </p:spPr>
        <p:txBody>
          <a:bodyPr wrap="square">
            <a:spAutoFit/>
          </a:bodyPr>
          <a:lstStyle/>
          <a:p>
            <a:r>
              <a:rPr lang="en-US" sz="2200" b="0" dirty="0"/>
              <a:t>46. After the sanding or grinding operation, thoroughly clean the machined surface of the rotor to remove any and all particles of grit that could affect the operation and life of the disc brake pads.</a:t>
            </a:r>
            <a:endParaRPr lang="en-IN" sz="2200" dirty="0">
              <a:latin typeface="Arial (Headings)"/>
            </a:endParaRPr>
          </a:p>
        </p:txBody>
      </p:sp>
      <p:pic>
        <p:nvPicPr>
          <p:cNvPr id="7170" name="Picture 2" descr="A photo shows a technician spraying cleaner on a sanded and grinded rotor to remove all grit particles that can affect the working and life of disc brake pad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19" y="1806838"/>
            <a:ext cx="6282208" cy="4164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1555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47. Remove the silencer band.</a:t>
            </a:r>
            <a:endParaRPr lang="en-IN" sz="2400" dirty="0">
              <a:latin typeface="Arial (Headings)"/>
            </a:endParaRPr>
          </a:p>
        </p:txBody>
      </p:sp>
      <p:pic>
        <p:nvPicPr>
          <p:cNvPr id="7170" name="Picture 2" descr="A photo shows a technician removing the silencer band from a rotor whe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20" y="1806838"/>
            <a:ext cx="6282206" cy="4164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639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48. Loosen the spindle retaining nut and remove the rotor.</a:t>
            </a:r>
            <a:endParaRPr lang="en-IN" sz="2400" dirty="0">
              <a:latin typeface="Arial (Headings)"/>
            </a:endParaRPr>
          </a:p>
        </p:txBody>
      </p:sp>
      <p:pic>
        <p:nvPicPr>
          <p:cNvPr id="7170" name="Picture 2" descr="A photo shows a technician loosening the spindle nut and removing the rotor. This is the last step in machining a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20" y="1806838"/>
            <a:ext cx="6282206" cy="416499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7957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000" dirty="0">
                <a:latin typeface="+mj-lt"/>
              </a:rPr>
              <a:t>ON-THE-VEHICLE LATHE</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118296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82" y="228600"/>
            <a:ext cx="8229600" cy="1107996"/>
          </a:xfrm>
        </p:spPr>
        <p:txBody>
          <a:bodyPr wrap="square">
            <a:spAutoFit/>
          </a:bodyPr>
          <a:lstStyle/>
          <a:p>
            <a:r>
              <a:rPr lang="en-US" sz="2400" b="0" dirty="0"/>
              <a:t>1. Prepare to machine a disc brake rotor using an on-the-vehicle lathe by properly positioning the vehicle in the stall and hoisting the vehicle to a good working height.</a:t>
            </a:r>
            <a:endParaRPr lang="en-IN" sz="2400" dirty="0">
              <a:latin typeface="Arial (Headings)"/>
            </a:endParaRPr>
          </a:p>
        </p:txBody>
      </p:sp>
      <p:pic>
        <p:nvPicPr>
          <p:cNvPr id="7170" name="Picture 2" descr="A photo shows the correct positioning of a vehicle in the stall and lifting it to a good working height before the vehicle’s disc brake rotor is machined using an on-the-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1842" y="2056271"/>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5823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2. Remove the wheels and place them out of the way.</a:t>
            </a:r>
            <a:endParaRPr lang="en-IN" sz="2400" dirty="0">
              <a:latin typeface="Arial (Headings)"/>
            </a:endParaRPr>
          </a:p>
        </p:txBody>
      </p:sp>
      <p:pic>
        <p:nvPicPr>
          <p:cNvPr id="7170" name="Picture 2" descr="A photo shows a technician removing the vehicle wheels and placing them away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686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3. Remove the disc brake caliper and use a wire to support the caliper out of the way of the rotor.</a:t>
            </a:r>
            <a:endParaRPr lang="en-IN" sz="2400" dirty="0">
              <a:latin typeface="Arial (Headings)"/>
            </a:endParaRPr>
          </a:p>
        </p:txBody>
      </p:sp>
      <p:pic>
        <p:nvPicPr>
          <p:cNvPr id="7170" name="Picture 2" descr="A photo shows the removal of the disc brake caliper and the use of a wire to keep it supported out of the rotor’s way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7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108.8 Out-of-round brake drum distortion</a:t>
            </a:r>
            <a:endParaRPr lang="en-US" dirty="0">
              <a:latin typeface="+mj-lt"/>
            </a:endParaRPr>
          </a:p>
        </p:txBody>
      </p:sp>
      <p:pic>
        <p:nvPicPr>
          <p:cNvPr id="3" name="Picture 2" descr="A figure shows the out of round brake drum distortion in which non uniform heat distribution in the drum causes radius at some points of the drum to larger than radius at other poin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1015" y="1484648"/>
            <a:ext cx="5028101" cy="465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6076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4. Measure the rotor thickness and compare it with factory specifications before machining. If a discard thickness is specified, be sure to allow an additional 0.015 inch for wear.</a:t>
            </a:r>
            <a:endParaRPr lang="en-IN" sz="2400" dirty="0">
              <a:latin typeface="Arial (Headings)"/>
            </a:endParaRPr>
          </a:p>
        </p:txBody>
      </p:sp>
      <p:pic>
        <p:nvPicPr>
          <p:cNvPr id="7170" name="Picture 2" descr="A photo shows that the measured thickness is compared with specifications. &#10;The rotor is disposed if it has reached the discard thickness after allowing another 0.015 inches for w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8113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5. Install the hub adapter onto the hub and secure it using the wheel lug nuts.</a:t>
            </a:r>
            <a:endParaRPr lang="en-IN" sz="2400" dirty="0">
              <a:latin typeface="Arial (Headings)"/>
            </a:endParaRPr>
          </a:p>
        </p:txBody>
      </p:sp>
      <p:pic>
        <p:nvPicPr>
          <p:cNvPr id="7170" name="Picture 2" descr="A photo shows he installation of a hub adapter on the hub and its fastening via wheel lug nuts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442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6. Engage the drive unit by aligning the hole in the drive plate with the raised button on the adapter.</a:t>
            </a:r>
            <a:endParaRPr lang="en-IN" sz="2400" dirty="0">
              <a:latin typeface="Arial (Headings)"/>
            </a:endParaRPr>
          </a:p>
        </p:txBody>
      </p:sp>
      <p:pic>
        <p:nvPicPr>
          <p:cNvPr id="7170" name="Picture 2" descr="A photo shows the engagement of the drive unit by aligning the hole in the drive plate with the raised button on the adapte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2399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7. Use the thumb wheel to tighten the drive unit to the adapter.</a:t>
            </a:r>
            <a:endParaRPr lang="en-IN" sz="2400" dirty="0">
              <a:latin typeface="Arial (Headings)"/>
            </a:endParaRPr>
          </a:p>
        </p:txBody>
      </p:sp>
      <p:pic>
        <p:nvPicPr>
          <p:cNvPr id="7170" name="Picture 2" descr="A photo shows a technician using a thumb wheel to tighten the drive unit to the adapte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770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8. Attach a dial indicator to a secure part on the vehicle and position the dial indicator on a flat portion of the lathe to measure the lathe runout.</a:t>
            </a:r>
            <a:endParaRPr lang="en-IN" sz="2400" dirty="0">
              <a:latin typeface="Arial (Headings)"/>
            </a:endParaRPr>
          </a:p>
        </p:txBody>
      </p:sp>
      <p:pic>
        <p:nvPicPr>
          <p:cNvPr id="7170" name="Picture 2" descr="A photo shows a technician measuring the lathe runout with a dial indicato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4151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9. Rotate the wheel or turn the lathe motor on and measure the amount of runout.</a:t>
            </a:r>
            <a:endParaRPr lang="en-IN" sz="2400" dirty="0">
              <a:latin typeface="Arial (Headings)"/>
            </a:endParaRPr>
          </a:p>
        </p:txBody>
      </p:sp>
      <p:pic>
        <p:nvPicPr>
          <p:cNvPr id="7170" name="Picture 2" descr="A photo shows a dial indicator installed on a flat portion of the lathe to measure lathe runo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00842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10. Use a wrench to adjust the runout using the four numbers stamped on the edge of the drive flange as a guide.</a:t>
            </a:r>
            <a:endParaRPr lang="en-IN" sz="2400" dirty="0">
              <a:latin typeface="Arial (Headings)"/>
            </a:endParaRPr>
          </a:p>
        </p:txBody>
      </p:sp>
      <p:pic>
        <p:nvPicPr>
          <p:cNvPr id="7170" name="Picture 2" descr="A photo shows a technician using a wrench to adjust the runout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658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11. After the hub runout is adjusted to 0.005 inch or less, remove the dial indicator from the vehicle.</a:t>
            </a:r>
            <a:endParaRPr lang="en-IN" sz="2400" dirty="0">
              <a:latin typeface="Arial (Headings)"/>
            </a:endParaRPr>
          </a:p>
        </p:txBody>
      </p:sp>
      <p:pic>
        <p:nvPicPr>
          <p:cNvPr id="7170" name="Picture 2" descr="A photo shows a technician removing the dial indicator from the vehicle after adjusting the hub runout to 0.005 inches or less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8729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12. Using a T-handle Allen wrench, adjust the cutter arms until they are centered on the disc brake rotor.</a:t>
            </a:r>
            <a:endParaRPr lang="en-IN" sz="2400" dirty="0">
              <a:latin typeface="Arial (Headings)"/>
            </a:endParaRPr>
          </a:p>
        </p:txBody>
      </p:sp>
      <p:pic>
        <p:nvPicPr>
          <p:cNvPr id="7170" name="Picture 2" descr="A photo shows a technician using a T handle Allen wrench to adjust the cutter arm till they are centered on the disc brake rotor when machining th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230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13. Move the cutters to the center of the rotor.</a:t>
            </a:r>
            <a:endParaRPr lang="en-IN" sz="2400" dirty="0">
              <a:latin typeface="Arial (Headings)"/>
            </a:endParaRPr>
          </a:p>
        </p:txBody>
      </p:sp>
      <p:pic>
        <p:nvPicPr>
          <p:cNvPr id="7170" name="Picture 2" descr="A photo shows the insertion of the cutters to the center of the roto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654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108.9 Eccentric brake drum distortion</a:t>
            </a:r>
            <a:endParaRPr lang="en-US" dirty="0">
              <a:latin typeface="+mj-lt"/>
            </a:endParaRPr>
          </a:p>
        </p:txBody>
      </p:sp>
      <p:pic>
        <p:nvPicPr>
          <p:cNvPr id="3" name="Picture 2" descr="A figure shows eccentric drum distortion in which the drum does not move along a circular path because the true center point of the axle and drum bolt circle is different from the geometric center of the brake drum’s friction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02128" y="1412458"/>
            <a:ext cx="4139743" cy="474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506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14. Adjust the cutter depth until each cutter barely touches the rotor.</a:t>
            </a:r>
            <a:endParaRPr lang="en-IN" sz="2400" dirty="0">
              <a:latin typeface="Arial (Headings)"/>
            </a:endParaRPr>
          </a:p>
        </p:txBody>
      </p:sp>
      <p:pic>
        <p:nvPicPr>
          <p:cNvPr id="7170" name="Picture 2" descr="A photo shows a technician setting the cutting depth of each cutter such that they barely touch the rotor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4592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15. Position the cutters to the inside edge of the rotor surface and adjust the cutters to the desired depth of cut.</a:t>
            </a:r>
            <a:endParaRPr lang="en-IN" sz="2400" dirty="0">
              <a:latin typeface="Arial (Headings)"/>
            </a:endParaRPr>
          </a:p>
        </p:txBody>
      </p:sp>
      <p:pic>
        <p:nvPicPr>
          <p:cNvPr id="7170" name="Picture 2" descr="A photo shows a technician position the cutters on the inside edge of the rotor surface and adjusting the cutters to the desired depth of cut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9044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16. Adjust the automatic shut-off so the lathe will turn itself off at the end of the cut.</a:t>
            </a:r>
            <a:endParaRPr lang="en-IN" sz="2400" dirty="0">
              <a:latin typeface="Arial (Headings)"/>
            </a:endParaRPr>
          </a:p>
        </p:txBody>
      </p:sp>
      <p:pic>
        <p:nvPicPr>
          <p:cNvPr id="7170" name="Picture 2" descr="A photo shows a technician setting the lathe’s automatic shut off to turn off the lathe by itself at the end of the cut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4504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17. Turn the lathe on by depressing the start button.</a:t>
            </a:r>
            <a:endParaRPr lang="en-IN" sz="2400" dirty="0">
              <a:latin typeface="Arial (Headings)"/>
            </a:endParaRPr>
          </a:p>
        </p:txBody>
      </p:sp>
      <p:pic>
        <p:nvPicPr>
          <p:cNvPr id="7170" name="Picture 2" descr="A photo shows a technician turning on the lathe after adjusting the automatic shut off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6055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18. Monitor the machining operations as the lathe automatically moves the cutters from the center toward the outside edge of the rotor.</a:t>
            </a:r>
            <a:endParaRPr lang="en-IN" sz="2400" dirty="0">
              <a:latin typeface="Arial (Headings)"/>
            </a:endParaRPr>
          </a:p>
        </p:txBody>
      </p:sp>
      <p:pic>
        <p:nvPicPr>
          <p:cNvPr id="7170" name="Picture 2" descr="A photo shows the monitoring of the machining operations as the on the vehicle lathe automatically moves the cutters from the center to the outer edge of the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09059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19. After the lathe reaches the outside edge of the rotor, the drive motor should stop.</a:t>
            </a:r>
            <a:endParaRPr lang="en-IN" sz="2400" dirty="0">
              <a:latin typeface="Arial (Headings)"/>
            </a:endParaRPr>
          </a:p>
        </p:txBody>
      </p:sp>
      <p:pic>
        <p:nvPicPr>
          <p:cNvPr id="7170" name="Picture 2" descr="A photo shows the cutter in a lathe reaching the outside edge of the rotor when machining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8947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20. Measure the thickness of the rotor after machining to be certain that the rotor thickness is within service limits.</a:t>
            </a:r>
            <a:endParaRPr lang="en-IN" sz="2400" dirty="0">
              <a:latin typeface="Arial (Headings)"/>
            </a:endParaRPr>
          </a:p>
        </p:txBody>
      </p:sp>
      <p:pic>
        <p:nvPicPr>
          <p:cNvPr id="7170" name="Picture 2" descr="A photo shows a technician measuring the rotor thickness after each run of when machining a disc brake rotor   on the vehicl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49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21. The technician is using 150-grit aluminum-oxide sandpaper and a wood block for 60 seconds on each side of the rotor to provide a smooth surface finish.</a:t>
            </a:r>
            <a:endParaRPr lang="en-IN" sz="2400" dirty="0">
              <a:latin typeface="Arial (Headings)"/>
            </a:endParaRPr>
          </a:p>
        </p:txBody>
      </p:sp>
      <p:pic>
        <p:nvPicPr>
          <p:cNvPr id="7170" name="Picture 2" descr="A photo shows a technician using a one fifty grit aluminum oxide sandpaper and a wood block on each rotor side when machining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001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22. After completing the machining and resurfacing of the rotor, unclamp the drive unit from the hub adapter and clean the rotor.</a:t>
            </a:r>
            <a:endParaRPr lang="en-IN" sz="2400" dirty="0">
              <a:latin typeface="Arial (Headings)"/>
            </a:endParaRPr>
          </a:p>
        </p:txBody>
      </p:sp>
      <p:pic>
        <p:nvPicPr>
          <p:cNvPr id="7170" name="Picture 2" descr="A photo shows the cleaning of the rotor after machining and resurfacing the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56392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23. After the drive unit has been removed, remove the lug nuts holding the adapter to the rotor hub.</a:t>
            </a:r>
            <a:endParaRPr lang="en-IN" sz="2400" dirty="0">
              <a:latin typeface="Arial (Headings)"/>
            </a:endParaRPr>
          </a:p>
        </p:txBody>
      </p:sp>
      <p:pic>
        <p:nvPicPr>
          <p:cNvPr id="7170" name="Picture 2" descr="A photo shows a technician removing the lug nuts that fasten the adapter to the rotor hub after the drive unit is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18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108.1</a:t>
            </a:r>
            <a:r>
              <a:rPr lang="en-US" dirty="0"/>
              <a:t> Describe the types of brake drums.</a:t>
            </a:r>
          </a:p>
          <a:p>
            <a:pPr marL="0" indent="0">
              <a:buNone/>
            </a:pPr>
            <a:r>
              <a:rPr lang="en-US" b="1" dirty="0">
                <a:solidFill>
                  <a:srgbClr val="005A70"/>
                </a:solidFill>
              </a:rPr>
              <a:t>108.2 </a:t>
            </a:r>
            <a:r>
              <a:rPr lang="en-US" dirty="0"/>
              <a:t>Explain the factors that cause rotor damage.</a:t>
            </a:r>
          </a:p>
          <a:p>
            <a:pPr marL="0" indent="0">
              <a:buNone/>
            </a:pPr>
            <a:r>
              <a:rPr lang="en-US" b="1" dirty="0">
                <a:solidFill>
                  <a:srgbClr val="005A70"/>
                </a:solidFill>
              </a:rPr>
              <a:t>108.3 </a:t>
            </a:r>
            <a:r>
              <a:rPr lang="en-US" dirty="0"/>
              <a:t>Discuss brake drum distortion and removal.</a:t>
            </a:r>
          </a:p>
          <a:p>
            <a:pPr marL="0" indent="0">
              <a:buNone/>
            </a:pPr>
            <a:r>
              <a:rPr lang="en-US" b="1" dirty="0">
                <a:solidFill>
                  <a:schemeClr val="accent2"/>
                </a:solidFill>
              </a:rPr>
              <a:t>108.4</a:t>
            </a:r>
            <a:r>
              <a:rPr lang="en-US" dirty="0"/>
              <a:t> Explain how to machine a brake drum and when a brake drum should be discarded.</a:t>
            </a:r>
          </a:p>
          <a:p>
            <a:pPr marL="0" indent="0">
              <a:buNone/>
            </a:pPr>
            <a:r>
              <a:rPr lang="en-US" b="1" dirty="0">
                <a:solidFill>
                  <a:schemeClr val="accent2"/>
                </a:solidFill>
              </a:rPr>
              <a:t>108.5</a:t>
            </a:r>
            <a:r>
              <a:rPr lang="en-US" dirty="0"/>
              <a:t> Explain the procedure for machining disc brake rotor.</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REMOVING DRUMS</a:t>
            </a:r>
          </a:p>
        </p:txBody>
      </p:sp>
      <p:sp>
        <p:nvSpPr>
          <p:cNvPr id="3" name="Content Placeholder 2"/>
          <p:cNvSpPr>
            <a:spLocks noGrp="1"/>
          </p:cNvSpPr>
          <p:nvPr>
            <p:ph idx="1"/>
          </p:nvPr>
        </p:nvSpPr>
        <p:spPr/>
        <p:txBody>
          <a:bodyPr/>
          <a:lstStyle/>
          <a:p>
            <a:r>
              <a:rPr lang="en-US" dirty="0"/>
              <a:t>The first inspection step after removing a brake drum is to check it for warpage using a straightedge.</a:t>
            </a:r>
          </a:p>
          <a:p>
            <a:r>
              <a:rPr lang="en-US" dirty="0"/>
              <a:t>A warped drum is often a source of vibration.</a:t>
            </a:r>
          </a:p>
          <a:p>
            <a:r>
              <a:rPr lang="en-US" dirty="0"/>
              <a:t>A brake drum that is out-of-round can cause a brake pedal pulsation during braking.</a:t>
            </a:r>
          </a:p>
        </p:txBody>
      </p:sp>
    </p:spTree>
    <p:extLst>
      <p:ext uri="{BB962C8B-B14F-4D97-AF65-F5344CB8AC3E}">
        <p14:creationId xmlns:p14="http://schemas.microsoft.com/office/powerpoint/2010/main" val="423015636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24. After removing the hub adapter, the caliper can be reinstalled.</a:t>
            </a:r>
            <a:endParaRPr lang="en-IN" sz="2400" dirty="0">
              <a:latin typeface="Arial (Headings)"/>
            </a:endParaRPr>
          </a:p>
        </p:txBody>
      </p:sp>
      <p:pic>
        <p:nvPicPr>
          <p:cNvPr id="7170" name="Picture 2" descr="A photo shows a technician reinstalling the caliper after removing the hub adapter when machining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453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25. Be sure to torque the caliper retaining bolts to factory specifications.</a:t>
            </a:r>
            <a:endParaRPr lang="en-IN" sz="2400" dirty="0">
              <a:latin typeface="Arial (Headings)"/>
            </a:endParaRPr>
          </a:p>
        </p:txBody>
      </p:sp>
      <p:pic>
        <p:nvPicPr>
          <p:cNvPr id="7170" name="Picture 2" descr="A photo shows a technician tightening the caliper retaining bolts to the factory torque specification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097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26. Install the wheel and wheel cover. On this vehicle, the wheel cover must be installed before the lug nuts because the lug nuts hold the wheel cover on the wheel.</a:t>
            </a:r>
            <a:endParaRPr lang="en-IN" sz="2400" dirty="0">
              <a:latin typeface="Arial (Headings)"/>
            </a:endParaRPr>
          </a:p>
        </p:txBody>
      </p:sp>
      <p:pic>
        <p:nvPicPr>
          <p:cNvPr id="7170" name="Picture 2" descr="A photo shows a technician reinstalling the wheel and wheel cov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033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27. Always use a torque wrench or a torque-limiting adapter with an air impact wrench as shown here when tightening lug nuts.</a:t>
            </a:r>
            <a:endParaRPr lang="en-IN" sz="2400" dirty="0">
              <a:latin typeface="Arial (Headings)"/>
            </a:endParaRPr>
          </a:p>
        </p:txBody>
      </p:sp>
      <p:pic>
        <p:nvPicPr>
          <p:cNvPr id="7170" name="Picture 2" descr="A photo shows a technician tightening lug nuts using the recommended torque wrench or a torque limiting adapter with an air impact wre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3732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80" y="228600"/>
            <a:ext cx="8229600" cy="1107996"/>
          </a:xfrm>
        </p:spPr>
        <p:txBody>
          <a:bodyPr wrap="square">
            <a:spAutoFit/>
          </a:bodyPr>
          <a:lstStyle/>
          <a:p>
            <a:r>
              <a:rPr lang="en-US" sz="2400" b="0" dirty="0"/>
              <a:t>28. Pump the brake pedal several times to restore proper brake pedal height. Check and add brake fluid as necessary before moving the vehicle.</a:t>
            </a:r>
            <a:endParaRPr lang="en-IN" sz="2400" dirty="0">
              <a:latin typeface="Arial (Headings)"/>
            </a:endParaRPr>
          </a:p>
        </p:txBody>
      </p:sp>
      <p:pic>
        <p:nvPicPr>
          <p:cNvPr id="7170" name="Picture 2" descr="A photo shows brake fluid being added in a brake sy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440" y="2060848"/>
            <a:ext cx="551688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3952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457200" y="1524000"/>
            <a:ext cx="8229600" cy="4525963"/>
          </a:xfrm>
        </p:spPr>
        <p:txBody>
          <a:bodyPr/>
          <a:lstStyle/>
          <a:p>
            <a:pPr fontAlgn="base"/>
            <a:r>
              <a:rPr lang="en-US" sz="1600" dirty="0">
                <a:hlinkClick r:id="rId2"/>
              </a:rPr>
              <a:t>On car brake machining (time 19:13)</a:t>
            </a:r>
            <a:endParaRPr lang="en-US" sz="1600" dirty="0"/>
          </a:p>
          <a:p>
            <a:pPr fontAlgn="base"/>
            <a:r>
              <a:rPr lang="en-US" sz="1600" dirty="0">
                <a:hlinkClick r:id="rId3"/>
              </a:rPr>
              <a:t>Tapered wheel bearing rotors (time 33:08)</a:t>
            </a:r>
            <a:endParaRPr lang="en-US" sz="1600" dirty="0"/>
          </a:p>
          <a:p>
            <a:pPr fontAlgn="base"/>
            <a:r>
              <a:rPr lang="en-US" sz="1600" dirty="0">
                <a:hlinkClick r:id="rId4"/>
              </a:rPr>
              <a:t>Replace a wheel stud (time 2:09)</a:t>
            </a:r>
            <a:endParaRPr lang="en-US" sz="1600" dirty="0"/>
          </a:p>
          <a:p>
            <a:pPr fontAlgn="base"/>
            <a:r>
              <a:rPr lang="en-US" sz="1600" dirty="0">
                <a:hlinkClick r:id="rId5"/>
              </a:rPr>
              <a:t>Turn a rotor (time 7:14)</a:t>
            </a:r>
            <a:endParaRPr lang="en-US" sz="1600" dirty="0"/>
          </a:p>
          <a:p>
            <a:pPr fontAlgn="base"/>
            <a:r>
              <a:rPr lang="en-US" sz="1600" dirty="0">
                <a:hlinkClick r:id="rId6"/>
              </a:rPr>
              <a:t>Machine a brake rotor (time 4:52)</a:t>
            </a:r>
            <a:endParaRPr lang="en-US" sz="1600" dirty="0"/>
          </a:p>
          <a:p>
            <a:pPr fontAlgn="base"/>
            <a:r>
              <a:rPr lang="en-US" sz="1600" dirty="0">
                <a:hlinkClick r:id="rId7"/>
              </a:rPr>
              <a:t>On car brake lathe (time 3:04)</a:t>
            </a:r>
            <a:endParaRPr lang="en-US" sz="1600" dirty="0"/>
          </a:p>
          <a:p>
            <a:pPr fontAlgn="base"/>
            <a:r>
              <a:rPr lang="en-US" sz="1600" dirty="0">
                <a:hlinkClick r:id="rId8"/>
              </a:rPr>
              <a:t>Rotor machining (time 9:19)</a:t>
            </a:r>
            <a:endParaRPr lang="en-US" sz="1600" dirty="0"/>
          </a:p>
          <a:p>
            <a:pPr fontAlgn="base"/>
            <a:r>
              <a:rPr lang="en-US" sz="1600" dirty="0">
                <a:hlinkClick r:id="rId9"/>
              </a:rPr>
              <a:t>Rotor machining (time 7:49)</a:t>
            </a:r>
            <a:endParaRPr lang="en-US" sz="1600" dirty="0"/>
          </a:p>
          <a:p>
            <a:pPr fontAlgn="base"/>
            <a:r>
              <a:rPr lang="en-US" sz="1600" dirty="0">
                <a:hlinkClick r:id="rId10"/>
              </a:rPr>
              <a:t>On car brake lathe (time 15:18)</a:t>
            </a:r>
            <a:endParaRPr lang="en-US" sz="1600" dirty="0"/>
          </a:p>
          <a:p>
            <a:pPr fontAlgn="base"/>
            <a:r>
              <a:rPr lang="en-US" sz="1600" dirty="0">
                <a:hlinkClick r:id="rId11"/>
              </a:rPr>
              <a:t>Machining a brake drum (time 21:54)</a:t>
            </a:r>
            <a:endParaRPr lang="en-US" sz="1600" dirty="0"/>
          </a:p>
          <a:p>
            <a:pPr fontAlgn="base"/>
            <a:r>
              <a:rPr lang="en-US" sz="1600" dirty="0">
                <a:hlinkClick r:id="rId12"/>
              </a:rPr>
              <a:t>Brake drum measurement (time 5:20)</a:t>
            </a:r>
            <a:endParaRPr lang="en-US" sz="1600" dirty="0"/>
          </a:p>
        </p:txBody>
      </p:sp>
    </p:spTree>
    <p:extLst>
      <p:ext uri="{BB962C8B-B14F-4D97-AF65-F5344CB8AC3E}">
        <p14:creationId xmlns:p14="http://schemas.microsoft.com/office/powerpoint/2010/main" val="42045234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108.10 A straightedge can be used to check for brake drum warpage</a:t>
            </a:r>
            <a:endParaRPr lang="en-US" dirty="0">
              <a:latin typeface="+mj-lt"/>
            </a:endParaRPr>
          </a:p>
        </p:txBody>
      </p:sp>
      <p:pic>
        <p:nvPicPr>
          <p:cNvPr id="3" name="Picture 2" descr="A figure shows the use of a straightedge to check a brake drum for warpa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8835" y="1978331"/>
            <a:ext cx="4626331" cy="418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46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“MACHINE TO” VERSUS “DISCARD”</a:t>
            </a:r>
          </a:p>
        </p:txBody>
      </p:sp>
      <p:sp>
        <p:nvSpPr>
          <p:cNvPr id="3" name="Content Placeholder 2"/>
          <p:cNvSpPr>
            <a:spLocks noGrp="1"/>
          </p:cNvSpPr>
          <p:nvPr>
            <p:ph idx="1"/>
          </p:nvPr>
        </p:nvSpPr>
        <p:spPr/>
        <p:txBody>
          <a:bodyPr/>
          <a:lstStyle/>
          <a:p>
            <a:r>
              <a:rPr lang="en-US" dirty="0"/>
              <a:t>Brake drums can usually be machined a maximum of 0.060 inch (1.5 mm) oversize unless otherwise stamped on the drum.</a:t>
            </a:r>
          </a:p>
          <a:p>
            <a:r>
              <a:rPr lang="en-US" dirty="0"/>
              <a:t>Most brake experts recommend that both drums on the same axle be within 0.010 inch (0.25 mm) of each other.</a:t>
            </a:r>
          </a:p>
          <a:p>
            <a:r>
              <a:rPr lang="en-US" dirty="0"/>
              <a:t>Always leave at least 0.015 inch (0.4 mm) after machining (resurfacing) for wear. Many manufacturers recommend that 0.030 inch (0.8 mm) be left for wear.</a:t>
            </a:r>
          </a:p>
          <a:p>
            <a:endParaRPr lang="en-US" dirty="0"/>
          </a:p>
          <a:p>
            <a:endParaRPr lang="en-US" dirty="0"/>
          </a:p>
        </p:txBody>
      </p:sp>
    </p:spTree>
    <p:extLst>
      <p:ext uri="{BB962C8B-B14F-4D97-AF65-F5344CB8AC3E}">
        <p14:creationId xmlns:p14="http://schemas.microsoft.com/office/powerpoint/2010/main" val="2735872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108.11 Discard diameter and maximum diameter are brake drum machining and wear limits</a:t>
            </a:r>
            <a:endParaRPr lang="en-US" dirty="0">
              <a:latin typeface="+mj-lt"/>
            </a:endParaRPr>
          </a:p>
        </p:txBody>
      </p:sp>
      <p:pic>
        <p:nvPicPr>
          <p:cNvPr id="3" name="Picture 2" descr="The figure illustrates that usable brake drums have diameters between the discard and maximum diameters:&#10;1. Discard diameter is the largest allowable diameter of a drum after machining and before wear. &#10;2. Maximum diameter is least allowable diameter of a usable brake drum.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97066" y="1890748"/>
            <a:ext cx="4149869" cy="427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22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933575"/>
            <a:ext cx="592455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108.12 Most brake drums have a chamfer around the edge. If the chamfer is no longer visible, the drum is usually worn (or machined) to its maximum allowable ID</a:t>
            </a:r>
            <a:endParaRPr lang="en-US" dirty="0">
              <a:latin typeface="+mj-lt"/>
            </a:endParaRPr>
          </a:p>
        </p:txBody>
      </p:sp>
      <p:pic>
        <p:nvPicPr>
          <p:cNvPr id="3" name="Picture 2" descr="A photo shows a technician pointing to a chamfer around the edge of a typical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4442" y="2127014"/>
            <a:ext cx="5375116" cy="403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668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MACHINING BRAKE DRUMS</a:t>
            </a:r>
          </a:p>
        </p:txBody>
      </p:sp>
      <p:sp>
        <p:nvSpPr>
          <p:cNvPr id="3" name="Content Placeholder 2"/>
          <p:cNvSpPr>
            <a:spLocks noGrp="1"/>
          </p:cNvSpPr>
          <p:nvPr>
            <p:ph idx="1"/>
          </p:nvPr>
        </p:nvSpPr>
        <p:spPr/>
        <p:txBody>
          <a:bodyPr/>
          <a:lstStyle/>
          <a:p>
            <a:r>
              <a:rPr lang="en-US" dirty="0"/>
              <a:t>Measuring a Drum</a:t>
            </a:r>
          </a:p>
          <a:p>
            <a:pPr lvl="1"/>
            <a:r>
              <a:rPr lang="en-US" dirty="0"/>
              <a:t>Brake drums are usually measured using a micrometer especially designed for brake drums.</a:t>
            </a:r>
          </a:p>
          <a:p>
            <a:pPr lvl="1"/>
            <a:r>
              <a:rPr lang="en-US" dirty="0"/>
              <a:t>Compare the micrometer reading to the discard diameter.</a:t>
            </a:r>
          </a:p>
          <a:p>
            <a:r>
              <a:rPr lang="en-US" dirty="0"/>
              <a:t>Machining a Drum Procedure</a:t>
            </a:r>
          </a:p>
          <a:p>
            <a:pPr lvl="1"/>
            <a:r>
              <a:rPr lang="en-US" dirty="0"/>
              <a:t>Follow the machine specific procedures to ensure the drum is properly mounted with a silencer band.</a:t>
            </a:r>
          </a:p>
          <a:p>
            <a:pPr lvl="1"/>
            <a:r>
              <a:rPr lang="en-US" dirty="0"/>
              <a:t>Perform a scratch cut to confirm the mounting position.</a:t>
            </a:r>
          </a:p>
          <a:p>
            <a:pPr lvl="1"/>
            <a:r>
              <a:rPr lang="en-US" dirty="0"/>
              <a:t>Start the lathe and set the depth of cut.</a:t>
            </a:r>
          </a:p>
          <a:p>
            <a:pPr lvl="1"/>
            <a:endParaRPr lang="en-US" dirty="0"/>
          </a:p>
        </p:txBody>
      </p:sp>
    </p:spTree>
    <p:extLst>
      <p:ext uri="{BB962C8B-B14F-4D97-AF65-F5344CB8AC3E}">
        <p14:creationId xmlns:p14="http://schemas.microsoft.com/office/powerpoint/2010/main" val="3735934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Micrometer, Metric</a:t>
            </a:r>
            <a:br>
              <a:rPr lang="en-US" dirty="0"/>
            </a:br>
            <a:r>
              <a:rPr lang="en-US" sz="1350" dirty="0">
                <a:solidFill>
                  <a:prstClr val="white"/>
                </a:solidFill>
              </a:rPr>
              <a:t>(The animation will automatically start in a few seconds)</a:t>
            </a:r>
            <a:endParaRPr lang="en-US" dirty="0"/>
          </a:p>
        </p:txBody>
      </p:sp>
      <p:pic>
        <p:nvPicPr>
          <p:cNvPr id="5" name="mircometer_metric">
            <a:hlinkClick r:id="" action="ppaction://media"/>
            <a:extLst>
              <a:ext uri="{FF2B5EF4-FFF2-40B4-BE49-F238E27FC236}">
                <a16:creationId xmlns:a16="http://schemas.microsoft.com/office/drawing/2014/main" id="{2FACB35A-93B0-4CAB-9EB8-9273F5F376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Brake Drum Micrometer</a:t>
            </a:r>
            <a:br>
              <a:rPr lang="en-US" dirty="0"/>
            </a:br>
            <a:r>
              <a:rPr lang="en-US" sz="1350" dirty="0">
                <a:solidFill>
                  <a:prstClr val="white"/>
                </a:solidFill>
              </a:rPr>
              <a:t>(The animation will automatically start in a few seconds)</a:t>
            </a:r>
            <a:endParaRPr lang="en-US" dirty="0"/>
          </a:p>
        </p:txBody>
      </p:sp>
      <p:pic>
        <p:nvPicPr>
          <p:cNvPr id="5" name="Brake_Drum_Micrometer">
            <a:hlinkClick r:id="" action="ppaction://media"/>
            <a:extLst>
              <a:ext uri="{FF2B5EF4-FFF2-40B4-BE49-F238E27FC236}">
                <a16:creationId xmlns:a16="http://schemas.microsoft.com/office/drawing/2014/main" id="{0749A99A-B300-4B74-BB76-039C311C37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2923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Rotor Thickness Measurements</a:t>
            </a:r>
            <a:br>
              <a:rPr lang="en-US" dirty="0"/>
            </a:br>
            <a:r>
              <a:rPr lang="en-US" sz="1350" dirty="0">
                <a:solidFill>
                  <a:prstClr val="white"/>
                </a:solidFill>
              </a:rPr>
              <a:t>(The animation will automatically start in a few seconds)</a:t>
            </a:r>
            <a:endParaRPr lang="en-US" dirty="0"/>
          </a:p>
        </p:txBody>
      </p:sp>
      <p:pic>
        <p:nvPicPr>
          <p:cNvPr id="5" name="rotor_thickness_measurements">
            <a:hlinkClick r:id="" action="ppaction://media"/>
            <a:extLst>
              <a:ext uri="{FF2B5EF4-FFF2-40B4-BE49-F238E27FC236}">
                <a16:creationId xmlns:a16="http://schemas.microsoft.com/office/drawing/2014/main" id="{B4F6F5B4-DB37-4652-BDD4-1A90A3904D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09989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sz="2700" b="1" dirty="0">
                <a:solidFill>
                  <a:srgbClr val="005A70"/>
                </a:solidFill>
              </a:rPr>
              <a:t>108.6</a:t>
            </a:r>
            <a:r>
              <a:rPr lang="en-US" sz="2700" dirty="0"/>
              <a:t> Discuss disc brake rotors and causes of rotor distortion.</a:t>
            </a:r>
          </a:p>
          <a:p>
            <a:pPr marL="0" indent="0">
              <a:buNone/>
            </a:pPr>
            <a:r>
              <a:rPr lang="en-US" sz="2700" b="1" dirty="0">
                <a:solidFill>
                  <a:srgbClr val="005A70"/>
                </a:solidFill>
              </a:rPr>
              <a:t>108.7</a:t>
            </a:r>
            <a:r>
              <a:rPr lang="en-US" sz="2700" dirty="0"/>
              <a:t> Explain when to machine a disk brake rotor, and discuss rotor thickness and finish.</a:t>
            </a:r>
          </a:p>
          <a:p>
            <a:pPr marL="0" indent="0">
              <a:buNone/>
            </a:pPr>
            <a:r>
              <a:rPr lang="en-US" sz="2700" b="1" dirty="0">
                <a:solidFill>
                  <a:schemeClr val="accent2"/>
                </a:solidFill>
              </a:rPr>
              <a:t>108.8</a:t>
            </a:r>
            <a:r>
              <a:rPr lang="en-US" sz="2700" dirty="0"/>
              <a:t>  Explain the procedure for qualifying a brake lathe.</a:t>
            </a:r>
          </a:p>
          <a:p>
            <a:pPr marL="0" indent="0">
              <a:buNone/>
            </a:pPr>
            <a:r>
              <a:rPr lang="en-US" sz="2700" b="1" dirty="0">
                <a:solidFill>
                  <a:schemeClr val="accent2"/>
                </a:solidFill>
              </a:rPr>
              <a:t>108.9</a:t>
            </a:r>
            <a:r>
              <a:rPr lang="en-US" sz="2700" dirty="0"/>
              <a:t> This chapter will help prepare for the Brakes (A5) ASE certification test content area “C” (Drum Brake Diagnosis and Repair) and “D” (Disc Brake Diagnosis and Repair).</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108.13 </a:t>
            </a:r>
            <a:r>
              <a:rPr lang="en-IN" sz="2400" dirty="0">
                <a:latin typeface="+mj-lt"/>
              </a:rPr>
              <a:t>A digital drum micrometer makes measuring brake drums easily and accurately</a:t>
            </a:r>
            <a:endParaRPr lang="en-US" dirty="0">
              <a:latin typeface="+mj-lt"/>
            </a:endParaRPr>
          </a:p>
        </p:txBody>
      </p:sp>
      <p:pic>
        <p:nvPicPr>
          <p:cNvPr id="3" name="Picture 2" descr="A photo shows a digital drum micrometer used to measure a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4695" y="1999846"/>
            <a:ext cx="6014610" cy="399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20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108.14 (a) A rotor or brake drum with a bearing hub should be installed on a brake lathe using the appropriate size collet that fits the bearing cups (races) </a:t>
            </a:r>
            <a:endParaRPr lang="en-US" dirty="0">
              <a:latin typeface="+mj-lt"/>
            </a:endParaRPr>
          </a:p>
        </p:txBody>
      </p:sp>
      <p:pic>
        <p:nvPicPr>
          <p:cNvPr id="3" name="Picture 2" descr="A figure shows the mounting of a rotor or brake drum with a bearing hub on a brake lathe. The rotor or brake drum is installed on the brake lathe arbor using a correct sized collet that fits the bearing cups. "/>
          <p:cNvPicPr>
            <a:picLocks noChangeAspect="1" noChangeArrowheads="1"/>
          </p:cNvPicPr>
          <p:nvPr/>
        </p:nvPicPr>
        <p:blipFill rotWithShape="1">
          <a:blip r:embed="rId2">
            <a:extLst>
              <a:ext uri="{28A0092B-C50C-407E-A947-70E740481C1C}">
                <a14:useLocalDpi xmlns:a14="http://schemas.microsoft.com/office/drawing/2010/main" val="0"/>
              </a:ext>
            </a:extLst>
          </a:blip>
          <a:srcRect b="51467"/>
          <a:stretch/>
        </p:blipFill>
        <p:spPr bwMode="auto">
          <a:xfrm>
            <a:off x="2807386" y="2514600"/>
            <a:ext cx="3540535" cy="31937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45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108.14 (b) A hubless rotor or brake drum requires a spring and a tapered centering cone. A faceplate should be used on both sides of the rotor or drum to provide support</a:t>
            </a:r>
          </a:p>
        </p:txBody>
      </p:sp>
      <p:pic>
        <p:nvPicPr>
          <p:cNvPr id="3" name="Picture 2" descr="A figure shows the mounting of a hubless rotor or brake drum on a brake lathe. Such a rotor or brake drum is installed on the brake lathe arbor using a spring and tapered cantering cone. A faceplate on both sides of rotor or drum provides support. "/>
          <p:cNvPicPr>
            <a:picLocks noChangeAspect="1" noChangeArrowheads="1"/>
          </p:cNvPicPr>
          <p:nvPr/>
        </p:nvPicPr>
        <p:blipFill rotWithShape="1">
          <a:blip r:embed="rId2">
            <a:extLst>
              <a:ext uri="{28A0092B-C50C-407E-A947-70E740481C1C}">
                <a14:useLocalDpi xmlns:a14="http://schemas.microsoft.com/office/drawing/2010/main" val="0"/>
              </a:ext>
            </a:extLst>
          </a:blip>
          <a:srcRect t="48670" b="-21"/>
          <a:stretch/>
        </p:blipFill>
        <p:spPr bwMode="auto">
          <a:xfrm>
            <a:off x="2972236" y="2514600"/>
            <a:ext cx="3220653" cy="307388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1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108.15 A self-aligning spacer (SAS) should always be used between the drum or rotor and the spindle retaining nut to help ensure an even clamping force and to prevent the adapters and cone from getting into a bind. A silence band should always be installed to prevent turning-tool chatter and to ensure a smooth surface finish</a:t>
            </a:r>
          </a:p>
        </p:txBody>
      </p:sp>
      <p:pic>
        <p:nvPicPr>
          <p:cNvPr id="3" name="Picture 2" descr="Two figures illustrate:&#10;1. The use of silencer band to prevent the clatter of turning tool and to ensure a smooth surface finish;&#10;2. The use of self-aligning spacer between the drum or rotor on one side and the spindle retaining nut on the other to provide uniformly distributed clamping force and to prevent the cone and adapters from getting jammed.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53376" y="1905000"/>
            <a:ext cx="2637249" cy="390192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56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108.16 After installing a brake drum on the lathe, turn the cutting tool outward until the tool just touches the drum. This is called a scratch cut</a:t>
            </a:r>
            <a:endParaRPr lang="en-US" dirty="0">
              <a:latin typeface="+mj-lt"/>
            </a:endParaRPr>
          </a:p>
        </p:txBody>
      </p:sp>
      <p:pic>
        <p:nvPicPr>
          <p:cNvPr id="3" name="Picture 2" descr="A figure shows the first scratch cut which is the initial setting of the turning tool after mounting the brake drum on the lathe. For the first scratch cut, the cutting tool is turned outward till it just touches th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30230" y="2057400"/>
            <a:ext cx="3298631" cy="38061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58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108.17 After making a scratch cut, loosen the retaining nut, rotate the drum on the lathe, and make another scratch cut. If both cuts are in the same location, the drum is installed correctly on the lathe and drum machining can begin</a:t>
            </a:r>
          </a:p>
        </p:txBody>
      </p:sp>
      <p:pic>
        <p:nvPicPr>
          <p:cNvPr id="3" name="Picture 2" descr="The figure illustrates the following:&#10;1. The loosening of the retaining nut and rotation of the drum by hand after making the first scratch cut;&#10;2. Another scratch cut is now made;&#10;3. If both scratch cuts are at the same location, the drum is correctly mounted.&#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6493" y="2590800"/>
            <a:ext cx="7451014" cy="30757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85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108.18 Set the depth of the cut indicator to zero just as the turning tool touches the drum</a:t>
            </a:r>
            <a:endParaRPr lang="en-US" dirty="0">
              <a:latin typeface="+mj-lt"/>
            </a:endParaRPr>
          </a:p>
        </p:txBody>
      </p:sp>
      <p:pic>
        <p:nvPicPr>
          <p:cNvPr id="3" name="Picture 2" descr="The figure illustrates the following:&#10;1. Adjustment of the turning tool dial to zero just when the tool touches the drum. &#10;2. Two types of dials for adjusting turning tool cut depth. One is set to cut eight thousandths of an inch and the other is set to cut two tenths of a millimeter.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24077" y="1874208"/>
            <a:ext cx="3495846" cy="42903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11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108.19 This lathe has a dial that is “diameter graduated.” This means that a reading of 0.030 inch indicates a 0.015 inch cut that increases the inside diameter of the brake drum by 0.030 inch</a:t>
            </a:r>
          </a:p>
        </p:txBody>
      </p:sp>
      <p:pic>
        <p:nvPicPr>
          <p:cNvPr id="3" name="Picture 2" descr="A photo shows the tool dial of a lathe that is graduated in diameters and reads both, inches and millimeter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5313" y="2133600"/>
            <a:ext cx="4733374" cy="35500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301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108.20 Notice the chatter marks at the edge of the friction-area surface of the brake drum. These marks were caused by vibration of the drum because the technician failed to wrap the dampening strap (silencer band) over the friction-surface portion of the brake drum</a:t>
            </a:r>
          </a:p>
        </p:txBody>
      </p:sp>
      <p:pic>
        <p:nvPicPr>
          <p:cNvPr id="3" name="Picture 2" descr="A photo illustrates the chatter marks on the edge of the friction surface of a brak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2600" y="1981200"/>
            <a:ext cx="5537895" cy="38061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051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ROTORS</a:t>
            </a:r>
          </a:p>
        </p:txBody>
      </p:sp>
      <p:sp>
        <p:nvSpPr>
          <p:cNvPr id="3" name="Content Placeholder 2"/>
          <p:cNvSpPr>
            <a:spLocks noGrp="1"/>
          </p:cNvSpPr>
          <p:nvPr>
            <p:ph idx="1"/>
          </p:nvPr>
        </p:nvSpPr>
        <p:spPr/>
        <p:txBody>
          <a:bodyPr/>
          <a:lstStyle/>
          <a:p>
            <a:r>
              <a:rPr lang="en-US" sz="2400" dirty="0"/>
              <a:t>Disc brake rotors use cast gray iron at the area that contacts the friction pad.</a:t>
            </a:r>
          </a:p>
          <a:p>
            <a:r>
              <a:rPr lang="en-US" sz="2400" dirty="0"/>
              <a:t>Styles of Rotors</a:t>
            </a:r>
          </a:p>
          <a:p>
            <a:pPr lvl="1"/>
            <a:r>
              <a:rPr lang="en-US" sz="2000" dirty="0"/>
              <a:t>Solid</a:t>
            </a:r>
          </a:p>
          <a:p>
            <a:pPr lvl="1"/>
            <a:r>
              <a:rPr lang="en-US" sz="2000" dirty="0"/>
              <a:t>Vented</a:t>
            </a:r>
          </a:p>
          <a:p>
            <a:r>
              <a:rPr lang="en-US" sz="2400" dirty="0"/>
              <a:t>Composite Rotors</a:t>
            </a:r>
          </a:p>
          <a:p>
            <a:pPr lvl="1"/>
            <a:r>
              <a:rPr lang="en-US" sz="2000" dirty="0"/>
              <a:t>Composite rotors use a steel center section with a cast-iron wear surface.</a:t>
            </a:r>
          </a:p>
          <a:p>
            <a:r>
              <a:rPr lang="en-US" sz="2400" dirty="0"/>
              <a:t>Aluminum Metal Matrix Composite Rotors</a:t>
            </a:r>
          </a:p>
          <a:p>
            <a:pPr lvl="1"/>
            <a:r>
              <a:rPr lang="en-US" sz="2000" dirty="0"/>
              <a:t>Manufactured from an aluminum metal matrix composite alloy reinforced with 20% silicon carbide particulate.</a:t>
            </a:r>
          </a:p>
        </p:txBody>
      </p:sp>
    </p:spTree>
    <p:extLst>
      <p:ext uri="{BB962C8B-B14F-4D97-AF65-F5344CB8AC3E}">
        <p14:creationId xmlns:p14="http://schemas.microsoft.com/office/powerpoint/2010/main" val="28002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DRUMS</a:t>
            </a:r>
          </a:p>
        </p:txBody>
      </p:sp>
      <p:sp>
        <p:nvSpPr>
          <p:cNvPr id="25603" name="Content Placeholder 2"/>
          <p:cNvSpPr>
            <a:spLocks noGrp="1"/>
          </p:cNvSpPr>
          <p:nvPr>
            <p:ph idx="1"/>
          </p:nvPr>
        </p:nvSpPr>
        <p:spPr>
          <a:xfrm>
            <a:off x="457200" y="1600200"/>
            <a:ext cx="8077200" cy="4525963"/>
          </a:xfrm>
        </p:spPr>
        <p:txBody>
          <a:bodyPr/>
          <a:lstStyle/>
          <a:p>
            <a:r>
              <a:rPr lang="en-US" dirty="0"/>
              <a:t>Cast-Iron Drums</a:t>
            </a:r>
          </a:p>
          <a:p>
            <a:pPr lvl="1"/>
            <a:r>
              <a:rPr lang="en-US" dirty="0"/>
              <a:t>Cast iron contains approximately 3% carbon, which makes the drum hard, yet brittle.</a:t>
            </a:r>
          </a:p>
          <a:p>
            <a:pPr lvl="1"/>
            <a:r>
              <a:rPr lang="en-US" dirty="0"/>
              <a:t>The 3% carbon content of the cast iron also acts as a lubricant, which prevents noise during braking.</a:t>
            </a:r>
          </a:p>
          <a:p>
            <a:r>
              <a:rPr lang="en-US" dirty="0"/>
              <a:t>Aluminum Drums</a:t>
            </a:r>
          </a:p>
          <a:p>
            <a:pPr lvl="1"/>
            <a:r>
              <a:rPr lang="en-US" dirty="0"/>
              <a:t>Aluminum brake save weight, and transfer heat to the surrounding air faster than cast iron or steel.</a:t>
            </a:r>
          </a:p>
          <a:p>
            <a:pPr lvl="1"/>
            <a:r>
              <a:rPr lang="en-US" dirty="0"/>
              <a:t>Aluminum brake drums use cast iron for the friction surface area.</a:t>
            </a: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108.21 This excessively worn (thin) rotor was removed from the vehicle in this condition. It is amazing that the vehicle was able to stop with such a thin rotor.</a:t>
            </a:r>
            <a:endParaRPr lang="en-US" dirty="0">
              <a:latin typeface="+mj-lt"/>
            </a:endParaRPr>
          </a:p>
        </p:txBody>
      </p:sp>
      <p:pic>
        <p:nvPicPr>
          <p:cNvPr id="3" name="Picture 2" descr="A photo shows a technician holding a solid rotor that has been removed from a vehicle. The rotor has become very thin because of excessive w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5291" y="2057400"/>
            <a:ext cx="7053419" cy="388261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67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108.22 Severely worn vented disc brake rotor. The braking surface has been entirely worn away exposing the cooling fins. The owner brought the vehicle to a repair shop because of a “little noise in the front.”</a:t>
            </a:r>
          </a:p>
        </p:txBody>
      </p:sp>
      <p:pic>
        <p:nvPicPr>
          <p:cNvPr id="3" name="Picture 2" descr="A photo shows an excessively worn out rotor. This rotor is of the vented type with a straight vane design. Wearing has removed the entire braking surface and exposed the cooling fin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16184" y="2133600"/>
            <a:ext cx="5111631" cy="37311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225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108.23 Directional vane vented disc brake rotors. Note that the fins angle toward the rear of the vehicle. It is important that this type of rotor be reinstalled on the correct side of the vehicle.</a:t>
            </a:r>
          </a:p>
        </p:txBody>
      </p:sp>
      <p:pic>
        <p:nvPicPr>
          <p:cNvPr id="3" name="Picture 2" descr="A figure shows the left and right brake rotors of the vented type with directional vanes. The fins are angled towards the rear of the vehicle. Replacement or reinstallation of these rotors must be done on the correct sid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34217" y="2286000"/>
            <a:ext cx="3849067" cy="35312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728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108.24 Typical composite rotor that uses cast-iron friction surfaces and a steel center section.</a:t>
            </a:r>
            <a:endParaRPr lang="en-US" dirty="0">
              <a:latin typeface="+mj-lt"/>
            </a:endParaRPr>
          </a:p>
        </p:txBody>
      </p:sp>
      <p:pic>
        <p:nvPicPr>
          <p:cNvPr id="3" name="Picture 2" descr="A figure shows a typical composite rotor with the cross sectional view of one of its segments. Such a rotor has a steel section in the center and a cast iron friction surface on the outer sid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7042" y="1997073"/>
            <a:ext cx="5029917" cy="41626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27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04848"/>
            <a:ext cx="3200400" cy="5004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108.25 This Porsche is equipped with high performance brakes including cross-drilled brake rotors</a:t>
            </a:r>
            <a:endParaRPr lang="en-US" dirty="0">
              <a:latin typeface="+mj-lt"/>
            </a:endParaRPr>
          </a:p>
        </p:txBody>
      </p:sp>
      <p:pic>
        <p:nvPicPr>
          <p:cNvPr id="3" name="Picture 2" descr="A photo shows the wheel of a Porsche. The high performance brakes with cross drilled brake rotors are located on the inside of the wheel.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8380" y="1981200"/>
            <a:ext cx="4861560" cy="36507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63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ROTOR DISTORTION</a:t>
            </a:r>
          </a:p>
        </p:txBody>
      </p:sp>
      <p:sp>
        <p:nvSpPr>
          <p:cNvPr id="3" name="Content Placeholder 2"/>
          <p:cNvSpPr>
            <a:spLocks noGrp="1"/>
          </p:cNvSpPr>
          <p:nvPr>
            <p:ph idx="1"/>
          </p:nvPr>
        </p:nvSpPr>
        <p:spPr/>
        <p:txBody>
          <a:bodyPr/>
          <a:lstStyle/>
          <a:p>
            <a:r>
              <a:rPr lang="en-US" dirty="0"/>
              <a:t>Causes of Rotor Distribution</a:t>
            </a:r>
          </a:p>
          <a:p>
            <a:pPr lvl="1"/>
            <a:r>
              <a:rPr lang="en-US" dirty="0"/>
              <a:t>The most common cause of distortion is when there is a problem with the friction assembly, such as a frozen caliper piston that creates unequal application force on the two sides of the rotor.</a:t>
            </a:r>
          </a:p>
          <a:p>
            <a:r>
              <a:rPr lang="en-US" dirty="0"/>
              <a:t>Rotor Lateral Runout</a:t>
            </a:r>
          </a:p>
          <a:p>
            <a:pPr lvl="1"/>
            <a:r>
              <a:rPr lang="en-US" dirty="0"/>
              <a:t>A side-to-side wobble of the rotor as it rotates on the spindle.</a:t>
            </a:r>
          </a:p>
          <a:p>
            <a:r>
              <a:rPr lang="en-US" dirty="0"/>
              <a:t>Rotor Lack of Parallelism</a:t>
            </a:r>
          </a:p>
          <a:p>
            <a:pPr lvl="1"/>
            <a:r>
              <a:rPr lang="en-US" dirty="0"/>
              <a:t>A variation in the thickness of the rotor</a:t>
            </a:r>
          </a:p>
        </p:txBody>
      </p:sp>
    </p:spTree>
    <p:extLst>
      <p:ext uri="{BB962C8B-B14F-4D97-AF65-F5344CB8AC3E}">
        <p14:creationId xmlns:p14="http://schemas.microsoft.com/office/powerpoint/2010/main" val="2897361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108.26 Brake rotor lateral runout distortion</a:t>
            </a:r>
            <a:endParaRPr lang="en-US" dirty="0">
              <a:latin typeface="+mj-lt"/>
            </a:endParaRPr>
          </a:p>
        </p:txBody>
      </p:sp>
      <p:pic>
        <p:nvPicPr>
          <p:cNvPr id="3" name="Picture 2" descr="A figure shows the lateral runout distortion of a brake rotor in which the rotor wobbles side to side during rotat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08591" y="1464672"/>
            <a:ext cx="3726819" cy="46976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622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108.27 Before measuring lateral runout with a dial indicator (gauge), remove any wheel bearing end play by tightening the spindle nut to 10 to 20 ft lb with a torque wrench. This step helps prevent an inaccurate reading. </a:t>
            </a:r>
          </a:p>
        </p:txBody>
      </p:sp>
      <p:pic>
        <p:nvPicPr>
          <p:cNvPr id="3" name="Picture 2" descr="The photo illustrates that tightening the spindle nut to ten to twenty pounds with a torque wrench removes play at the end of wheel bearing and enables accurate measurement of lateral runout with a dial gauge. &#10;Such procedure improves accuracy of measurement.&#10;The spindle nut is loosened and retightened to the required specifications before returning the vehicle for servic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74080" y="2057400"/>
            <a:ext cx="4995840" cy="358553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534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108.28 (a) Rotate the disc brake rotor one complete revolution while observing the dial indicator (gauge)</a:t>
            </a:r>
            <a:endParaRPr lang="en-US" dirty="0">
              <a:latin typeface="+mj-lt"/>
            </a:endParaRPr>
          </a:p>
        </p:txBody>
      </p:sp>
      <p:pic>
        <p:nvPicPr>
          <p:cNvPr id="3" name="Picture 2" descr="A figure shows a dial indicator attached to the disc brake rotor. The rotor is rotated through one complete rotation for recording the lateral runout on the dial indicator. "/>
          <p:cNvPicPr>
            <a:picLocks noChangeAspect="1" noChangeArrowheads="1"/>
          </p:cNvPicPr>
          <p:nvPr/>
        </p:nvPicPr>
        <p:blipFill rotWithShape="1">
          <a:blip r:embed="rId2">
            <a:extLst>
              <a:ext uri="{28A0092B-C50C-407E-A947-70E740481C1C}">
                <a14:useLocalDpi xmlns:a14="http://schemas.microsoft.com/office/drawing/2010/main" val="0"/>
              </a:ext>
            </a:extLst>
          </a:blip>
          <a:srcRect r="40394"/>
          <a:stretch/>
        </p:blipFill>
        <p:spPr bwMode="auto">
          <a:xfrm>
            <a:off x="3294230" y="2133600"/>
            <a:ext cx="2539918" cy="367871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0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108.1 Types of brake drums. Regardless of the design, all types use cast iron as a friction surface</a:t>
            </a:r>
          </a:p>
        </p:txBody>
      </p:sp>
      <p:pic>
        <p:nvPicPr>
          <p:cNvPr id="5" name="Picture 2" descr="A figure shows four different types of brake drums all of which use cast iron as the friction surface. The four types are composite drum, cast iron drum, bimetallic drum, and centrifugally cast composit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16652" y="1847353"/>
            <a:ext cx="3710697" cy="431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108.28 (b) Most vehicle manufacturers specify a maximum runout of about 0.003 inch (0.08 mm)</a:t>
            </a:r>
            <a:endParaRPr lang="en-US" dirty="0">
              <a:latin typeface="+mj-lt"/>
            </a:endParaRPr>
          </a:p>
        </p:txBody>
      </p:sp>
      <p:pic>
        <p:nvPicPr>
          <p:cNvPr id="3" name="Picture 2" descr="A figure shows the side view of a disc brake rotor with a lateral runout. Most vehicle makers allow a maximum permissible runout of eight hundredth of a millimeter. "/>
          <p:cNvPicPr>
            <a:picLocks noChangeAspect="1" noChangeArrowheads="1"/>
          </p:cNvPicPr>
          <p:nvPr/>
        </p:nvPicPr>
        <p:blipFill rotWithShape="1">
          <a:blip r:embed="rId2">
            <a:extLst>
              <a:ext uri="{28A0092B-C50C-407E-A947-70E740481C1C}">
                <a14:useLocalDpi xmlns:a14="http://schemas.microsoft.com/office/drawing/2010/main" val="0"/>
              </a:ext>
            </a:extLst>
          </a:blip>
          <a:srcRect l="59786" t="11823" r="-1"/>
          <a:stretch/>
        </p:blipFill>
        <p:spPr bwMode="auto">
          <a:xfrm>
            <a:off x="3498321" y="1720205"/>
            <a:ext cx="2346283" cy="444135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1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108.29 Brake rotor lack-of-parallelism distortion</a:t>
            </a:r>
            <a:endParaRPr lang="en-US" dirty="0">
              <a:latin typeface="+mj-lt"/>
            </a:endParaRPr>
          </a:p>
        </p:txBody>
      </p:sp>
      <p:pic>
        <p:nvPicPr>
          <p:cNvPr id="3" name="Picture 2" descr="A figure shows the side view of a rotor with lack of parallelism distortion in which the thickness of the rotor is different at different points along the circumference. The defect is also called thickness variation (TV).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9563" y="1501172"/>
            <a:ext cx="2484875" cy="4659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866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108.30 (a) Disc brake rotor thickness variation (parallelism)</a:t>
            </a:r>
            <a:endParaRPr lang="en-US" dirty="0">
              <a:latin typeface="+mj-lt"/>
            </a:endParaRPr>
          </a:p>
        </p:txBody>
      </p:sp>
      <p:pic>
        <p:nvPicPr>
          <p:cNvPr id="3" name="Picture 2" descr="A figure shows the side view of a disc brake rotor with the excessive thickness variation defect. Such fault is also called parallelism. "/>
          <p:cNvPicPr>
            <a:picLocks noChangeAspect="1" noChangeArrowheads="1"/>
          </p:cNvPicPr>
          <p:nvPr/>
        </p:nvPicPr>
        <p:blipFill rotWithShape="1">
          <a:blip r:embed="rId2">
            <a:extLst>
              <a:ext uri="{28A0092B-C50C-407E-A947-70E740481C1C}">
                <a14:useLocalDpi xmlns:a14="http://schemas.microsoft.com/office/drawing/2010/main" val="0"/>
              </a:ext>
            </a:extLst>
          </a:blip>
          <a:srcRect t="19492" r="57358"/>
          <a:stretch/>
        </p:blipFill>
        <p:spPr bwMode="auto">
          <a:xfrm>
            <a:off x="2967245" y="1612068"/>
            <a:ext cx="3209510" cy="450515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030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108.30 (b) The rotor should be measured with a micrometer at four or more equally spaced locations around the rotor</a:t>
            </a:r>
            <a:endParaRPr lang="en-US" dirty="0">
              <a:latin typeface="+mj-lt"/>
            </a:endParaRPr>
          </a:p>
        </p:txBody>
      </p:sp>
      <p:pic>
        <p:nvPicPr>
          <p:cNvPr id="3" name="Picture 2" descr="A figure shows the use of micrometer screw gauge to measure the thickness at four equally spaced locations on a disc brake rotor with the excessive thickness variation defect. "/>
          <p:cNvPicPr>
            <a:picLocks noChangeAspect="1" noChangeArrowheads="1"/>
          </p:cNvPicPr>
          <p:nvPr/>
        </p:nvPicPr>
        <p:blipFill rotWithShape="1">
          <a:blip r:embed="rId2">
            <a:extLst>
              <a:ext uri="{28A0092B-C50C-407E-A947-70E740481C1C}">
                <a14:useLocalDpi xmlns:a14="http://schemas.microsoft.com/office/drawing/2010/main" val="0"/>
              </a:ext>
            </a:extLst>
          </a:blip>
          <a:srcRect l="42643"/>
          <a:stretch/>
        </p:blipFill>
        <p:spPr bwMode="auto">
          <a:xfrm>
            <a:off x="2763820" y="1595811"/>
            <a:ext cx="3522901" cy="45665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230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Rotor Parallelism Measurements </a:t>
            </a:r>
            <a:br>
              <a:rPr lang="en-US" dirty="0"/>
            </a:br>
            <a:r>
              <a:rPr lang="en-US" sz="1350" dirty="0">
                <a:solidFill>
                  <a:prstClr val="white"/>
                </a:solidFill>
              </a:rPr>
              <a:t>(The animation will automatically start in a few seconds)</a:t>
            </a:r>
            <a:endParaRPr lang="en-US" dirty="0"/>
          </a:p>
        </p:txBody>
      </p:sp>
      <p:pic>
        <p:nvPicPr>
          <p:cNvPr id="5" name="rotor_parallelism_measurements">
            <a:hlinkClick r:id="" action="ppaction://media"/>
            <a:extLst>
              <a:ext uri="{FF2B5EF4-FFF2-40B4-BE49-F238E27FC236}">
                <a16:creationId xmlns:a16="http://schemas.microsoft.com/office/drawing/2014/main" id="{82C99B32-BAC6-456F-A4AD-DF74E7AFB3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7091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is the most common cause of rotor distortion?</a:t>
            </a:r>
          </a:p>
        </p:txBody>
      </p:sp>
    </p:spTree>
    <p:extLst>
      <p:ext uri="{BB962C8B-B14F-4D97-AF65-F5344CB8AC3E}">
        <p14:creationId xmlns:p14="http://schemas.microsoft.com/office/powerpoint/2010/main" val="2374300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a:solidFill>
                  <a:srgbClr val="000000"/>
                </a:solidFill>
              </a:rPr>
              <a:t>A frozen caliper piston that creates unequal application force to each side of the rotor. </a:t>
            </a:r>
          </a:p>
        </p:txBody>
      </p:sp>
    </p:spTree>
    <p:extLst>
      <p:ext uri="{BB962C8B-B14F-4D97-AF65-F5344CB8AC3E}">
        <p14:creationId xmlns:p14="http://schemas.microsoft.com/office/powerpoint/2010/main" val="2508462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CARBON-CERAMIC ROTORS</a:t>
            </a:r>
          </a:p>
        </p:txBody>
      </p:sp>
      <p:sp>
        <p:nvSpPr>
          <p:cNvPr id="3" name="Content Placeholder 2"/>
          <p:cNvSpPr>
            <a:spLocks noGrp="1"/>
          </p:cNvSpPr>
          <p:nvPr>
            <p:ph idx="1"/>
          </p:nvPr>
        </p:nvSpPr>
        <p:spPr/>
        <p:txBody>
          <a:bodyPr/>
          <a:lstStyle/>
          <a:p>
            <a:r>
              <a:rPr lang="en-US" sz="2400" dirty="0"/>
              <a:t>Description</a:t>
            </a:r>
          </a:p>
          <a:p>
            <a:pPr lvl="1"/>
            <a:r>
              <a:rPr lang="en-US" sz="2000" dirty="0"/>
              <a:t>Carbon-ceramic brake (CCB) rotors are used on some high-performance vehicles and are very expensive.</a:t>
            </a:r>
          </a:p>
          <a:p>
            <a:r>
              <a:rPr lang="en-US" sz="2400" dirty="0"/>
              <a:t>Construction</a:t>
            </a:r>
          </a:p>
          <a:p>
            <a:pPr lvl="1"/>
            <a:r>
              <a:rPr lang="en-US" sz="2000" dirty="0"/>
              <a:t>Carbon-ceramic brake rotors are made of a carbon-fiber-reinforced ceramic silicon carbide material.</a:t>
            </a:r>
          </a:p>
          <a:p>
            <a:r>
              <a:rPr lang="en-US" sz="2400" dirty="0"/>
              <a:t>Advantages</a:t>
            </a:r>
          </a:p>
          <a:p>
            <a:pPr lvl="1"/>
            <a:r>
              <a:rPr lang="en-US" sz="2000" dirty="0"/>
              <a:t>Low weight and corrosion and weather resistant.</a:t>
            </a:r>
          </a:p>
          <a:p>
            <a:r>
              <a:rPr lang="en-US" sz="2400" dirty="0"/>
              <a:t>Service Procedures</a:t>
            </a:r>
          </a:p>
          <a:p>
            <a:pPr lvl="1"/>
            <a:r>
              <a:rPr lang="en-US" sz="2000" dirty="0"/>
              <a:t>Cannot be serviced or machined, it must be replaced</a:t>
            </a:r>
            <a:r>
              <a:rPr lang="en-US" dirty="0"/>
              <a:t>.</a:t>
            </a:r>
          </a:p>
        </p:txBody>
      </p:sp>
    </p:spTree>
    <p:extLst>
      <p:ext uri="{BB962C8B-B14F-4D97-AF65-F5344CB8AC3E}">
        <p14:creationId xmlns:p14="http://schemas.microsoft.com/office/powerpoint/2010/main" val="2563224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108.31 A carbon-ceramic brake (CCB) rotor on a Ferrari</a:t>
            </a:r>
            <a:endParaRPr lang="en-US" dirty="0">
              <a:latin typeface="+mj-lt"/>
            </a:endParaRPr>
          </a:p>
        </p:txBody>
      </p:sp>
      <p:pic>
        <p:nvPicPr>
          <p:cNvPr id="3" name="Picture 2" descr="A photo shows the wheel of a Ferrari with the carbon ceramic brake rotor and brake caliper located inside the wheel.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18575" y="1454020"/>
            <a:ext cx="6306850" cy="46717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81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DISC BRAKE ROTOR THICKNESS</a:t>
            </a:r>
          </a:p>
        </p:txBody>
      </p:sp>
      <p:sp>
        <p:nvSpPr>
          <p:cNvPr id="3" name="Content Placeholder 2"/>
          <p:cNvSpPr>
            <a:spLocks noGrp="1"/>
          </p:cNvSpPr>
          <p:nvPr>
            <p:ph idx="1"/>
          </p:nvPr>
        </p:nvSpPr>
        <p:spPr/>
        <p:txBody>
          <a:bodyPr/>
          <a:lstStyle/>
          <a:p>
            <a:r>
              <a:rPr lang="en-US" dirty="0"/>
              <a:t>Most rotors have a minimum thickness cast or stamped into the rotor.</a:t>
            </a:r>
          </a:p>
          <a:p>
            <a:r>
              <a:rPr lang="en-US" dirty="0"/>
              <a:t>At least 0.015 inch (0.4 mm) to 0.030 inch (0.8 mm)  must remain after machining to allow for wear. </a:t>
            </a:r>
          </a:p>
          <a:p>
            <a:r>
              <a:rPr lang="en-US" dirty="0"/>
              <a:t>Whenever machining (resurfacing) a rotor, an equal amount of material must be removed from each side.</a:t>
            </a:r>
          </a:p>
        </p:txBody>
      </p:sp>
    </p:spTree>
    <p:extLst>
      <p:ext uri="{BB962C8B-B14F-4D97-AF65-F5344CB8AC3E}">
        <p14:creationId xmlns:p14="http://schemas.microsoft.com/office/powerpoint/2010/main" val="4030702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Figure 108.2 The airflow through cooling vents helps brakes from overheating</a:t>
            </a:r>
          </a:p>
        </p:txBody>
      </p:sp>
      <p:pic>
        <p:nvPicPr>
          <p:cNvPr id="6" name="Picture 2" descr="A figure shows the air flow through the cooling vents of brake drums or rotors. Brakes drums and rotors need cooling because braking action causes them to absorb hea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5130" y="1931755"/>
            <a:ext cx="5433740" cy="42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Figure 108.32 A digital readout rotor micrometer is an accurate tool to use when measuring a rotor. Both fractional inches and metric millimeters are generally available</a:t>
            </a:r>
          </a:p>
        </p:txBody>
      </p:sp>
      <p:pic>
        <p:nvPicPr>
          <p:cNvPr id="3" name="Picture 2" descr="A figure illustrates a technician measuring the thickness of a rotor with an accurate digital readout rotor micrometer which is calibrated in fractional inches as well as metric millimeter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03475" y="2135801"/>
            <a:ext cx="2937051" cy="40281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88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WHEN THE ROTORS SHOULD BE MACHINED</a:t>
            </a:r>
          </a:p>
        </p:txBody>
      </p:sp>
      <p:sp>
        <p:nvSpPr>
          <p:cNvPr id="3" name="Content Placeholder 2"/>
          <p:cNvSpPr>
            <a:spLocks noGrp="1"/>
          </p:cNvSpPr>
          <p:nvPr>
            <p:ph idx="1"/>
          </p:nvPr>
        </p:nvSpPr>
        <p:spPr/>
        <p:txBody>
          <a:bodyPr/>
          <a:lstStyle/>
          <a:p>
            <a:r>
              <a:rPr lang="en-US" dirty="0"/>
              <a:t>Grooves deeper than 0.060 inch (1.5 mm). This is the approximate thickness of a nickel.</a:t>
            </a:r>
          </a:p>
          <a:p>
            <a:r>
              <a:rPr lang="en-US" dirty="0"/>
              <a:t>Thickness variation exceeding specifications and a brake pedal pulsation complaint.</a:t>
            </a:r>
          </a:p>
          <a:p>
            <a:r>
              <a:rPr lang="en-US" dirty="0"/>
              <a:t>Heavy rust that has corroded the friction surface of the rotor.</a:t>
            </a:r>
          </a:p>
        </p:txBody>
      </p:sp>
    </p:spTree>
    <p:extLst>
      <p:ext uri="{BB962C8B-B14F-4D97-AF65-F5344CB8AC3E}">
        <p14:creationId xmlns:p14="http://schemas.microsoft.com/office/powerpoint/2010/main" val="1310693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108.33 If a fingernail catches on a groove in the rotor, the rotor should be machined</a:t>
            </a:r>
            <a:endParaRPr lang="en-US" dirty="0">
              <a:latin typeface="+mj-lt"/>
            </a:endParaRPr>
          </a:p>
        </p:txBody>
      </p:sp>
      <p:pic>
        <p:nvPicPr>
          <p:cNvPr id="3" name="Picture 2" descr="A figure illustrates a technician inspecting a rotor’s friction surface. The rotor surface must be machined if a fingernail detects a groove or ridge in the rotor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6179" y="1927252"/>
            <a:ext cx="4531642" cy="422859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923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108.34 This rusted rotor should be machined</a:t>
            </a:r>
            <a:endParaRPr lang="en-US" dirty="0">
              <a:latin typeface="+mj-lt"/>
            </a:endParaRPr>
          </a:p>
        </p:txBody>
      </p:sp>
      <p:pic>
        <p:nvPicPr>
          <p:cNvPr id="3" name="Picture 2" descr="A photo illustrates a technician pointing to a rusted rotor surfac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9705" y="1472808"/>
            <a:ext cx="6244590" cy="46893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11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108.35 Rotors that have deep rust pockets usually cannot be machined</a:t>
            </a:r>
            <a:endParaRPr lang="en-US" dirty="0">
              <a:latin typeface="+mj-lt"/>
            </a:endParaRPr>
          </a:p>
        </p:txBody>
      </p:sp>
      <p:pic>
        <p:nvPicPr>
          <p:cNvPr id="3" name="Picture 2" descr="A photo shows a rotor with deep rust pocke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5166" y="1859384"/>
            <a:ext cx="5733669" cy="43056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476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707886"/>
          </a:xfrm>
          <a:prstGeom prst="rect">
            <a:avLst/>
          </a:prstGeom>
        </p:spPr>
        <p:txBody>
          <a:bodyPr wrap="square">
            <a:spAutoFit/>
          </a:bodyPr>
          <a:lstStyle/>
          <a:p>
            <a:r>
              <a:rPr lang="en-US" sz="4000" dirty="0">
                <a:solidFill>
                  <a:srgbClr val="000000"/>
                </a:solidFill>
              </a:rPr>
              <a:t>When should a rotor be machined?</a:t>
            </a:r>
          </a:p>
        </p:txBody>
      </p:sp>
    </p:spTree>
    <p:extLst>
      <p:ext uri="{BB962C8B-B14F-4D97-AF65-F5344CB8AC3E}">
        <p14:creationId xmlns:p14="http://schemas.microsoft.com/office/powerpoint/2010/main" val="206312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938992"/>
          </a:xfrm>
          <a:prstGeom prst="rect">
            <a:avLst/>
          </a:prstGeom>
        </p:spPr>
        <p:txBody>
          <a:bodyPr wrap="square">
            <a:spAutoFit/>
          </a:bodyPr>
          <a:lstStyle/>
          <a:p>
            <a:r>
              <a:rPr lang="en-US" sz="4000" dirty="0">
                <a:solidFill>
                  <a:srgbClr val="000000"/>
                </a:solidFill>
              </a:rPr>
              <a:t>When deep grooves, excessive thickness variation or heavy rust exist on the friction surface. </a:t>
            </a:r>
          </a:p>
        </p:txBody>
      </p:sp>
    </p:spTree>
    <p:extLst>
      <p:ext uri="{BB962C8B-B14F-4D97-AF65-F5344CB8AC3E}">
        <p14:creationId xmlns:p14="http://schemas.microsoft.com/office/powerpoint/2010/main" val="1978629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ROTOR FINISH</a:t>
            </a:r>
          </a:p>
        </p:txBody>
      </p:sp>
      <p:sp>
        <p:nvSpPr>
          <p:cNvPr id="3" name="Content Placeholder 2"/>
          <p:cNvSpPr>
            <a:spLocks noGrp="1"/>
          </p:cNvSpPr>
          <p:nvPr>
            <p:ph idx="1"/>
          </p:nvPr>
        </p:nvSpPr>
        <p:spPr/>
        <p:txBody>
          <a:bodyPr/>
          <a:lstStyle/>
          <a:p>
            <a:r>
              <a:rPr lang="en-US" dirty="0"/>
              <a:t>Surface finish is measured in units called microinches, abbreviated </a:t>
            </a:r>
            <a:r>
              <a:rPr lang="el-GR" dirty="0"/>
              <a:t>μ</a:t>
            </a:r>
            <a:r>
              <a:rPr lang="en-US" dirty="0"/>
              <a:t>in..</a:t>
            </a:r>
          </a:p>
          <a:p>
            <a:r>
              <a:rPr lang="en-US" dirty="0"/>
              <a:t>The usual method of expressing surface finish is the arithmetic average roughness height, abbreviated Ra, which is the average of all peaks and valleys from the mean (average) line.</a:t>
            </a:r>
          </a:p>
          <a:p>
            <a:r>
              <a:rPr lang="en-US" dirty="0"/>
              <a:t>Most new rotors have a surface finish of 45 to 60 μin. Ra.</a:t>
            </a:r>
          </a:p>
        </p:txBody>
      </p:sp>
    </p:spTree>
    <p:extLst>
      <p:ext uri="{BB962C8B-B14F-4D97-AF65-F5344CB8AC3E}">
        <p14:creationId xmlns:p14="http://schemas.microsoft.com/office/powerpoint/2010/main" val="12932540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108.36 Electronic surface finish machine. The reading shows about 34  μin. This is a very smooth rotor and is suitable for use with any brake pad</a:t>
            </a:r>
            <a:endParaRPr lang="en-US" dirty="0">
              <a:latin typeface="+mj-lt"/>
            </a:endParaRPr>
          </a:p>
        </p:txBody>
      </p:sp>
      <p:pic>
        <p:nvPicPr>
          <p:cNvPr id="3" name="Picture 2" descr="A photo shows the use of an electronic surface finish machine with a diamond stylus to measure the surface finish of a rotor. The machine reads thirty-four micro inch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4590" y="1905000"/>
            <a:ext cx="5074819" cy="38061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190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QUALIFYING A BRAKE LATHE</a:t>
            </a:r>
          </a:p>
        </p:txBody>
      </p:sp>
      <p:sp>
        <p:nvSpPr>
          <p:cNvPr id="3" name="Content Placeholder 2"/>
          <p:cNvSpPr>
            <a:spLocks noGrp="1"/>
          </p:cNvSpPr>
          <p:nvPr>
            <p:ph idx="1"/>
          </p:nvPr>
        </p:nvSpPr>
        <p:spPr/>
        <p:txBody>
          <a:bodyPr/>
          <a:lstStyle/>
          <a:p>
            <a:r>
              <a:rPr lang="en-US" dirty="0"/>
              <a:t>Purpose of Qualifying a Brake Lathe</a:t>
            </a:r>
          </a:p>
          <a:p>
            <a:pPr lvl="1"/>
            <a:r>
              <a:rPr lang="en-US" dirty="0"/>
              <a:t>To make sure the lathe is in good condition and are capable of machining brake drums and rotors accurately.</a:t>
            </a:r>
          </a:p>
          <a:p>
            <a:r>
              <a:rPr lang="en-US" dirty="0"/>
              <a:t>Qualifying Procedure</a:t>
            </a:r>
          </a:p>
          <a:p>
            <a:pPr lvl="1"/>
            <a:r>
              <a:rPr lang="en-US" dirty="0"/>
              <a:t>Ensure the machine is clean and fully operational.</a:t>
            </a:r>
          </a:p>
          <a:p>
            <a:pPr lvl="1"/>
            <a:r>
              <a:rPr lang="en-US" dirty="0"/>
              <a:t>Check all adapters and mounting surface for nicks and contamination.</a:t>
            </a:r>
          </a:p>
          <a:p>
            <a:pPr lvl="1"/>
            <a:r>
              <a:rPr lang="en-US" dirty="0"/>
              <a:t>Follow the manufactures specific operating and machining instructions.</a:t>
            </a:r>
          </a:p>
        </p:txBody>
      </p:sp>
    </p:spTree>
    <p:extLst>
      <p:ext uri="{BB962C8B-B14F-4D97-AF65-F5344CB8AC3E}">
        <p14:creationId xmlns:p14="http://schemas.microsoft.com/office/powerpoint/2010/main" val="297952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 AND ROTOR DAMAGE (1 OF 2)</a:t>
            </a:r>
          </a:p>
        </p:txBody>
      </p:sp>
      <p:sp>
        <p:nvSpPr>
          <p:cNvPr id="3" name="Content Placeholder 2"/>
          <p:cNvSpPr>
            <a:spLocks noGrp="1"/>
          </p:cNvSpPr>
          <p:nvPr>
            <p:ph idx="1"/>
          </p:nvPr>
        </p:nvSpPr>
        <p:spPr/>
        <p:txBody>
          <a:bodyPr/>
          <a:lstStyle/>
          <a:p>
            <a:r>
              <a:rPr lang="en-US" dirty="0"/>
              <a:t>Scoring</a:t>
            </a:r>
          </a:p>
          <a:p>
            <a:pPr lvl="1"/>
            <a:r>
              <a:rPr lang="en-US" dirty="0"/>
              <a:t>Scoring is an extreme form of drum and rotor wear consisting of scratches, deep grooves, and a generally rough finish on the friction surface.</a:t>
            </a:r>
          </a:p>
          <a:p>
            <a:r>
              <a:rPr lang="en-US" dirty="0"/>
              <a:t>Cracking</a:t>
            </a:r>
          </a:p>
          <a:p>
            <a:pPr lvl="1"/>
            <a:r>
              <a:rPr lang="en-US" dirty="0"/>
              <a:t>Cracks in a brake drum or rotor are caused by the stress of severe braking or an impact during an accident.</a:t>
            </a:r>
          </a:p>
          <a:p>
            <a:endParaRPr lang="en-US" dirty="0"/>
          </a:p>
        </p:txBody>
      </p:sp>
    </p:spTree>
    <p:extLst>
      <p:ext uri="{BB962C8B-B14F-4D97-AF65-F5344CB8AC3E}">
        <p14:creationId xmlns:p14="http://schemas.microsoft.com/office/powerpoint/2010/main" val="2962872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108.37 A dial indicator being used to check the arbor for total indicator runout (TIR). brake lathe</a:t>
            </a:r>
            <a:endParaRPr lang="en-US" dirty="0">
              <a:latin typeface="+mj-lt"/>
            </a:endParaRPr>
          </a:p>
        </p:txBody>
      </p:sp>
      <p:pic>
        <p:nvPicPr>
          <p:cNvPr id="3" name="Picture 2" descr="A photo shows the use of a dial indicator to check the arbor of a brake lathe for total indicator runout which inspects the level of contamination on the arb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1028" y="2021790"/>
            <a:ext cx="5381945" cy="414527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65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MACHINING A DISC BRAKE ROTOR (1 OF 2)</a:t>
            </a:r>
          </a:p>
        </p:txBody>
      </p:sp>
      <p:sp>
        <p:nvSpPr>
          <p:cNvPr id="3" name="Content Placeholder 2"/>
          <p:cNvSpPr>
            <a:spLocks noGrp="1"/>
          </p:cNvSpPr>
          <p:nvPr>
            <p:ph idx="1"/>
          </p:nvPr>
        </p:nvSpPr>
        <p:spPr/>
        <p:txBody>
          <a:bodyPr/>
          <a:lstStyle/>
          <a:p>
            <a:r>
              <a:rPr lang="en-US" dirty="0"/>
              <a:t>Mount the disc brake rotor</a:t>
            </a:r>
          </a:p>
          <a:p>
            <a:r>
              <a:rPr lang="en-US" dirty="0"/>
              <a:t>Install a rotor damper</a:t>
            </a:r>
          </a:p>
          <a:p>
            <a:r>
              <a:rPr lang="en-US" dirty="0"/>
              <a:t>Make a scratch cut on the rotor face </a:t>
            </a:r>
          </a:p>
          <a:p>
            <a:r>
              <a:rPr lang="en-US" dirty="0"/>
              <a:t>Turn the rotor one-half turn (180°), and retighten the nut. Make another scratch cut.</a:t>
            </a:r>
          </a:p>
          <a:p>
            <a:r>
              <a:rPr lang="en-US" dirty="0"/>
              <a:t>Verify rotor mounting</a:t>
            </a:r>
          </a:p>
          <a:p>
            <a:r>
              <a:rPr lang="en-US" dirty="0"/>
              <a:t>Machine the rotor following the manufacturer's guidelines.</a:t>
            </a:r>
          </a:p>
        </p:txBody>
      </p:sp>
    </p:spTree>
    <p:extLst>
      <p:ext uri="{BB962C8B-B14F-4D97-AF65-F5344CB8AC3E}">
        <p14:creationId xmlns:p14="http://schemas.microsoft.com/office/powerpoint/2010/main" val="4014453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MACHINING A DISC BRAKE ROTOR (2 OF 2)</a:t>
            </a:r>
          </a:p>
        </p:txBody>
      </p:sp>
      <p:sp>
        <p:nvSpPr>
          <p:cNvPr id="3" name="Content Placeholder 2"/>
          <p:cNvSpPr>
            <a:spLocks noGrp="1"/>
          </p:cNvSpPr>
          <p:nvPr>
            <p:ph idx="1"/>
          </p:nvPr>
        </p:nvSpPr>
        <p:spPr/>
        <p:txBody>
          <a:bodyPr/>
          <a:lstStyle/>
          <a:p>
            <a:r>
              <a:rPr lang="en-US" sz="2700" dirty="0"/>
              <a:t>Rough Cut</a:t>
            </a:r>
          </a:p>
          <a:p>
            <a:pPr lvl="1"/>
            <a:r>
              <a:rPr lang="en-US" sz="2300" dirty="0"/>
              <a:t>A rough cut on a lathe involves cutting 0.005 inch per side with a feed of 0.008 inch per revolution.</a:t>
            </a:r>
          </a:p>
          <a:p>
            <a:r>
              <a:rPr lang="en-US" sz="2700" dirty="0"/>
              <a:t>Finish Cut</a:t>
            </a:r>
          </a:p>
          <a:p>
            <a:pPr lvl="1"/>
            <a:r>
              <a:rPr lang="en-US" sz="2300" dirty="0"/>
              <a:t>A finish cut means removing 0.002 inch per side with a feed of 0.002 inch per revolution.</a:t>
            </a:r>
          </a:p>
          <a:p>
            <a:r>
              <a:rPr lang="en-US" sz="2700" dirty="0"/>
              <a:t>Non-directional Finish</a:t>
            </a:r>
          </a:p>
          <a:p>
            <a:pPr lvl="1"/>
            <a:r>
              <a:rPr lang="en-US" sz="2300" dirty="0"/>
              <a:t>A non-directional finish is used to help prevent the grooves machined into the rotor from acting like record grooves that can force the pads to move outward while the rotor rotates.</a:t>
            </a:r>
          </a:p>
          <a:p>
            <a:pPr lvl="1"/>
            <a:endParaRPr lang="en-US" dirty="0"/>
          </a:p>
          <a:p>
            <a:endParaRPr lang="en-US" dirty="0"/>
          </a:p>
        </p:txBody>
      </p:sp>
    </p:spTree>
    <p:extLst>
      <p:ext uri="{BB962C8B-B14F-4D97-AF65-F5344CB8AC3E}">
        <p14:creationId xmlns:p14="http://schemas.microsoft.com/office/powerpoint/2010/main" val="3424537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108.38 Most positive rake brake lathes can cut any depth in one pass, thereby saving time. A typical negative rake lathe uses a three-sided turning tool that can be flipped over, thereby giving six cutting edges</a:t>
            </a:r>
            <a:endParaRPr lang="en-US" dirty="0">
              <a:latin typeface="+mj-lt"/>
            </a:endParaRPr>
          </a:p>
        </p:txBody>
      </p:sp>
      <p:pic>
        <p:nvPicPr>
          <p:cNvPr id="3" name="Picture 2" descr="Two figures illustrate the cutting action and merits of positive and negative rake brake lathes:&#10;1. Positive rake brake lathes save time by cutting any depth in one pass;&#10;2. Negative rake brake lathes typically utilize three sided turning tool that can be flipped over. This gives a total of six cutting edges.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0487" y="1880339"/>
            <a:ext cx="3242463" cy="428710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51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108.39 Recommended adapters and location for machining hubbed and hubless rotors</a:t>
            </a:r>
          </a:p>
        </p:txBody>
      </p:sp>
      <p:pic>
        <p:nvPicPr>
          <p:cNvPr id="3" name="Picture 2" descr="Eight separate figures illustrate the following adapters and their locations: one-inch arbor, arbor nut, self-aligning spacer, spring, large diameter hubless adapter, aligning CU, centering cone, tapered cone adapter, adapter used as a spacer, tapered cone adapter spacer, and small diameter hubless adapter.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03166" y="1586159"/>
            <a:ext cx="2864234" cy="45770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838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108.40 A composite rotor properly mounted on a brake lathe</a:t>
            </a:r>
            <a:endParaRPr lang="en-US" dirty="0">
              <a:latin typeface="+mj-lt"/>
            </a:endParaRPr>
          </a:p>
        </p:txBody>
      </p:sp>
      <p:pic>
        <p:nvPicPr>
          <p:cNvPr id="3" name="Picture 2" descr="A photo shows a composite rotor that is correctly mounted on a brak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615" y="1535098"/>
            <a:ext cx="6160770" cy="462057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3268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108.41 A damper is necessary to reduce cutting-tool vibrations that can cause a rough surface finish</a:t>
            </a:r>
            <a:endParaRPr lang="en-US" dirty="0">
              <a:latin typeface="+mj-lt"/>
            </a:endParaRPr>
          </a:p>
        </p:txBody>
      </p:sp>
      <p:pic>
        <p:nvPicPr>
          <p:cNvPr id="3" name="Picture 2" descr="A figure shows a damper mounted on a disc rotor when machining the rotor to minimize cutting tool vibrations that can cause rough surface finish.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0602" y="2121510"/>
            <a:ext cx="6222797" cy="402336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22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108.42 After installing the rotor on the brake lathe, turn the cutting tool in just enough to make a scratch cut</a:t>
            </a:r>
            <a:endParaRPr lang="en-US" dirty="0">
              <a:latin typeface="+mj-lt"/>
            </a:endParaRPr>
          </a:p>
        </p:txBody>
      </p:sp>
      <p:pic>
        <p:nvPicPr>
          <p:cNvPr id="3" name="Picture 2" descr="A figure shows the procedure for making the first scratch cut. This is the initial cut made on the rotor after installing it on a brake lathe and moving the cutting tool forward just enough to touch the roto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12001" y="2057400"/>
            <a:ext cx="5291328"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3863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24" y="304800"/>
            <a:ext cx="8229600" cy="1097280"/>
          </a:xfrm>
        </p:spPr>
        <p:txBody>
          <a:bodyPr/>
          <a:lstStyle/>
          <a:p>
            <a:r>
              <a:rPr lang="en-US" sz="1800" dirty="0">
                <a:latin typeface="+mj-lt"/>
              </a:rPr>
              <a:t>Figure 108.43 After making a scratch cut, loosen the retaining nut and rotate the rotor on the spindle of the lathe one-half turn. Tighten the nut and make a second scratch cut. The second scratch cut should be side-by-side with the first scratch if the rotor is installed correctly on the brake lathe</a:t>
            </a:r>
          </a:p>
        </p:txBody>
      </p:sp>
      <p:pic>
        <p:nvPicPr>
          <p:cNvPr id="3" name="Picture 2" descr="A figure shows a technician executing the procedure for making the second scratch cut to check if the rotor is mounted correctly on th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2603" y="2207844"/>
            <a:ext cx="4860042" cy="392995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30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108.44 (a) This technician uses two sanding blocks each equipped with 150-grit aluminum-oxide sandpaper</a:t>
            </a:r>
            <a:endParaRPr lang="en-US" dirty="0">
              <a:latin typeface="+mj-lt"/>
            </a:endParaRPr>
          </a:p>
        </p:txBody>
      </p:sp>
      <p:pic>
        <p:nvPicPr>
          <p:cNvPr id="3" name="Picture 2" descr="A photo shows a technician holding two sanding blocks. Each sanding block is equipped with a one hundred and fifty grit aluminum oxide sandpaper to smoothen the rotor mounted on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6228" y="2133600"/>
            <a:ext cx="4919472"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8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BRAKE DRUM AND ROTOR DAMAGE (2 OF 2)</a:t>
            </a:r>
          </a:p>
        </p:txBody>
      </p:sp>
      <p:sp>
        <p:nvSpPr>
          <p:cNvPr id="3" name="Content Placeholder 2"/>
          <p:cNvSpPr>
            <a:spLocks noGrp="1"/>
          </p:cNvSpPr>
          <p:nvPr>
            <p:ph idx="1"/>
          </p:nvPr>
        </p:nvSpPr>
        <p:spPr/>
        <p:txBody>
          <a:bodyPr/>
          <a:lstStyle/>
          <a:p>
            <a:r>
              <a:rPr lang="en-US" dirty="0"/>
              <a:t>Heat Checking</a:t>
            </a:r>
          </a:p>
          <a:p>
            <a:pPr lvl="1"/>
            <a:r>
              <a:rPr lang="en-US" dirty="0"/>
              <a:t>Heat checking consists of many small, interlaced cracks on the friction surface.</a:t>
            </a:r>
          </a:p>
          <a:p>
            <a:r>
              <a:rPr lang="en-US" dirty="0"/>
              <a:t>Hard or Chill Spots</a:t>
            </a:r>
          </a:p>
          <a:p>
            <a:pPr lvl="1"/>
            <a:r>
              <a:rPr lang="en-US" dirty="0"/>
              <a:t>Hard or chill spots are an altering the structure of the metal caused by heat.</a:t>
            </a:r>
          </a:p>
          <a:p>
            <a:endParaRPr lang="en-US" dirty="0"/>
          </a:p>
        </p:txBody>
      </p:sp>
    </p:spTree>
    <p:extLst>
      <p:ext uri="{BB962C8B-B14F-4D97-AF65-F5344CB8AC3E}">
        <p14:creationId xmlns:p14="http://schemas.microsoft.com/office/powerpoint/2010/main" val="420829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108.44 (b) With the lathe turned on, the technician presses the two sanding blocks against the surface of the rotor after the rotor has been machined to achieve a smooth microinch surface finish. </a:t>
            </a:r>
          </a:p>
        </p:txBody>
      </p:sp>
      <p:pic>
        <p:nvPicPr>
          <p:cNvPr id="3" name="Picture 2" descr="A photo shows a technician pressing the two sanding blocks on the rotor which is rotating on the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264" y="2466975"/>
            <a:ext cx="4919472" cy="36575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88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108.45 (a) After machining and sanding the rotor, it should be cleaned. In this case, brake cleaner from an air pressurized spray can is used</a:t>
            </a:r>
            <a:endParaRPr lang="en-US" dirty="0">
              <a:latin typeface="+mj-lt"/>
            </a:endParaRPr>
          </a:p>
        </p:txBody>
      </p:sp>
      <p:pic>
        <p:nvPicPr>
          <p:cNvPr id="3" name="Picture 2" descr="A photo shows a technician holding a pressurized spray that sprays brake cleaner to clean a rotor after the rotor is machined and sand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265" y="2057400"/>
            <a:ext cx="4919470" cy="36575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099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mj-lt"/>
              </a:rPr>
              <a:t>Figure 108.45 (b) With the lathe turning, the technician stands back away from the rotor and sprays both sides of the rotor to clean it of any remaining grit from the sanding process. This last step ensures a clean, smooth surface for the disc brake pads and a quality brake repair. </a:t>
            </a:r>
          </a:p>
        </p:txBody>
      </p:sp>
      <p:pic>
        <p:nvPicPr>
          <p:cNvPr id="3" name="Picture 2" descr="A photo shows a brake rotor that is sprayed with a brake cleaner rotating on a lathe. Cleaning after machining and sanding ensures a smooth brake surface and quality brake repai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9211" y="2286000"/>
            <a:ext cx="4919472"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0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108.46 </a:t>
            </a:r>
            <a:r>
              <a:rPr lang="en-IN" sz="2400" dirty="0">
                <a:latin typeface="+mj-lt"/>
              </a:rPr>
              <a:t>A grinder with sandpaper can be used to give a smooth nondirectional surface finish to the disc brake rotor</a:t>
            </a:r>
            <a:endParaRPr lang="en-US" dirty="0">
              <a:latin typeface="+mj-lt"/>
            </a:endParaRPr>
          </a:p>
        </p:txBody>
      </p:sp>
      <p:pic>
        <p:nvPicPr>
          <p:cNvPr id="3" name="Picture 2" descr="A figure shows a damper attached to a  grinder of a disc brake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42507" y="2209800"/>
            <a:ext cx="4968240" cy="36576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00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108.47 </a:t>
            </a:r>
            <a:r>
              <a:rPr lang="en-IN" sz="2400" dirty="0">
                <a:latin typeface="+mj-lt"/>
              </a:rPr>
              <a:t>The correct final surface finish should be smooth and non-directional</a:t>
            </a:r>
            <a:endParaRPr lang="en-US" dirty="0">
              <a:latin typeface="+mj-lt"/>
            </a:endParaRPr>
          </a:p>
        </p:txBody>
      </p:sp>
      <p:pic>
        <p:nvPicPr>
          <p:cNvPr id="3" name="Picture 2" descr="A figure shows a rotor surface with the correct final surface finish. Such surface finish must be smooth and non-directional.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1914" y="1903006"/>
            <a:ext cx="3938279" cy="418965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7629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108.48 </a:t>
            </a:r>
            <a:r>
              <a:rPr lang="en-IN" sz="2000" dirty="0">
                <a:latin typeface="+mj-lt"/>
              </a:rPr>
              <a:t>Rust should always be cleaned from both the rotor and the hub whenever the rotors are machined or replaced. An air-powered die grinder with a sanding disc makes quick work of cleaning this hub</a:t>
            </a:r>
            <a:endParaRPr lang="en-US" sz="2000" dirty="0">
              <a:latin typeface="+mj-lt"/>
            </a:endParaRPr>
          </a:p>
        </p:txBody>
      </p:sp>
      <p:pic>
        <p:nvPicPr>
          <p:cNvPr id="3" name="Picture 2" descr="A photo shows a technician using an air-powered die grinder with a sanding disc to quickly remove rust from the brake rotor and hub.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681" y="2057400"/>
            <a:ext cx="4901704" cy="36808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696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ON-THE-VEHICLE ROTOR MACHINING</a:t>
            </a:r>
          </a:p>
        </p:txBody>
      </p:sp>
      <p:sp>
        <p:nvSpPr>
          <p:cNvPr id="3" name="Content Placeholder 2"/>
          <p:cNvSpPr>
            <a:spLocks noGrp="1"/>
          </p:cNvSpPr>
          <p:nvPr>
            <p:ph idx="1"/>
          </p:nvPr>
        </p:nvSpPr>
        <p:spPr/>
        <p:txBody>
          <a:bodyPr/>
          <a:lstStyle/>
          <a:p>
            <a:r>
              <a:rPr lang="en-US" dirty="0"/>
              <a:t>Many vehicle manufacturers recommend on-the-vehicle machining for rotors if the disc brake rotor must be machined.</a:t>
            </a:r>
          </a:p>
          <a:p>
            <a:r>
              <a:rPr lang="en-US" dirty="0"/>
              <a:t>Follow the manufacturer specific instructions for the on-car lathe that is being used.</a:t>
            </a:r>
          </a:p>
        </p:txBody>
      </p:sp>
    </p:spTree>
    <p:extLst>
      <p:ext uri="{BB962C8B-B14F-4D97-AF65-F5344CB8AC3E}">
        <p14:creationId xmlns:p14="http://schemas.microsoft.com/office/powerpoint/2010/main" val="21450268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mj-lt"/>
              </a:rPr>
              <a:t>Figure 108.49 </a:t>
            </a:r>
            <a:r>
              <a:rPr lang="en-IN" sz="2000" dirty="0">
                <a:latin typeface="+mj-lt"/>
              </a:rPr>
              <a:t>A typical hub-mount on-the-vehicle lathe. This particular lathe oscillates while machining the rotor, thereby providing a smooth and non-directional finish at the same time</a:t>
            </a:r>
            <a:endParaRPr lang="en-US" sz="2000" dirty="0">
              <a:latin typeface="+mj-lt"/>
            </a:endParaRPr>
          </a:p>
        </p:txBody>
      </p:sp>
      <p:pic>
        <p:nvPicPr>
          <p:cNvPr id="3" name="Picture 2" descr="A photo shows a typical hub of a vehicle mount on a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2682" y="2209800"/>
            <a:ext cx="4901702" cy="368087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069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TECH TIP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214" y="1828800"/>
            <a:ext cx="59055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3655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Figure 108.50 </a:t>
            </a:r>
            <a:r>
              <a:rPr lang="en-IN" sz="2400" dirty="0">
                <a:latin typeface="+mj-lt"/>
              </a:rPr>
              <a:t>A wheel stud was replaced on the rotor hub assembly when it was discovered to be stripped</a:t>
            </a:r>
            <a:endParaRPr lang="en-US" dirty="0">
              <a:latin typeface="+mj-lt"/>
            </a:endParaRPr>
          </a:p>
        </p:txBody>
      </p:sp>
      <p:pic>
        <p:nvPicPr>
          <p:cNvPr id="3" name="Picture 2" descr="A photo shows a stripped wheel stud on the rotor hub assembl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54321" y="1981200"/>
            <a:ext cx="5018425" cy="376852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16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j-lt"/>
              </a:rPr>
              <a:t>Figure 108.3 Scored drums and rotors often result in metal-to-metal contact</a:t>
            </a:r>
          </a:p>
        </p:txBody>
      </p:sp>
      <p:pic>
        <p:nvPicPr>
          <p:cNvPr id="4" name="Picture 2" descr="Two figures separately show scoring on a brake drum and brake rotor. Scoring is an extreme form of wear that causes rapid weathering of lining and metal to metal contac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18323" y="1890872"/>
            <a:ext cx="6107354" cy="427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dirty="0">
                <a:latin typeface="+mj-lt"/>
              </a:rPr>
              <a:t>DRUM MACHINING</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873219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533400"/>
            <a:ext cx="8229600" cy="738664"/>
          </a:xfrm>
        </p:spPr>
        <p:txBody>
          <a:bodyPr wrap="square">
            <a:spAutoFit/>
          </a:bodyPr>
          <a:lstStyle/>
          <a:p>
            <a:r>
              <a:rPr lang="en-US" sz="2400" b="0" dirty="0"/>
              <a:t>1. Before starting to machine a brake drum, check the drum for any obvious damage such as heat cracks or hard spots.</a:t>
            </a:r>
            <a:endParaRPr lang="en-IN" sz="2400" dirty="0">
              <a:latin typeface="Arial (Headings)"/>
            </a:endParaRPr>
          </a:p>
        </p:txBody>
      </p:sp>
      <p:pic>
        <p:nvPicPr>
          <p:cNvPr id="7170" name="Picture 2" descr="A photo shows a technician checking of the brake drum for visible defects such as heat cracks or hard spots before machining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399" y="1806838"/>
            <a:ext cx="6282268" cy="41650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807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732"/>
            <a:ext cx="8229600" cy="738664"/>
          </a:xfrm>
        </p:spPr>
        <p:txBody>
          <a:bodyPr wrap="square">
            <a:spAutoFit/>
          </a:bodyPr>
          <a:lstStyle/>
          <a:p>
            <a:r>
              <a:rPr lang="en-US" sz="2400" b="0" dirty="0"/>
              <a:t>2. Lightly tap the drum. It should ring like a bell. If a dull thud is heard, the drum may be cracked and should be discarded.</a:t>
            </a:r>
            <a:endParaRPr lang="en-IN" sz="2400" dirty="0">
              <a:latin typeface="Arial (Headings)"/>
            </a:endParaRPr>
          </a:p>
        </p:txBody>
      </p:sp>
      <p:pic>
        <p:nvPicPr>
          <p:cNvPr id="7170" name="Picture 2" descr="A photo shows a technician lightly tapping the drum with hammer. C-1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0866" y="1806838"/>
            <a:ext cx="6282268" cy="41650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2545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2" y="152400"/>
            <a:ext cx="8229600" cy="1107996"/>
          </a:xfrm>
        </p:spPr>
        <p:txBody>
          <a:bodyPr vert="horz" wrap="square" lIns="0" tIns="0" rIns="0" bIns="0" rtlCol="0" anchor="b">
            <a:spAutoFit/>
          </a:bodyPr>
          <a:lstStyle/>
          <a:p>
            <a:r>
              <a:rPr lang="en-US" sz="2400" b="0" dirty="0"/>
              <a:t>3. Use a drum micrometer to measure the inside diameter of the drum and compare this measurement to specifications to be sure that the drum can be safely machined.</a:t>
            </a:r>
            <a:endParaRPr lang="en-IN" sz="2400" dirty="0"/>
          </a:p>
        </p:txBody>
      </p:sp>
      <p:pic>
        <p:nvPicPr>
          <p:cNvPr id="7170" name="Picture 2" descr="A photo shows a stage in brake drum machining, that is a technician measuring the drum’s internal diameter with a drum micrometer. This measurement is compared to the standard specifications to check if the drum can be safely machined.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399" y="1806838"/>
            <a:ext cx="6282267" cy="416503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5047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290822"/>
            <a:ext cx="8229600" cy="738664"/>
          </a:xfrm>
        </p:spPr>
        <p:txBody>
          <a:bodyPr wrap="square">
            <a:spAutoFit/>
          </a:bodyPr>
          <a:lstStyle/>
          <a:p>
            <a:r>
              <a:rPr lang="en-US" sz="2400" b="0" dirty="0"/>
              <a:t>4. Most brake drums have the maximum inside diameter cast into the drum as shown.</a:t>
            </a:r>
            <a:endParaRPr lang="en-IN" sz="2400" dirty="0">
              <a:latin typeface="Arial (Headings)"/>
            </a:endParaRPr>
          </a:p>
        </p:txBody>
      </p:sp>
      <p:pic>
        <p:nvPicPr>
          <p:cNvPr id="7170" name="Picture 2" descr="A photo shows a technician checking the maximum inside diameter that is labeled on the dru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399" y="1806838"/>
            <a:ext cx="6282267" cy="41650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8772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5. Thoroughly clean the outside and inside of the drum.</a:t>
            </a:r>
            <a:endParaRPr lang="en-IN" sz="2400" dirty="0">
              <a:latin typeface="Arial (Headings)"/>
            </a:endParaRPr>
          </a:p>
        </p:txBody>
      </p:sp>
      <p:pic>
        <p:nvPicPr>
          <p:cNvPr id="7170" name="Picture 2" descr="A photo shows a technician completely cleaning the inside and outside of a brak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5" cy="41650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090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2" y="152400"/>
            <a:ext cx="8229600" cy="1107996"/>
          </a:xfrm>
        </p:spPr>
        <p:txBody>
          <a:bodyPr wrap="square">
            <a:spAutoFit/>
          </a:bodyPr>
          <a:lstStyle/>
          <a:p>
            <a:r>
              <a:rPr lang="en-US" sz="2400" b="0" dirty="0"/>
              <a:t>6. Be sure the center hole in the drum is clean and free from any burrs that could prevent the drum from being properly centered on the shaft of the brake lathe.</a:t>
            </a:r>
            <a:endParaRPr lang="en-IN" sz="2400" dirty="0">
              <a:latin typeface="Arial (Headings)"/>
            </a:endParaRPr>
          </a:p>
        </p:txBody>
      </p:sp>
      <p:pic>
        <p:nvPicPr>
          <p:cNvPr id="7170" name="Picture 2" descr="A photo shows C-1a technician clearing the center hole of any burrs and dirt to ensure it is correctly centered on the shaft of the brake lath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5" cy="41650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1314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7. A typical brake lathe used to machine drums.</a:t>
            </a:r>
            <a:endParaRPr lang="en-IN" sz="2400" dirty="0">
              <a:latin typeface="Arial (Headings)"/>
            </a:endParaRPr>
          </a:p>
        </p:txBody>
      </p:sp>
      <p:pic>
        <p:nvPicPr>
          <p:cNvPr id="7170" name="Picture 2" descr="A photo shows a typical brake lathe used to machine drum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4" cy="416503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480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2" y="457200"/>
            <a:ext cx="8229600" cy="738664"/>
          </a:xfrm>
        </p:spPr>
        <p:txBody>
          <a:bodyPr wrap="square">
            <a:spAutoFit/>
          </a:bodyPr>
          <a:lstStyle/>
          <a:p>
            <a:r>
              <a:rPr lang="en-US" sz="2400" b="0" dirty="0"/>
              <a:t>8. Locate a tapered, centering cone that best fits inside the hole of the brake drum.</a:t>
            </a:r>
            <a:endParaRPr lang="en-IN" sz="2400" dirty="0">
              <a:latin typeface="Arial (Headings)"/>
            </a:endParaRPr>
          </a:p>
        </p:txBody>
      </p:sp>
      <p:pic>
        <p:nvPicPr>
          <p:cNvPr id="7170" name="Picture 2" descr="A photo shows a technician locating a tapered centering cone that correctly fits inside the brake drum ho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0" y="1806838"/>
            <a:ext cx="6282264" cy="41650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48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5" y="660154"/>
            <a:ext cx="8229600" cy="369332"/>
          </a:xfrm>
        </p:spPr>
        <p:txBody>
          <a:bodyPr wrap="square">
            <a:spAutoFit/>
          </a:bodyPr>
          <a:lstStyle/>
          <a:p>
            <a:r>
              <a:rPr lang="en-US" sz="2400" b="0" dirty="0"/>
              <a:t>9. Slide the large face plate over the shaft of the brake lathe.</a:t>
            </a:r>
            <a:endParaRPr lang="en-IN" sz="2400" dirty="0">
              <a:latin typeface="Arial (Headings)"/>
            </a:endParaRPr>
          </a:p>
        </p:txBody>
      </p:sp>
      <p:pic>
        <p:nvPicPr>
          <p:cNvPr id="7170" name="Picture 2" descr="A photo shows a technician sliding the large face plate over the shaft of the brake lath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2401" y="1806838"/>
            <a:ext cx="6282262" cy="416503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30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650</TotalTime>
  <Words>4995</Words>
  <Application>Microsoft Office PowerPoint</Application>
  <PresentationFormat>On-screen Show (4:3)</PresentationFormat>
  <Paragraphs>322</Paragraphs>
  <Slides>206</Slides>
  <Notes>0</Notes>
  <HiddenSlides>0</HiddenSlides>
  <MMClips>4</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206</vt:i4>
      </vt:variant>
    </vt:vector>
  </HeadingPairs>
  <TitlesOfParts>
    <vt:vector size="218"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BRAKE DRUMS</vt:lpstr>
      <vt:lpstr>Figure 108.1 Types of brake drums. Regardless of the design, all types use cast iron as a friction surface</vt:lpstr>
      <vt:lpstr>Figure 108.2 The airflow through cooling vents helps brakes from overheating</vt:lpstr>
      <vt:lpstr>BRAKE DRUM AND ROTOR DAMAGE (1 OF 2)</vt:lpstr>
      <vt:lpstr>BRAKE DRUM AND ROTOR DAMAGE (2 OF 2)</vt:lpstr>
      <vt:lpstr>Figure 108.3 Scored drums and rotors often result in metal-to-metal contact</vt:lpstr>
      <vt:lpstr>Figure 108.4 Cracked drums or rotors must be replaced</vt:lpstr>
      <vt:lpstr>Figure 108.5 A heat-checked surface of a disc brake rotor</vt:lpstr>
      <vt:lpstr>QUESTION 1: ?</vt:lpstr>
      <vt:lpstr>ANSWER 1:</vt:lpstr>
      <vt:lpstr>Figure 108.6 These dark hard spots are created by heat that actually changes the metallurgy of the cast-iron drum. Most experts recommend replacement of any brake drum that has these hard spots</vt:lpstr>
      <vt:lpstr>BRAKE DRUM DISTORTION (1 OF 2)</vt:lpstr>
      <vt:lpstr>BRAKE DRUM DISTORTION (2 OF 2)</vt:lpstr>
      <vt:lpstr>Figure 108.7 Bellmouth brake drum distortion</vt:lpstr>
      <vt:lpstr>Figure 108.8 Out-of-round brake drum distortion</vt:lpstr>
      <vt:lpstr>Figure 108.9 Eccentric brake drum distortion</vt:lpstr>
      <vt:lpstr>REMOVING DRUMS</vt:lpstr>
      <vt:lpstr>Figure 108.10 A straightedge can be used to check for brake drum warpage</vt:lpstr>
      <vt:lpstr>“MACHINE TO” VERSUS “DISCARD”</vt:lpstr>
      <vt:lpstr>Figure 108.11 Discard diameter and maximum diameter are brake drum machining and wear limits</vt:lpstr>
      <vt:lpstr>Tech Tip </vt:lpstr>
      <vt:lpstr>Figure 108.12 Most brake drums have a chamfer around the edge. If the chamfer is no longer visible, the drum is usually worn (or machined) to its maximum allowable ID</vt:lpstr>
      <vt:lpstr>MACHINING BRAKE DRUMS</vt:lpstr>
      <vt:lpstr>Animation: Micrometer, Metric (The animation will automatically start in a few seconds)</vt:lpstr>
      <vt:lpstr>Animation: Brake Drum Micrometer (The animation will automatically start in a few seconds)</vt:lpstr>
      <vt:lpstr>Animation: Rotor Thickness Measurements (The animation will automatically start in a few seconds)</vt:lpstr>
      <vt:lpstr>Figure 108.13 A digital drum micrometer makes measuring brake drums easily and accurately</vt:lpstr>
      <vt:lpstr>Figure 108.14 (a) A rotor or brake drum with a bearing hub should be installed on a brake lathe using the appropriate size collet that fits the bearing cups (races) </vt:lpstr>
      <vt:lpstr>Figure 108.14 (b) A hubless rotor or brake drum requires a spring and a tapered centering cone. A faceplate should be used on both sides of the rotor or drum to provide support</vt:lpstr>
      <vt:lpstr>Figure 108.15 A self-aligning spacer (SAS) should always be used between the drum or rotor and the spindle retaining nut to help ensure an even clamping force and to prevent the adapters and cone from getting into a bind. A silence band should always be installed to prevent turning-tool chatter and to ensure a smooth surface finish</vt:lpstr>
      <vt:lpstr>Figure 108.16 After installing a brake drum on the lathe, turn the cutting tool outward until the tool just touches the drum. This is called a scratch cut</vt:lpstr>
      <vt:lpstr>Figure 108.17 After making a scratch cut, loosen the retaining nut, rotate the drum on the lathe, and make another scratch cut. If both cuts are in the same location, the drum is installed correctly on the lathe and drum machining can begin</vt:lpstr>
      <vt:lpstr>Figure 108.18 Set the depth of the cut indicator to zero just as the turning tool touches the drum</vt:lpstr>
      <vt:lpstr>Figure 108.19 This lathe has a dial that is “diameter graduated.” This means that a reading of 0.030 inch indicates a 0.015 inch cut that increases the inside diameter of the brake drum by 0.030 inch</vt:lpstr>
      <vt:lpstr>Figure 108.20 Notice the chatter marks at the edge of the friction-area surface of the brake drum. These marks were caused by vibration of the drum because the technician failed to wrap the dampening strap (silencer band) over the friction-surface portion of the brake drum</vt:lpstr>
      <vt:lpstr>DISC BRAKE ROTORS</vt:lpstr>
      <vt:lpstr>Figure 108.21 This excessively worn (thin) rotor was removed from the vehicle in this condition. It is amazing that the vehicle was able to stop with such a thin rotor.</vt:lpstr>
      <vt:lpstr>Figure 108.22 Severely worn vented disc brake rotor. The braking surface has been entirely worn away exposing the cooling fins. The owner brought the vehicle to a repair shop because of a “little noise in the front.”</vt:lpstr>
      <vt:lpstr>Figure 108.23 Directional vane vented disc brake rotors. Note that the fins angle toward the rear of the vehicle. It is important that this type of rotor be reinstalled on the correct side of the vehicle.</vt:lpstr>
      <vt:lpstr>Figure 108.24 Typical composite rotor that uses cast-iron friction surfaces and a steel center section.</vt:lpstr>
      <vt:lpstr>FREQUENTLY ASKED QUESTION</vt:lpstr>
      <vt:lpstr>Figure 108.25 This Porsche is equipped with high performance brakes including cross-drilled brake rotors</vt:lpstr>
      <vt:lpstr>DISC BRAKE ROTOR DISTORTION</vt:lpstr>
      <vt:lpstr>Figure 108.26 Brake rotor lateral runout distortion</vt:lpstr>
      <vt:lpstr>Figure 108.27 Before measuring lateral runout with a dial indicator (gauge), remove any wheel bearing end play by tightening the spindle nut to 10 to 20 ft lb with a torque wrench. This step helps prevent an inaccurate reading. </vt:lpstr>
      <vt:lpstr>Figure 108.28 (a) Rotate the disc brake rotor one complete revolution while observing the dial indicator (gauge)</vt:lpstr>
      <vt:lpstr>Figure 108.28 (b) Most vehicle manufacturers specify a maximum runout of about 0.003 inch (0.08 mm)</vt:lpstr>
      <vt:lpstr>Figure 108.29 Brake rotor lack-of-parallelism distortion</vt:lpstr>
      <vt:lpstr>Figure 108.30 (a) Disc brake rotor thickness variation (parallelism)</vt:lpstr>
      <vt:lpstr>Figure 108.30 (b) The rotor should be measured with a micrometer at four or more equally spaced locations around the rotor</vt:lpstr>
      <vt:lpstr>Animation:  Rotor Parallelism Measurements  (The animation will automatically start in a few seconds)</vt:lpstr>
      <vt:lpstr>QUESTION 2: ?</vt:lpstr>
      <vt:lpstr>ANSWER 2:</vt:lpstr>
      <vt:lpstr>CARBON-CERAMIC ROTORS</vt:lpstr>
      <vt:lpstr>Figure 108.31 A carbon-ceramic brake (CCB) rotor on a Ferrari</vt:lpstr>
      <vt:lpstr>DISC BRAKE ROTOR THICKNESS</vt:lpstr>
      <vt:lpstr>Figure 108.32 A digital readout rotor micrometer is an accurate tool to use when measuring a rotor. Both fractional inches and metric millimeters are generally available</vt:lpstr>
      <vt:lpstr>WHEN THE ROTORS SHOULD BE MACHINED</vt:lpstr>
      <vt:lpstr>Figure 108.33 If a fingernail catches on a groove in the rotor, the rotor should be machined</vt:lpstr>
      <vt:lpstr>Figure 108.34 This rusted rotor should be machined</vt:lpstr>
      <vt:lpstr>Figure 108.35 Rotors that have deep rust pockets usually cannot be machined</vt:lpstr>
      <vt:lpstr>QUESTION 3: ?</vt:lpstr>
      <vt:lpstr>ANSWER 3:</vt:lpstr>
      <vt:lpstr>ROTOR FINISH</vt:lpstr>
      <vt:lpstr>Figure 108.36 Electronic surface finish machine. The reading shows about 34  μin. This is a very smooth rotor and is suitable for use with any brake pad</vt:lpstr>
      <vt:lpstr>QUALIFYING A BRAKE LATHE</vt:lpstr>
      <vt:lpstr>Figure 108.37 A dial indicator being used to check the arbor for total indicator runout (TIR). brake lathe</vt:lpstr>
      <vt:lpstr>MACHINING A DISC BRAKE ROTOR (1 OF 2)</vt:lpstr>
      <vt:lpstr>MACHINING A DISC BRAKE ROTOR (2 OF 2)</vt:lpstr>
      <vt:lpstr>Figure 108.38 Most positive rake brake lathes can cut any depth in one pass, thereby saving time. A typical negative rake lathe uses a three-sided turning tool that can be flipped over, thereby giving six cutting edges</vt:lpstr>
      <vt:lpstr>Figure 108.39 Recommended adapters and location for machining hubbed and hubless rotors</vt:lpstr>
      <vt:lpstr>Figure 108.40 A composite rotor properly mounted on a brake lathe</vt:lpstr>
      <vt:lpstr>Figure 108.41 A damper is necessary to reduce cutting-tool vibrations that can cause a rough surface finish</vt:lpstr>
      <vt:lpstr>Figure 108.42 After installing the rotor on the brake lathe, turn the cutting tool in just enough to make a scratch cut</vt:lpstr>
      <vt:lpstr>Figure 108.43 After making a scratch cut, loosen the retaining nut and rotate the rotor on the spindle of the lathe one-half turn. Tighten the nut and make a second scratch cut. The second scratch cut should be side-by-side with the first scratch if the rotor is installed correctly on the brake lathe</vt:lpstr>
      <vt:lpstr>Figure 108.44 (a) This technician uses two sanding blocks each equipped with 150-grit aluminum-oxide sandpaper</vt:lpstr>
      <vt:lpstr>Figure 108.44 (b) With the lathe turned on, the technician presses the two sanding blocks against the surface of the rotor after the rotor has been machined to achieve a smooth microinch surface finish. </vt:lpstr>
      <vt:lpstr>Figure 108.45 (a) After machining and sanding the rotor, it should be cleaned. In this case, brake cleaner from an air pressurized spray can is used</vt:lpstr>
      <vt:lpstr>Figure 108.45 (b) With the lathe turning, the technician stands back away from the rotor and sprays both sides of the rotor to clean it of any remaining grit from the sanding process. This last step ensures a clean, smooth surface for the disc brake pads and a quality brake repair. </vt:lpstr>
      <vt:lpstr>Figure 108.46 A grinder with sandpaper can be used to give a smooth nondirectional surface finish to the disc brake rotor</vt:lpstr>
      <vt:lpstr>Figure 108.47 The correct final surface finish should be smooth and non-directional</vt:lpstr>
      <vt:lpstr>Figure 108.48 Rust should always be cleaned from both the rotor and the hub whenever the rotors are machined or replaced. An air-powered die grinder with a sanding disc makes quick work of cleaning this hub</vt:lpstr>
      <vt:lpstr>ON-THE-VEHICLE ROTOR MACHINING</vt:lpstr>
      <vt:lpstr>Figure 108.49 A typical hub-mount on-the-vehicle lathe. This particular lathe oscillates while machining the rotor, thereby providing a smooth and non-directional finish at the same time</vt:lpstr>
      <vt:lpstr>TECH TIP</vt:lpstr>
      <vt:lpstr>Figure 108.50 A wheel stud was replaced on the rotor hub assembly when it was discovered to be stripped</vt:lpstr>
      <vt:lpstr>DRUM MACHINING</vt:lpstr>
      <vt:lpstr>1. Before starting to machine a brake drum, check the drum for any obvious damage such as heat cracks or hard spots.</vt:lpstr>
      <vt:lpstr>2. Lightly tap the drum. It should ring like a bell. If a dull thud is heard, the drum may be cracked and should be discarded.</vt:lpstr>
      <vt:lpstr>3. Use a drum micrometer to measure the inside diameter of the drum and compare this measurement to specifications to be sure that the drum can be safely machined.</vt:lpstr>
      <vt:lpstr>4. Most brake drums have the maximum inside diameter cast into the drum as shown.</vt:lpstr>
      <vt:lpstr>5. Thoroughly clean the outside and inside of the drum.</vt:lpstr>
      <vt:lpstr>6. Be sure the center hole in the drum is clean and free from any burrs that could prevent the drum from being properly centered on the shaft of the brake lathe.</vt:lpstr>
      <vt:lpstr>7. A typical brake lathe used to machine drums.</vt:lpstr>
      <vt:lpstr>8. Locate a tapered, centering cone that best fits inside the hole of the brake drum.</vt:lpstr>
      <vt:lpstr>9. Slide the large face plate over the shaft of the brake lathe.</vt:lpstr>
      <vt:lpstr>10. Slide the tapered centering cone onto the shaft with the spring between the face plate and the centering cone.</vt:lpstr>
      <vt:lpstr>11. Slide the other face plate onto the shaft.</vt:lpstr>
      <vt:lpstr>12. Install the self-aligning spacer (SAS) and left hand- thread spindle nut.</vt:lpstr>
      <vt:lpstr>13. Tighten the spindle nut.</vt:lpstr>
      <vt:lpstr>14. Loosen the turning bar retainer.</vt:lpstr>
      <vt:lpstr>15. Carefully check the cutting bits and either rotate the bit to a new cutting point or replace it with a new part as necessary.</vt:lpstr>
      <vt:lpstr>16. Turn the spindle control knob until the spindle is as short as possible (i.e., the drum as close to the machine as possible) to help reduce vibration as much as possible.</vt:lpstr>
      <vt:lpstr>17. Position the cutting bar so that the cutting bit is located at the back surface of the drum.</vt:lpstr>
      <vt:lpstr>18. Install the silencer band (vibration dampener strap).</vt:lpstr>
      <vt:lpstr>19. Be sure the tool bit and clothing are away from the drum and turn the brake lathe on.</vt:lpstr>
      <vt:lpstr>20. Center the bit in the center of the brake surface of the drum and rotate the control knob that moves the bit into contact with the drum friction surface. This should produce a light scratch cut.</vt:lpstr>
      <vt:lpstr>21. Turn the lathe off.</vt:lpstr>
      <vt:lpstr>22. Observe the scratch cut.</vt:lpstr>
      <vt:lpstr>23. Loosen the spindle nut.</vt:lpstr>
      <vt:lpstr>24. Rotate the drum 180° (one-half turn) on the spindle.</vt:lpstr>
      <vt:lpstr>25. Tighten the spindle nut.</vt:lpstr>
      <vt:lpstr>26. Turn the lathe on, rotate the control knob, and run the cutter into the drum for another scratch cut.</vt:lpstr>
      <vt:lpstr>27. Observe the scratch cut. If the second scratch cut is in the same place as the first scratch cut or extends all the way around the drum, the drum is correctly mounted on the lathe.</vt:lpstr>
      <vt:lpstr>28. Adjust the depth gauge to zero when the cutter just touches the drum.</vt:lpstr>
      <vt:lpstr>29. Run the cutter all the way to the back surface of the drum.</vt:lpstr>
      <vt:lpstr>30. Adjust the depth of the cut and lock it in position by turning the lock knob. Most vehicle manufacturers recommend a rough cut depth should be 0.005–0.010 inch and a finish cut of 0.002 inch.</vt:lpstr>
      <vt:lpstr>31. Select a fast-feed rate if performing a rough cut (0.006–0.016 inch per revolution) or 0.002 inch per revolution for a finish cut.</vt:lpstr>
      <vt:lpstr>32. Turn the lock knob to keep the feed adjustment from changing.</vt:lpstr>
      <vt:lpstr>33. Engage the automatic feed.</vt:lpstr>
      <vt:lpstr>34. The drum will automatically move as the tool remains stationary to make the cut.</vt:lpstr>
      <vt:lpstr>35. Turn the lathe off.</vt:lpstr>
      <vt:lpstr>36. If additional material must be removed, proceed with the finish cut. Clean thoroughly before installing on a vehicle.</vt:lpstr>
      <vt:lpstr>ROTOR MACHINING</vt:lpstr>
      <vt:lpstr>1. Before machining any rotor, use a micrometer and measure the thickness of the rotor.</vt:lpstr>
      <vt:lpstr>2. Check the specifications for the minimum allowable thickness.</vt:lpstr>
      <vt:lpstr>3. Visually check the rotor for evidence of heat cracks or hard spots that would require replacement (rather than machining) of the rotor.</vt:lpstr>
      <vt:lpstr>4. After removing the grease seal and bearings, remove the grease from the bearing races.</vt:lpstr>
      <vt:lpstr>5. Clean and inspect the brake lathe spindle for damage or burrs that could affect its accuracy.</vt:lpstr>
      <vt:lpstr>6. Select a tapered cone adapter that fits the inner bearing race.</vt:lpstr>
      <vt:lpstr>7. Slide the cone adapter onto the brake lathe spindle.</vt:lpstr>
      <vt:lpstr>8. Select the proper size cone adapter for the smaller outer wheel bearing race.</vt:lpstr>
      <vt:lpstr>9. Place the rotor onto the large cone adapter and then slide the small cone adapter into the outer wheel bearing race.</vt:lpstr>
      <vt:lpstr>10. Install the self-aligning spacer (SAS) and spindle nut.</vt:lpstr>
      <vt:lpstr>11. Tighten the spindle nut (usually left-hand threads).</vt:lpstr>
      <vt:lpstr>12. If a hubless rotor is being machined, be sure to thoroughly clean the inside surface.</vt:lpstr>
      <vt:lpstr>13. Also remove all rust from the other side of the hubless rotor.</vt:lpstr>
      <vt:lpstr>14. Select the proper centering cone for the hole in the center of the hub.</vt:lpstr>
      <vt:lpstr>15. Select the proper size cone-shaped hubless adapter and the tapered centering cone with a spring in between.</vt:lpstr>
      <vt:lpstr>16. After sliding the rotor over the centering cone, install the matching hubless adapter.</vt:lpstr>
      <vt:lpstr>17. Install the self-aligning spacer (SAS) and spindle nut.</vt:lpstr>
      <vt:lpstr>18. After the rotor has been secured to the brake lathe spindle, install the noise silencer band (dampener).</vt:lpstr>
      <vt:lpstr>19. Carefully inspect the cutting bits and replace, if necessary.</vt:lpstr>
      <vt:lpstr>20. Loosen the tool holder arm.</vt:lpstr>
      <vt:lpstr>21. Adjust the twin cutter arm until the rotor is centered between the two cutting bits.</vt:lpstr>
      <vt:lpstr>22. Turn the lathe on.</vt:lpstr>
      <vt:lpstr>23. Move the cutter arm toward the center of the rotor, placing the cutting bits in about the center of the friction surface.</vt:lpstr>
      <vt:lpstr>24. Turn one cutting bit into the surface of the rotor to make a scratch cut. This step checks the lathe setup for accuracy.</vt:lpstr>
      <vt:lpstr>25. Turn the lathe off.</vt:lpstr>
      <vt:lpstr>26. Observe the first scratch cut.</vt:lpstr>
      <vt:lpstr>27. Loosen the spindle retaining nut.</vt:lpstr>
      <vt:lpstr>28. Rotate the rotor 180° (one-half turn) on the spindle of the brake lathe.</vt:lpstr>
      <vt:lpstr>29. Tighten the spindle nut.</vt:lpstr>
      <vt:lpstr>30. Turn the lathe back on and turn the cutting bit slightly into the rotor until a second scratch cut is made.</vt:lpstr>
      <vt:lpstr>31. If the second scratch cut is in the same location as the first scratch cut or extends all around the surface of the rotor, then the rotor is properly installed on the lathe.</vt:lpstr>
      <vt:lpstr>32. Start the machining process by moving the twin cutters to about the center of the rotor friction surface.</vt:lpstr>
      <vt:lpstr>33. Turn the cutting bits inward until they touch the rotor and zero the depth adjustment.</vt:lpstr>
      <vt:lpstr>34. Adjust the twin cutters, then dial in the amount of depth (0.005–0.010 inch per side for a rough cut or 0.002 inch for a finish cut) and lock the adjustment so that vibration will not change the setting.</vt:lpstr>
      <vt:lpstr>35. Turn the feed control knob until the desired feed rate is achieved for the first or rough cut (0.006– 0.010 inch per revolution) or finish cut (0.002 inch per revolution).</vt:lpstr>
      <vt:lpstr>36. Engage the automatic feed.</vt:lpstr>
      <vt:lpstr>37. Observe the machining operation.</vt:lpstr>
      <vt:lpstr>38. After the cutting bits have cleared the edge of the rotor, turn the lathe off and measure the thickness of the rotor.</vt:lpstr>
      <vt:lpstr>39. Readjust the feed control to a slow rate (0.002 inch per revolution or less) for the finish cut.</vt:lpstr>
      <vt:lpstr>40. Reposition the cutting bits for the finish cut.</vt:lpstr>
      <vt:lpstr>41. Loosen the adjustment locks.</vt:lpstr>
      <vt:lpstr>42. Turn the depth of the cut for the finish cut (0.002 inch maximum).</vt:lpstr>
      <vt:lpstr>43. Lock the adjustment.</vt:lpstr>
      <vt:lpstr>44. Engage the automatic feed.</vt:lpstr>
      <vt:lpstr>45. Use 150-grit aluminum-oxide sandpaper on a block of wood for 60 seconds per side on a grinder to give a non-directional and smooth surface to both sides of the rotor.</vt:lpstr>
      <vt:lpstr>46. After the sanding or grinding operation, thoroughly clean the machined surface of the rotor to remove any and all particles of grit that could affect the operation and life of the disc brake pads.</vt:lpstr>
      <vt:lpstr>47. Remove the silencer band.</vt:lpstr>
      <vt:lpstr>48. Loosen the spindle retaining nut and remove the rotor.</vt:lpstr>
      <vt:lpstr>ON-THE-VEHICLE LATHE</vt:lpstr>
      <vt:lpstr>1. Prepare to machine a disc brake rotor using an on-the-vehicle lathe by properly positioning the vehicle in the stall and hoisting the vehicle to a good working height.</vt:lpstr>
      <vt:lpstr>2. Remove the wheels and place them out of the way.</vt:lpstr>
      <vt:lpstr>3. Remove the disc brake caliper and use a wire to support the caliper out of the way of the rotor.</vt:lpstr>
      <vt:lpstr>4. Measure the rotor thickness and compare it with factory specifications before machining. If a discard thickness is specified, be sure to allow an additional 0.015 inch for wear.</vt:lpstr>
      <vt:lpstr>5. Install the hub adapter onto the hub and secure it using the wheel lug nuts.</vt:lpstr>
      <vt:lpstr>6. Engage the drive unit by aligning the hole in the drive plate with the raised button on the adapter.</vt:lpstr>
      <vt:lpstr>7. Use the thumb wheel to tighten the drive unit to the adapter.</vt:lpstr>
      <vt:lpstr>8. Attach a dial indicator to a secure part on the vehicle and position the dial indicator on a flat portion of the lathe to measure the lathe runout.</vt:lpstr>
      <vt:lpstr>9. Rotate the wheel or turn the lathe motor on and measure the amount of runout.</vt:lpstr>
      <vt:lpstr>10. Use a wrench to adjust the runout using the four numbers stamped on the edge of the drive flange as a guide.</vt:lpstr>
      <vt:lpstr>11. After the hub runout is adjusted to 0.005 inch or less, remove the dial indicator from the vehicle.</vt:lpstr>
      <vt:lpstr>12. Using a T-handle Allen wrench, adjust the cutter arms until they are centered on the disc brake rotor.</vt:lpstr>
      <vt:lpstr>13. Move the cutters to the center of the rotor.</vt:lpstr>
      <vt:lpstr>14. Adjust the cutter depth until each cutter barely touches the rotor.</vt:lpstr>
      <vt:lpstr>15. Position the cutters to the inside edge of the rotor surface and adjust the cutters to the desired depth of cut.</vt:lpstr>
      <vt:lpstr>16. Adjust the automatic shut-off so the lathe will turn itself off at the end of the cut.</vt:lpstr>
      <vt:lpstr>17. Turn the lathe on by depressing the start button.</vt:lpstr>
      <vt:lpstr>18. Monitor the machining operations as the lathe automatically moves the cutters from the center toward the outside edge of the rotor.</vt:lpstr>
      <vt:lpstr>19. After the lathe reaches the outside edge of the rotor, the drive motor should stop.</vt:lpstr>
      <vt:lpstr>20. Measure the thickness of the rotor after machining to be certain that the rotor thickness is within service limits.</vt:lpstr>
      <vt:lpstr>21. The technician is using 150-grit aluminum-oxide sandpaper and a wood block for 60 seconds on each side of the rotor to provide a smooth surface finish.</vt:lpstr>
      <vt:lpstr>22. After completing the machining and resurfacing of the rotor, unclamp the drive unit from the hub adapter and clean the rotor.</vt:lpstr>
      <vt:lpstr>23. After the drive unit has been removed, remove the lug nuts holding the adapter to the rotor hub.</vt:lpstr>
      <vt:lpstr>24. After removing the hub adapter, the caliper can be reinstalled.</vt:lpstr>
      <vt:lpstr>25. Be sure to torque the caliper retaining bolts to factory specifications.</vt:lpstr>
      <vt:lpstr>26. Install the wheel and wheel cover. On this vehicle, the wheel cover must be installed before the lug nuts because the lug nuts hold the wheel cover on the wheel.</vt:lpstr>
      <vt:lpstr>27. Always use a torque wrench or a torque-limiting adapter with an air impact wrench as shown here when tightening lug nuts.</vt:lpstr>
      <vt:lpstr>28. Pump the brake pedal several times to restore proper brake pedal height. Check and add brake fluid as necessary before moving the vehicle.</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108</dc:title>
  <dc:creator>Curt &amp; Tammy</dc:creator>
  <cp:lastModifiedBy>Glen Plants</cp:lastModifiedBy>
  <cp:revision>71</cp:revision>
  <dcterms:created xsi:type="dcterms:W3CDTF">2018-09-25T19:30:15Z</dcterms:created>
  <dcterms:modified xsi:type="dcterms:W3CDTF">2020-07-02T14:37:54Z</dcterms:modified>
</cp:coreProperties>
</file>