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386" r:id="rId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862">
          <p15:clr>
            <a:srgbClr val="A4A3A4"/>
          </p15:clr>
        </p15:guide>
        <p15:guide id="3" pos="2880">
          <p15:clr>
            <a:srgbClr val="A4A3A4"/>
          </p15:clr>
        </p15:guide>
        <p15:guide id="4" pos="54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69" autoAdjust="0"/>
    <p:restoredTop sz="94694"/>
  </p:normalViewPr>
  <p:slideViewPr>
    <p:cSldViewPr>
      <p:cViewPr varScale="1">
        <p:scale>
          <a:sx n="121" d="100"/>
          <a:sy n="121" d="100"/>
        </p:scale>
        <p:origin x="1992" y="176"/>
      </p:cViewPr>
      <p:guideLst>
        <p:guide orient="horz" pos="2160"/>
        <p:guide orient="horz" pos="862"/>
        <p:guide pos="2880"/>
        <p:guide pos="5476"/>
      </p:guideLst>
    </p:cSldViewPr>
  </p:slideViewPr>
  <p:notesTextViewPr>
    <p:cViewPr>
      <p:scale>
        <a:sx n="3" d="2"/>
        <a:sy n="3" d="2"/>
      </p:scale>
      <p:origin x="0" y="0"/>
    </p:cViewPr>
  </p:notesTextViewPr>
  <p:gridSpacing cx="76330" cy="7633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CE23FDA-547C-43AE-9E1C-7C60EB1F24F3}"/>
              </a:ext>
            </a:extLst>
          </p:cNvPr>
          <p:cNvSpPr>
            <a:spLocks noChangeArrowheads="1"/>
          </p:cNvSpPr>
          <p:nvPr/>
        </p:nvSpPr>
        <p:spPr bwMode="gray">
          <a:xfrm>
            <a:off x="-9525" y="6400800"/>
            <a:ext cx="9153525" cy="457200"/>
          </a:xfrm>
          <a:prstGeom prst="rect">
            <a:avLst/>
          </a:prstGeom>
          <a:solidFill>
            <a:srgbClr val="214C90"/>
          </a:solidFill>
          <a:ln w="9525">
            <a:solidFill>
              <a:srgbClr val="214C90"/>
            </a:solidFill>
            <a:miter lim="800000"/>
            <a:headEnd/>
            <a:tailEnd/>
          </a:ln>
        </p:spPr>
        <p:txBody>
          <a:bodyPr wrap="none" lIns="0" tIns="0" rIns="0" bIns="0" anchor="ctr"/>
          <a:lstStyle>
            <a:lvl1pPr defTabSz="457200">
              <a:defRPr sz="2400">
                <a:solidFill>
                  <a:schemeClr val="tx1"/>
                </a:solidFill>
                <a:latin typeface="Arial" charset="0"/>
                <a:ea typeface="ＭＳ Ｐゴシック" pitchFamily="34" charset="-128"/>
              </a:defRPr>
            </a:lvl1pPr>
            <a:lvl2pPr marL="742950" indent="-285750" defTabSz="457200">
              <a:defRPr sz="2400">
                <a:solidFill>
                  <a:schemeClr val="tx1"/>
                </a:solidFill>
                <a:latin typeface="Arial" charset="0"/>
                <a:ea typeface="ＭＳ Ｐゴシック" pitchFamily="34" charset="-128"/>
              </a:defRPr>
            </a:lvl2pPr>
            <a:lvl3pPr marL="1143000" indent="-228600" defTabSz="457200">
              <a:defRPr sz="2400">
                <a:solidFill>
                  <a:schemeClr val="tx1"/>
                </a:solidFill>
                <a:latin typeface="Arial" charset="0"/>
                <a:ea typeface="ＭＳ Ｐゴシック" pitchFamily="34" charset="-128"/>
              </a:defRPr>
            </a:lvl3pPr>
            <a:lvl4pPr marL="1600200" indent="-228600" defTabSz="457200">
              <a:defRPr sz="2400">
                <a:solidFill>
                  <a:schemeClr val="tx1"/>
                </a:solidFill>
                <a:latin typeface="Arial" charset="0"/>
                <a:ea typeface="ＭＳ Ｐゴシック" pitchFamily="34" charset="-128"/>
              </a:defRPr>
            </a:lvl4pPr>
            <a:lvl5pPr marL="2057400" indent="-228600" defTabSz="45720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endParaRPr lang="en-US" altLang="en-US" dirty="0">
              <a:cs typeface="Arial" charset="0"/>
            </a:endParaRPr>
          </a:p>
        </p:txBody>
      </p:sp>
      <p:sp>
        <p:nvSpPr>
          <p:cNvPr id="3" name="Rectangle 2">
            <a:extLst>
              <a:ext uri="{FF2B5EF4-FFF2-40B4-BE49-F238E27FC236}">
                <a16:creationId xmlns:a16="http://schemas.microsoft.com/office/drawing/2014/main" id="{4F84DD34-C71B-4772-97AC-5D579FE5ABD0}"/>
              </a:ext>
            </a:extLst>
          </p:cNvPr>
          <p:cNvSpPr>
            <a:spLocks noChangeArrowheads="1"/>
          </p:cNvSpPr>
          <p:nvPr/>
        </p:nvSpPr>
        <p:spPr bwMode="auto">
          <a:xfrm>
            <a:off x="3175" y="0"/>
            <a:ext cx="9140825" cy="1600200"/>
          </a:xfrm>
          <a:prstGeom prst="rect">
            <a:avLst/>
          </a:prstGeom>
          <a:solidFill>
            <a:srgbClr val="214C90"/>
          </a:solidFill>
          <a:ln w="9525">
            <a:solidFill>
              <a:srgbClr val="214C90"/>
            </a:solidFill>
            <a:miter lim="800000"/>
            <a:headEnd/>
            <a:tailEnd/>
          </a:ln>
          <a:effectLst/>
        </p:spPr>
        <p:txBody>
          <a:bodyPr anchor="ctr" anchorCtr="1"/>
          <a:lstStyle/>
          <a:p>
            <a:pPr algn="ctr" fontAlgn="auto">
              <a:lnSpc>
                <a:spcPct val="90000"/>
              </a:lnSpc>
              <a:spcBef>
                <a:spcPts val="0"/>
              </a:spcBef>
              <a:spcAft>
                <a:spcPts val="125"/>
              </a:spcAft>
              <a:defRPr/>
            </a:pPr>
            <a:r>
              <a:rPr lang="en-US" sz="4400" dirty="0">
                <a:solidFill>
                  <a:srgbClr val="FFFFFF"/>
                </a:solidFill>
                <a:effectLst>
                  <a:outerShdw blurRad="38100" dist="38100" dir="2700000" algn="tl">
                    <a:srgbClr val="000000"/>
                  </a:outerShdw>
                </a:effectLst>
                <a:latin typeface="Verdana" pitchFamily="-84" charset="0"/>
                <a:ea typeface="ＭＳ Ｐゴシック" pitchFamily="-84" charset="-128"/>
                <a:cs typeface="Arial" charset="0"/>
              </a:rPr>
              <a:t>Automotive Engine Performance</a:t>
            </a:r>
          </a:p>
        </p:txBody>
      </p:sp>
      <p:sp>
        <p:nvSpPr>
          <p:cNvPr id="4" name="Text Box 14">
            <a:extLst>
              <a:ext uri="{FF2B5EF4-FFF2-40B4-BE49-F238E27FC236}">
                <a16:creationId xmlns:a16="http://schemas.microsoft.com/office/drawing/2014/main" id="{7BCF07A9-B0CF-41BB-9252-23275CA50D90}"/>
              </a:ext>
            </a:extLst>
          </p:cNvPr>
          <p:cNvSpPr txBox="1">
            <a:spLocks noChangeArrowheads="1"/>
          </p:cNvSpPr>
          <p:nvPr/>
        </p:nvSpPr>
        <p:spPr bwMode="auto">
          <a:xfrm>
            <a:off x="5038725" y="2971800"/>
            <a:ext cx="2058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r>
              <a:rPr lang="en-US" altLang="en-US" sz="2800" b="1" dirty="0">
                <a:solidFill>
                  <a:srgbClr val="000000"/>
                </a:solidFill>
                <a:latin typeface="Verdana" pitchFamily="34" charset="0"/>
                <a:cs typeface="Arial" charset="0"/>
              </a:rPr>
              <a:t>CHAPTER</a:t>
            </a:r>
            <a:endParaRPr lang="en-US" altLang="en-US" sz="2800" dirty="0">
              <a:solidFill>
                <a:srgbClr val="000000"/>
              </a:solidFill>
              <a:latin typeface="Verdana" pitchFamily="34" charset="0"/>
              <a:cs typeface="Arial" charset="0"/>
            </a:endParaRPr>
          </a:p>
        </p:txBody>
      </p:sp>
      <p:sp>
        <p:nvSpPr>
          <p:cNvPr id="5" name="Rectangle 17">
            <a:extLst>
              <a:ext uri="{FF2B5EF4-FFF2-40B4-BE49-F238E27FC236}">
                <a16:creationId xmlns:a16="http://schemas.microsoft.com/office/drawing/2014/main" id="{397E0E0D-35F5-4016-A764-406BE2EBFDD0}"/>
              </a:ext>
            </a:extLst>
          </p:cNvPr>
          <p:cNvSpPr>
            <a:spLocks noChangeArrowheads="1"/>
          </p:cNvSpPr>
          <p:nvPr userDrawn="1"/>
        </p:nvSpPr>
        <p:spPr bwMode="auto">
          <a:xfrm>
            <a:off x="2819400" y="1295400"/>
            <a:ext cx="342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fontAlgn="auto">
              <a:spcBef>
                <a:spcPts val="0"/>
              </a:spcBef>
              <a:spcAft>
                <a:spcPts val="0"/>
              </a:spcAft>
              <a:defRPr/>
            </a:pPr>
            <a:endParaRPr lang="en-US" altLang="en-US" sz="1200" dirty="0">
              <a:solidFill>
                <a:srgbClr val="FFFFFF"/>
              </a:solidFill>
              <a:cs typeface="Arial" charset="0"/>
            </a:endParaRPr>
          </a:p>
        </p:txBody>
      </p:sp>
      <p:sp>
        <p:nvSpPr>
          <p:cNvPr id="6" name="Rectangle 3">
            <a:extLst>
              <a:ext uri="{FF2B5EF4-FFF2-40B4-BE49-F238E27FC236}">
                <a16:creationId xmlns:a16="http://schemas.microsoft.com/office/drawing/2014/main" id="{AD4DE836-058F-45D2-9D39-937605BDCEC6}"/>
              </a:ext>
            </a:extLst>
          </p:cNvPr>
          <p:cNvSpPr>
            <a:spLocks noChangeArrowheads="1"/>
          </p:cNvSpPr>
          <p:nvPr userDrawn="1"/>
        </p:nvSpPr>
        <p:spPr bwMode="auto">
          <a:xfrm>
            <a:off x="4876800" y="3894138"/>
            <a:ext cx="36639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214C90"/>
              </a:buClr>
              <a:buFont typeface="Times" pitchFamily="-84" charset="0"/>
              <a:buChar char="•"/>
              <a:defRPr sz="3000">
                <a:solidFill>
                  <a:schemeClr val="tx1"/>
                </a:solidFill>
                <a:latin typeface="Verdana" pitchFamily="34" charset="0"/>
                <a:ea typeface="ＭＳ Ｐゴシック" pitchFamily="34" charset="-128"/>
              </a:defRPr>
            </a:lvl1pPr>
            <a:lvl2pPr marL="742950" indent="-285750">
              <a:spcBef>
                <a:spcPct val="20000"/>
              </a:spcBef>
              <a:buClr>
                <a:srgbClr val="1191D0"/>
              </a:buClr>
              <a:buFont typeface="Wingdings" pitchFamily="2" charset="2"/>
              <a:buChar char="§"/>
              <a:defRPr sz="2800">
                <a:solidFill>
                  <a:schemeClr val="tx1"/>
                </a:solidFill>
                <a:latin typeface="Verdana" pitchFamily="34" charset="0"/>
                <a:ea typeface="ＭＳ Ｐゴシック" pitchFamily="34" charset="-128"/>
              </a:defRPr>
            </a:lvl2pPr>
            <a:lvl3pPr marL="1143000" indent="-228600">
              <a:spcBef>
                <a:spcPct val="20000"/>
              </a:spcBef>
              <a:buClr>
                <a:srgbClr val="B2D233"/>
              </a:buClr>
              <a:buFont typeface="Arial" charset="0"/>
              <a:buChar char="•"/>
              <a:defRPr sz="2600">
                <a:solidFill>
                  <a:schemeClr val="tx1"/>
                </a:solidFill>
                <a:latin typeface="Verdana" pitchFamily="34" charset="0"/>
                <a:ea typeface="ＭＳ Ｐゴシック" pitchFamily="34" charset="-128"/>
              </a:defRPr>
            </a:lvl3pPr>
            <a:lvl4pPr marL="1600200" indent="-228600">
              <a:spcBef>
                <a:spcPct val="20000"/>
              </a:spcBef>
              <a:buClr>
                <a:srgbClr val="1191D0"/>
              </a:buClr>
              <a:buFont typeface="Arial" charset="0"/>
              <a:buChar char="•"/>
              <a:defRPr sz="2400">
                <a:solidFill>
                  <a:schemeClr val="tx1"/>
                </a:solidFill>
                <a:latin typeface="Verdana" pitchFamily="34" charset="0"/>
                <a:ea typeface="ＭＳ Ｐゴシック" pitchFamily="34" charset="-128"/>
              </a:defRPr>
            </a:lvl4pPr>
            <a:lvl5pPr marL="2057400" indent="-228600">
              <a:spcBef>
                <a:spcPct val="20000"/>
              </a:spcBef>
              <a:buClr>
                <a:srgbClr val="B2D233"/>
              </a:buClr>
              <a:buFont typeface="Lucida Grande" pitchFamily="-84" charset="0"/>
              <a:buChar char="-"/>
              <a:defRPr sz="22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9pPr>
          </a:lstStyle>
          <a:p>
            <a:pPr>
              <a:buFont typeface="Times" pitchFamily="-84" charset="0"/>
              <a:buNone/>
              <a:defRPr/>
            </a:pPr>
            <a:r>
              <a:rPr lang="en-IN" dirty="0">
                <a:cs typeface="Arial" charset="0"/>
              </a:rPr>
              <a:t>Vehicle Emissions Standards and Testing</a:t>
            </a:r>
            <a:endParaRPr lang="en-US" altLang="en-US" dirty="0">
              <a:cs typeface="Arial" charset="0"/>
            </a:endParaRPr>
          </a:p>
        </p:txBody>
      </p:sp>
      <p:sp>
        <p:nvSpPr>
          <p:cNvPr id="7" name="Text Box 6">
            <a:extLst>
              <a:ext uri="{FF2B5EF4-FFF2-40B4-BE49-F238E27FC236}">
                <a16:creationId xmlns:a16="http://schemas.microsoft.com/office/drawing/2014/main" id="{F12402DD-DB64-4F92-9A37-D4C96FB71D74}"/>
              </a:ext>
            </a:extLst>
          </p:cNvPr>
          <p:cNvSpPr txBox="1">
            <a:spLocks noChangeArrowheads="1"/>
          </p:cNvSpPr>
          <p:nvPr userDrawn="1"/>
        </p:nvSpPr>
        <p:spPr bwMode="auto">
          <a:xfrm>
            <a:off x="6932613" y="2609850"/>
            <a:ext cx="12620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214C90"/>
              </a:buClr>
              <a:buFont typeface="Times" pitchFamily="-84" charset="0"/>
              <a:buChar char="•"/>
              <a:defRPr sz="3000">
                <a:solidFill>
                  <a:schemeClr val="tx1"/>
                </a:solidFill>
                <a:latin typeface="Verdana" pitchFamily="34" charset="0"/>
                <a:ea typeface="ＭＳ Ｐゴシック" pitchFamily="34" charset="-128"/>
              </a:defRPr>
            </a:lvl1pPr>
            <a:lvl2pPr marL="742950" indent="-285750">
              <a:spcBef>
                <a:spcPct val="20000"/>
              </a:spcBef>
              <a:buClr>
                <a:srgbClr val="1191D0"/>
              </a:buClr>
              <a:buFont typeface="Wingdings" pitchFamily="2" charset="2"/>
              <a:buChar char="§"/>
              <a:defRPr sz="2800">
                <a:solidFill>
                  <a:schemeClr val="tx1"/>
                </a:solidFill>
                <a:latin typeface="Verdana" pitchFamily="34" charset="0"/>
                <a:ea typeface="ＭＳ Ｐゴシック" pitchFamily="34" charset="-128"/>
              </a:defRPr>
            </a:lvl2pPr>
            <a:lvl3pPr marL="1143000" indent="-228600">
              <a:spcBef>
                <a:spcPct val="20000"/>
              </a:spcBef>
              <a:buClr>
                <a:srgbClr val="B2D233"/>
              </a:buClr>
              <a:buFont typeface="Arial" charset="0"/>
              <a:buChar char="•"/>
              <a:defRPr sz="2600">
                <a:solidFill>
                  <a:schemeClr val="tx1"/>
                </a:solidFill>
                <a:latin typeface="Verdana" pitchFamily="34" charset="0"/>
                <a:ea typeface="ＭＳ Ｐゴシック" pitchFamily="34" charset="-128"/>
              </a:defRPr>
            </a:lvl3pPr>
            <a:lvl4pPr marL="1600200" indent="-228600">
              <a:spcBef>
                <a:spcPct val="20000"/>
              </a:spcBef>
              <a:buClr>
                <a:srgbClr val="1191D0"/>
              </a:buClr>
              <a:buFont typeface="Arial" charset="0"/>
              <a:buChar char="•"/>
              <a:defRPr sz="2400">
                <a:solidFill>
                  <a:schemeClr val="tx1"/>
                </a:solidFill>
                <a:latin typeface="Verdana" pitchFamily="34" charset="0"/>
                <a:ea typeface="ＭＳ Ｐゴシック" pitchFamily="34" charset="-128"/>
              </a:defRPr>
            </a:lvl4pPr>
            <a:lvl5pPr marL="2057400" indent="-228600">
              <a:spcBef>
                <a:spcPct val="20000"/>
              </a:spcBef>
              <a:buClr>
                <a:srgbClr val="B2D233"/>
              </a:buClr>
              <a:buFont typeface="Lucida Grande" pitchFamily="-84" charset="0"/>
              <a:buChar char="-"/>
              <a:defRPr sz="22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lr>
                <a:srgbClr val="B2D233"/>
              </a:buClr>
              <a:buFont typeface="Lucida Grande" pitchFamily="-84" charset="0"/>
              <a:buChar char="-"/>
              <a:defRPr sz="2200">
                <a:solidFill>
                  <a:schemeClr val="tx1"/>
                </a:solidFill>
                <a:latin typeface="Verdana" pitchFamily="34" charset="0"/>
                <a:ea typeface="ＭＳ Ｐゴシック" pitchFamily="34" charset="-128"/>
              </a:defRPr>
            </a:lvl9pPr>
          </a:lstStyle>
          <a:p>
            <a:pPr fontAlgn="auto">
              <a:spcBef>
                <a:spcPct val="0"/>
              </a:spcBef>
              <a:spcAft>
                <a:spcPts val="0"/>
              </a:spcAft>
              <a:buClrTx/>
              <a:buFontTx/>
              <a:buNone/>
              <a:defRPr/>
            </a:pPr>
            <a:r>
              <a:rPr lang="en-US" altLang="en-US" sz="6600" dirty="0">
                <a:cs typeface="Arial" charset="0"/>
              </a:rPr>
              <a:t>31</a:t>
            </a:r>
          </a:p>
        </p:txBody>
      </p:sp>
      <p:pic>
        <p:nvPicPr>
          <p:cNvPr id="8" name="Picture 9" descr="Pearson_Strap_Bound_White">
            <a:extLst>
              <a:ext uri="{FF2B5EF4-FFF2-40B4-BE49-F238E27FC236}">
                <a16:creationId xmlns:a16="http://schemas.microsoft.com/office/drawing/2014/main" id="{D174112B-AAE0-4481-91C7-7DBA0B2307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6408738"/>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7">
            <a:extLst>
              <a:ext uri="{FF2B5EF4-FFF2-40B4-BE49-F238E27FC236}">
                <a16:creationId xmlns:a16="http://schemas.microsoft.com/office/drawing/2014/main" id="{E73283C0-83BE-4B00-9900-3341593303AB}"/>
              </a:ext>
            </a:extLst>
          </p:cNvPr>
          <p:cNvSpPr txBox="1">
            <a:spLocks noChangeArrowheads="1"/>
          </p:cNvSpPr>
          <p:nvPr userDrawn="1"/>
        </p:nvSpPr>
        <p:spPr bwMode="auto">
          <a:xfrm>
            <a:off x="4495800" y="6400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auto">
              <a:spcBef>
                <a:spcPts val="0"/>
              </a:spcBef>
              <a:spcAft>
                <a:spcPts val="0"/>
              </a:spcAft>
              <a:defRPr/>
            </a:pPr>
            <a:r>
              <a:rPr lang="en-US" altLang="en-US" sz="900" dirty="0">
                <a:solidFill>
                  <a:schemeClr val="bg1"/>
                </a:solidFill>
                <a:latin typeface="Verdana" pitchFamily="34" charset="0"/>
                <a:cs typeface="Arial" charset="0"/>
              </a:rPr>
              <a:t>Copyright © 2017 by Pearson Education, Inc.</a:t>
            </a:r>
          </a:p>
          <a:p>
            <a:pPr algn="r" fontAlgn="auto">
              <a:spcBef>
                <a:spcPts val="0"/>
              </a:spcBef>
              <a:spcAft>
                <a:spcPts val="0"/>
              </a:spcAft>
              <a:defRPr/>
            </a:pPr>
            <a:r>
              <a:rPr lang="en-US" altLang="en-US" sz="900" dirty="0">
                <a:solidFill>
                  <a:schemeClr val="bg1"/>
                </a:solidFill>
                <a:latin typeface="Verdana" pitchFamily="34" charset="0"/>
                <a:cs typeface="Arial" charset="0"/>
              </a:rPr>
              <a:t>All Rights Reserved</a:t>
            </a:r>
          </a:p>
        </p:txBody>
      </p:sp>
      <p:sp>
        <p:nvSpPr>
          <p:cNvPr id="10" name="Text Box 47">
            <a:extLst>
              <a:ext uri="{FF2B5EF4-FFF2-40B4-BE49-F238E27FC236}">
                <a16:creationId xmlns:a16="http://schemas.microsoft.com/office/drawing/2014/main" id="{29A1406E-2B87-43ED-92E8-2C7CC6864300}"/>
              </a:ext>
            </a:extLst>
          </p:cNvPr>
          <p:cNvSpPr txBox="1">
            <a:spLocks noChangeArrowheads="1"/>
          </p:cNvSpPr>
          <p:nvPr userDrawn="1"/>
        </p:nvSpPr>
        <p:spPr bwMode="auto">
          <a:xfrm>
            <a:off x="1681163" y="6391275"/>
            <a:ext cx="334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r>
              <a:rPr lang="en-US" sz="900" i="1" dirty="0">
                <a:solidFill>
                  <a:srgbClr val="FFFFFF"/>
                </a:solidFill>
                <a:latin typeface="Verdana" pitchFamily="34" charset="0"/>
                <a:cs typeface="Arial" charset="0"/>
              </a:rPr>
              <a:t>Automotive Engine Performance</a:t>
            </a:r>
            <a:r>
              <a:rPr lang="en-US" altLang="en-US" sz="900" i="1" dirty="0">
                <a:solidFill>
                  <a:srgbClr val="FFFFFF"/>
                </a:solidFill>
                <a:latin typeface="Verdana" pitchFamily="34" charset="0"/>
                <a:cs typeface="Arial" charset="0"/>
              </a:rPr>
              <a:t>, 5e</a:t>
            </a:r>
            <a:endParaRPr lang="en-US" altLang="en-US" sz="900" dirty="0">
              <a:solidFill>
                <a:srgbClr val="FFFFFF"/>
              </a:solidFill>
              <a:latin typeface="Verdana" pitchFamily="34" charset="0"/>
              <a:cs typeface="Arial" charset="0"/>
            </a:endParaRPr>
          </a:p>
          <a:p>
            <a:pPr fontAlgn="auto">
              <a:spcBef>
                <a:spcPts val="0"/>
              </a:spcBef>
              <a:spcAft>
                <a:spcPts val="0"/>
              </a:spcAft>
              <a:defRPr/>
            </a:pPr>
            <a:r>
              <a:rPr lang="en-US" altLang="en-US" sz="900" dirty="0">
                <a:solidFill>
                  <a:srgbClr val="FFFFFF"/>
                </a:solidFill>
                <a:latin typeface="Verdana" pitchFamily="34" charset="0"/>
                <a:cs typeface="Arial" charset="0"/>
              </a:rPr>
              <a:t>James D. Halderman	</a:t>
            </a:r>
          </a:p>
        </p:txBody>
      </p:sp>
      <p:pic>
        <p:nvPicPr>
          <p:cNvPr id="11" name="Picture 19" descr="Pearson_Bound_White">
            <a:extLst>
              <a:ext uri="{FF2B5EF4-FFF2-40B4-BE49-F238E27FC236}">
                <a16:creationId xmlns:a16="http://schemas.microsoft.com/office/drawing/2014/main" id="{47F71EC7-C346-4066-809D-377599B9768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43DE88DF-114E-4C2E-A4BB-F6ECD18E377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1752600"/>
            <a:ext cx="358298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179630"/>
      </p:ext>
    </p:extLst>
  </p:cSld>
  <p:clrMapOvr>
    <a:masterClrMapping/>
  </p:clrMapOvr>
  <p:transition spd="slow"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a:noFill/>
          <a:ln>
            <a:noFill/>
          </a:ln>
        </p:spPr>
        <p:txBody>
          <a:bodyPr/>
          <a:lstStyle>
            <a:lvl1pPr algn="l">
              <a:defRPr sz="1100">
                <a:solidFill>
                  <a:srgbClr val="000000"/>
                </a:solidFill>
                <a:effectLst/>
              </a:defRPr>
            </a:lvl1pPr>
          </a:lstStyle>
          <a:p>
            <a:r>
              <a:rPr lang="en-US"/>
              <a:t>Click to edit Master title style</a:t>
            </a:r>
          </a:p>
        </p:txBody>
      </p:sp>
    </p:spTree>
    <p:extLst>
      <p:ext uri="{BB962C8B-B14F-4D97-AF65-F5344CB8AC3E}">
        <p14:creationId xmlns:p14="http://schemas.microsoft.com/office/powerpoint/2010/main" val="3463265871"/>
      </p:ext>
    </p:extLst>
  </p:cSld>
  <p:clrMapOvr>
    <a:masterClrMapping/>
  </p:clrMapOvr>
  <p:transition spd="slow"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400"/>
            <a:ext cx="8229600" cy="685800"/>
          </a:xfrm>
          <a:noFill/>
          <a:ln>
            <a:noFill/>
          </a:ln>
        </p:spPr>
        <p:txBody>
          <a:bodyPr anchor="b" anchorCtr="1"/>
          <a:lstStyle>
            <a:lvl1pPr algn="ctr">
              <a:defRPr sz="1400">
                <a:solidFill>
                  <a:srgbClr val="000000"/>
                </a:solidFill>
                <a:effectLst/>
              </a:defRPr>
            </a:lvl1pPr>
          </a:lstStyle>
          <a:p>
            <a:r>
              <a:rPr lang="en-US"/>
              <a:t>Click to edit Master title style</a:t>
            </a:r>
          </a:p>
        </p:txBody>
      </p:sp>
    </p:spTree>
    <p:extLst>
      <p:ext uri="{BB962C8B-B14F-4D97-AF65-F5344CB8AC3E}">
        <p14:creationId xmlns:p14="http://schemas.microsoft.com/office/powerpoint/2010/main" val="1498946560"/>
      </p:ext>
    </p:extLst>
  </p:cSld>
  <p:clrMapOvr>
    <a:masterClrMapping/>
  </p:clrMapOvr>
  <p:transition spd="slow" advTm="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48638"/>
      </p:ext>
    </p:extLst>
  </p:cSld>
  <p:clrMapOvr>
    <a:masterClrMapping/>
  </p:clrMapOvr>
  <p:transition spd="slow" advTm="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6442095"/>
      </p:ext>
    </p:extLst>
  </p:cSld>
  <p:clrMapOvr>
    <a:masterClrMapping/>
  </p:clrMapOvr>
  <p:transition spd="slow" advTm="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7172713"/>
      </p:ext>
    </p:extLst>
  </p:cSld>
  <p:clrMapOvr>
    <a:masterClrMapping/>
  </p:clrMapOvr>
  <p:transition spd="slow"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500905"/>
      </p:ext>
    </p:extLst>
  </p:cSld>
  <p:clrMapOvr>
    <a:masterClrMapping/>
  </p:clrMapOvr>
  <p:transition spd="slow" advTm="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9588" y="0"/>
            <a:ext cx="2284412"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 y="0"/>
            <a:ext cx="6704013"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9727"/>
      </p:ext>
    </p:extLst>
  </p:cSld>
  <p:clrMapOvr>
    <a:masterClrMapping/>
  </p:clrMapOvr>
  <p:transition spd="slow" advTm="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8A8B7D4-6747-48B3-8A58-EFBAD1C214E4}"/>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Arial" charset="0"/>
                <a:ea typeface="ＭＳ Ｐゴシック" pitchFamily="-84" charset="-128"/>
                <a:cs typeface="Arial" charset="0"/>
              </a:defRPr>
            </a:lvl1pPr>
          </a:lstStyle>
          <a:p>
            <a:pPr>
              <a:defRPr/>
            </a:pPr>
            <a:fld id="{78616A2D-BCCC-4F6E-AC00-CEF3ED9BD045}" type="datetime1">
              <a:rPr lang="en-US"/>
              <a:pPr>
                <a:defRPr/>
              </a:pPr>
              <a:t>7/28/20</a:t>
            </a:fld>
            <a:endParaRPr lang="en-US" dirty="0"/>
          </a:p>
        </p:txBody>
      </p:sp>
      <p:sp>
        <p:nvSpPr>
          <p:cNvPr id="5" name="Footer Placeholder 4">
            <a:extLst>
              <a:ext uri="{FF2B5EF4-FFF2-40B4-BE49-F238E27FC236}">
                <a16:creationId xmlns:a16="http://schemas.microsoft.com/office/drawing/2014/main" id="{5B09366A-291C-475D-8A4B-D945DAB5061C}"/>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Arial" pitchFamily="-1" charset="0"/>
                <a:ea typeface="ＭＳ Ｐゴシック" pitchFamily="-1" charset="-128"/>
                <a:cs typeface="ＭＳ Ｐゴシック" pitchFamily="-1" charset="-128"/>
              </a:defRPr>
            </a:lvl1pPr>
          </a:lstStyle>
          <a:p>
            <a:pPr>
              <a:defRPr/>
            </a:pPr>
            <a:endParaRPr lang="en-US" dirty="0"/>
          </a:p>
        </p:txBody>
      </p:sp>
      <p:sp>
        <p:nvSpPr>
          <p:cNvPr id="6" name="Slide Number Placeholder 5">
            <a:extLst>
              <a:ext uri="{FF2B5EF4-FFF2-40B4-BE49-F238E27FC236}">
                <a16:creationId xmlns:a16="http://schemas.microsoft.com/office/drawing/2014/main" id="{D14A5932-1894-4FAD-83E2-0ED95D2C0E7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fld id="{00341B45-D953-4F9D-89CE-7AACA3FE9E0C}" type="slidenum">
              <a:rPr lang="en-US" altLang="en-US"/>
              <a:pPr/>
              <a:t>‹#›</a:t>
            </a:fld>
            <a:endParaRPr lang="en-US" altLang="en-US" dirty="0"/>
          </a:p>
        </p:txBody>
      </p:sp>
    </p:spTree>
    <p:extLst>
      <p:ext uri="{BB962C8B-B14F-4D97-AF65-F5344CB8AC3E}">
        <p14:creationId xmlns:p14="http://schemas.microsoft.com/office/powerpoint/2010/main" val="71389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14C90"/>
          </a:solidFill>
          <a:ln>
            <a:solidFill>
              <a:srgbClr val="214C90"/>
            </a:solidFill>
          </a:ln>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221153"/>
      </p:ext>
    </p:extLst>
  </p:cSld>
  <p:clrMapOvr>
    <a:masterClrMapping/>
  </p:clrMapOvr>
  <p:transition spd="slow"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14C90"/>
          </a:solidFill>
          <a:ln>
            <a:solidFill>
              <a:srgbClr val="214C90"/>
            </a:solidFill>
          </a:ln>
        </p:spPr>
        <p:txBody>
          <a:bodyPr/>
          <a:lstStyle/>
          <a:p>
            <a:r>
              <a:rPr lang="en-US"/>
              <a:t>Click to edit Master title style</a:t>
            </a:r>
          </a:p>
        </p:txBody>
      </p:sp>
      <p:sp>
        <p:nvSpPr>
          <p:cNvPr id="3" name="Content Placeholder 2"/>
          <p:cNvSpPr>
            <a:spLocks noGrp="1"/>
          </p:cNvSpPr>
          <p:nvPr>
            <p:ph idx="1"/>
          </p:nvPr>
        </p:nvSpPr>
        <p:spPr/>
        <p:txBody>
          <a:bodyPr/>
          <a:lstStyle>
            <a:lvl1pPr marL="514350" indent="-514350">
              <a:buFont typeface="+mj-lt"/>
              <a:buAutoNum type="arabicPeriod"/>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693260"/>
      </p:ext>
    </p:extLst>
  </p:cSld>
  <p:clrMapOvr>
    <a:masterClrMapping/>
  </p:clrMapOvr>
  <p:transition spd="slow"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4114800" cy="4525963"/>
          </a:xfrm>
        </p:spPr>
        <p:txBody>
          <a:bodyPr/>
          <a:lstStyle>
            <a:lvl1pPr>
              <a:defRPr sz="2800"/>
            </a:lvl1pPr>
            <a:lvl2pPr>
              <a:defRPr sz="2600"/>
            </a:lvl2pPr>
            <a:lvl3pPr>
              <a:defRPr sz="2400"/>
            </a:lvl3pPr>
            <a:lvl4pPr>
              <a:defRPr sz="22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17076"/>
      </p:ext>
    </p:extLst>
  </p:cSld>
  <p:clrMapOvr>
    <a:masterClrMapping/>
  </p:clrMapOvr>
  <p:transition spd="slow"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7496C3"/>
            </a:solidFill>
          </a:ln>
        </p:spPr>
        <p:txBody>
          <a:bodyPr/>
          <a:lstStyle/>
          <a:p>
            <a:r>
              <a:rPr lang="en-US"/>
              <a:t>Click to edit Master title style</a:t>
            </a:r>
          </a:p>
        </p:txBody>
      </p:sp>
      <p:sp>
        <p:nvSpPr>
          <p:cNvPr id="3" name="Content Placeholder 2"/>
          <p:cNvSpPr>
            <a:spLocks noGrp="1"/>
          </p:cNvSpPr>
          <p:nvPr>
            <p:ph idx="1"/>
          </p:nvPr>
        </p:nvSpPr>
        <p:spPr>
          <a:xfrm>
            <a:off x="457200" y="5761037"/>
            <a:ext cx="8229600" cy="563563"/>
          </a:xfrm>
        </p:spPr>
        <p:txBody>
          <a:bodyPr anchor="ctr"/>
          <a:lstStyle>
            <a:lvl1pPr marL="342900" indent="-4763" algn="ctr">
              <a:buNone/>
              <a:tabLst>
                <a:tab pos="7773988" algn="l"/>
              </a:tabLst>
              <a:defRPr sz="1400"/>
            </a:lvl1pPr>
            <a:lvl2pPr algn="ctr">
              <a:buNone/>
              <a:tabLst>
                <a:tab pos="7773988" algn="l"/>
              </a:tabLst>
              <a:defRPr sz="1400"/>
            </a:lvl2pPr>
            <a:lvl3pPr algn="ctr">
              <a:buNone/>
              <a:tabLst>
                <a:tab pos="7773988" algn="l"/>
              </a:tabLst>
              <a:defRPr sz="1400"/>
            </a:lvl3pPr>
            <a:lvl4pPr algn="ctr">
              <a:buNone/>
              <a:tabLst>
                <a:tab pos="7773988" algn="l"/>
              </a:tabLst>
              <a:defRPr sz="1400"/>
            </a:lvl4pPr>
            <a:lvl5pPr algn="ctr">
              <a:buNone/>
              <a:tabLst>
                <a:tab pos="7773988" algn="l"/>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092055"/>
      </p:ext>
    </p:extLst>
  </p:cSld>
  <p:clrMapOvr>
    <a:masterClrMapping/>
  </p:clrMapOvr>
  <p:transition spd="slow" advTm="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3504876"/>
      </p:ext>
    </p:extLst>
  </p:cSld>
  <p:clrMapOvr>
    <a:masterClrMapping/>
  </p:clrMapOvr>
  <p:transition spd="slow"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066925"/>
            <a:ext cx="7772400" cy="1362075"/>
          </a:xfrm>
          <a:noFill/>
          <a:ln>
            <a:noFill/>
          </a:ln>
        </p:spPr>
        <p:txBody>
          <a:bodyPr anchorCtr="1"/>
          <a:lstStyle>
            <a:lvl1pPr algn="ctr">
              <a:defRPr sz="3600" b="0" cap="none">
                <a:solidFill>
                  <a:srgbClr val="1191D0"/>
                </a:solidFill>
                <a:effectLst/>
              </a:defRPr>
            </a:lvl1pPr>
          </a:lstStyle>
          <a:p>
            <a:r>
              <a:rPr lang="en-US"/>
              <a:t>Click to edit Master title style</a:t>
            </a:r>
          </a:p>
        </p:txBody>
      </p:sp>
      <p:sp>
        <p:nvSpPr>
          <p:cNvPr id="3" name="Text Placeholder 2"/>
          <p:cNvSpPr>
            <a:spLocks noGrp="1"/>
          </p:cNvSpPr>
          <p:nvPr>
            <p:ph type="body" idx="1"/>
          </p:nvPr>
        </p:nvSpPr>
        <p:spPr>
          <a:xfrm>
            <a:off x="722313" y="3452813"/>
            <a:ext cx="7772400" cy="1500187"/>
          </a:xfrm>
        </p:spPr>
        <p:txBody>
          <a:bodyPr anchor="b"/>
          <a:lstStyle>
            <a:lvl1pPr marL="0" indent="0" algn="ctr">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5186"/>
      </p:ext>
    </p:extLst>
  </p:cSld>
  <p:clrMapOvr>
    <a:masterClrMapping/>
  </p:clrMapOvr>
  <p:transition spd="slow"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469459"/>
      </p:ext>
    </p:extLst>
  </p:cSld>
  <p:clrMapOvr>
    <a:masterClrMapping/>
  </p:clrMapOvr>
  <p:transition spd="slow"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639406"/>
      </p:ext>
    </p:extLst>
  </p:cSld>
  <p:clrMapOvr>
    <a:masterClrMapping/>
  </p:clrMapOvr>
  <p:transition spd="slow"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7A8F935-8F4A-490D-94D9-9D087E3BF55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13">
            <a:extLst>
              <a:ext uri="{FF2B5EF4-FFF2-40B4-BE49-F238E27FC236}">
                <a16:creationId xmlns:a16="http://schemas.microsoft.com/office/drawing/2014/main" id="{244AF715-78CF-4F9A-B1FC-B4CA0D268892}"/>
              </a:ext>
            </a:extLst>
          </p:cNvPr>
          <p:cNvSpPr>
            <a:spLocks noGrp="1" noChangeArrowheads="1"/>
          </p:cNvSpPr>
          <p:nvPr>
            <p:ph type="title"/>
          </p:nvPr>
        </p:nvSpPr>
        <p:spPr bwMode="auto">
          <a:xfrm>
            <a:off x="-19050" y="0"/>
            <a:ext cx="9163050" cy="1371600"/>
          </a:xfrm>
          <a:prstGeom prst="rect">
            <a:avLst/>
          </a:prstGeom>
          <a:solidFill>
            <a:srgbClr val="214C90"/>
          </a:solidFill>
          <a:ln w="9525">
            <a:solidFill>
              <a:srgbClr val="214C90"/>
            </a:solid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5">
            <a:extLst>
              <a:ext uri="{FF2B5EF4-FFF2-40B4-BE49-F238E27FC236}">
                <a16:creationId xmlns:a16="http://schemas.microsoft.com/office/drawing/2014/main" id="{93C82CD9-856D-460F-80FD-F6048F70AEE1}"/>
              </a:ext>
            </a:extLst>
          </p:cNvPr>
          <p:cNvSpPr>
            <a:spLocks noChangeArrowheads="1"/>
          </p:cNvSpPr>
          <p:nvPr/>
        </p:nvSpPr>
        <p:spPr bwMode="gray">
          <a:xfrm>
            <a:off x="-9525" y="6400800"/>
            <a:ext cx="9153525" cy="457200"/>
          </a:xfrm>
          <a:prstGeom prst="rect">
            <a:avLst/>
          </a:prstGeom>
          <a:solidFill>
            <a:srgbClr val="214C90"/>
          </a:solidFill>
          <a:ln w="9525">
            <a:solidFill>
              <a:srgbClr val="214C90"/>
            </a:solidFill>
            <a:miter lim="800000"/>
            <a:headEnd/>
            <a:tailEnd/>
          </a:ln>
        </p:spPr>
        <p:txBody>
          <a:bodyPr wrap="none" lIns="0" tIns="0" rIns="0" bIns="0" anchor="ctr"/>
          <a:lstStyle>
            <a:lvl1pPr defTabSz="457200">
              <a:defRPr sz="2400">
                <a:solidFill>
                  <a:schemeClr val="tx1"/>
                </a:solidFill>
                <a:latin typeface="Arial" charset="0"/>
                <a:ea typeface="ＭＳ Ｐゴシック" pitchFamily="34" charset="-128"/>
              </a:defRPr>
            </a:lvl1pPr>
            <a:lvl2pPr marL="742950" indent="-285750" defTabSz="457200">
              <a:defRPr sz="2400">
                <a:solidFill>
                  <a:schemeClr val="tx1"/>
                </a:solidFill>
                <a:latin typeface="Arial" charset="0"/>
                <a:ea typeface="ＭＳ Ｐゴシック" pitchFamily="34" charset="-128"/>
              </a:defRPr>
            </a:lvl2pPr>
            <a:lvl3pPr marL="1143000" indent="-228600" defTabSz="457200">
              <a:defRPr sz="2400">
                <a:solidFill>
                  <a:schemeClr val="tx1"/>
                </a:solidFill>
                <a:latin typeface="Arial" charset="0"/>
                <a:ea typeface="ＭＳ Ｐゴシック" pitchFamily="34" charset="-128"/>
              </a:defRPr>
            </a:lvl3pPr>
            <a:lvl4pPr marL="1600200" indent="-228600" defTabSz="457200">
              <a:defRPr sz="2400">
                <a:solidFill>
                  <a:schemeClr val="tx1"/>
                </a:solidFill>
                <a:latin typeface="Arial" charset="0"/>
                <a:ea typeface="ＭＳ Ｐゴシック" pitchFamily="34" charset="-128"/>
              </a:defRPr>
            </a:lvl4pPr>
            <a:lvl5pPr marL="2057400" indent="-228600" defTabSz="45720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endParaRPr lang="en-US" altLang="en-US" dirty="0">
              <a:cs typeface="Arial" charset="0"/>
            </a:endParaRPr>
          </a:p>
        </p:txBody>
      </p:sp>
      <p:pic>
        <p:nvPicPr>
          <p:cNvPr id="1029" name="Picture 9" descr="Pearson_Strap_Bound_White">
            <a:extLst>
              <a:ext uri="{FF2B5EF4-FFF2-40B4-BE49-F238E27FC236}">
                <a16:creationId xmlns:a16="http://schemas.microsoft.com/office/drawing/2014/main" id="{3D99CE1C-E3AE-4B97-8887-2D29A34755A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175" y="6408738"/>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47">
            <a:extLst>
              <a:ext uri="{FF2B5EF4-FFF2-40B4-BE49-F238E27FC236}">
                <a16:creationId xmlns:a16="http://schemas.microsoft.com/office/drawing/2014/main" id="{EEDF8AD7-3219-4BEE-A62F-B269A6EDE34B}"/>
              </a:ext>
            </a:extLst>
          </p:cNvPr>
          <p:cNvSpPr txBox="1">
            <a:spLocks noChangeArrowheads="1"/>
          </p:cNvSpPr>
          <p:nvPr userDrawn="1"/>
        </p:nvSpPr>
        <p:spPr bwMode="auto">
          <a:xfrm>
            <a:off x="4495800" y="6400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auto">
              <a:spcBef>
                <a:spcPts val="0"/>
              </a:spcBef>
              <a:spcAft>
                <a:spcPts val="0"/>
              </a:spcAft>
              <a:defRPr/>
            </a:pPr>
            <a:r>
              <a:rPr lang="en-US" altLang="en-US" sz="900" dirty="0">
                <a:solidFill>
                  <a:schemeClr val="bg1"/>
                </a:solidFill>
                <a:latin typeface="Verdana" pitchFamily="34" charset="0"/>
                <a:cs typeface="Arial" charset="0"/>
              </a:rPr>
              <a:t>Copyright © 2017 by Pearson Education, Inc.</a:t>
            </a:r>
          </a:p>
          <a:p>
            <a:pPr algn="r" fontAlgn="auto">
              <a:spcBef>
                <a:spcPts val="0"/>
              </a:spcBef>
              <a:spcAft>
                <a:spcPts val="0"/>
              </a:spcAft>
              <a:defRPr/>
            </a:pPr>
            <a:r>
              <a:rPr lang="en-US" altLang="en-US" sz="900" dirty="0">
                <a:solidFill>
                  <a:schemeClr val="bg1"/>
                </a:solidFill>
                <a:latin typeface="Verdana" pitchFamily="34" charset="0"/>
                <a:cs typeface="Arial" charset="0"/>
              </a:rPr>
              <a:t>All Rights Reserved</a:t>
            </a:r>
          </a:p>
        </p:txBody>
      </p:sp>
      <p:pic>
        <p:nvPicPr>
          <p:cNvPr id="2" name="Picture 8" descr="Pearson_Bound_White">
            <a:extLst>
              <a:ext uri="{FF2B5EF4-FFF2-40B4-BE49-F238E27FC236}">
                <a16:creationId xmlns:a16="http://schemas.microsoft.com/office/drawing/2014/main" id="{6274AAFC-928A-46DC-9E31-4621CE422E9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621588" y="639603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7">
            <a:extLst>
              <a:ext uri="{FF2B5EF4-FFF2-40B4-BE49-F238E27FC236}">
                <a16:creationId xmlns:a16="http://schemas.microsoft.com/office/drawing/2014/main" id="{E0872D97-D245-4526-A9CF-9B976DE3A31D}"/>
              </a:ext>
            </a:extLst>
          </p:cNvPr>
          <p:cNvSpPr txBox="1">
            <a:spLocks noChangeArrowheads="1"/>
          </p:cNvSpPr>
          <p:nvPr userDrawn="1"/>
        </p:nvSpPr>
        <p:spPr bwMode="auto">
          <a:xfrm>
            <a:off x="1681163" y="6391275"/>
            <a:ext cx="3348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fontAlgn="auto">
              <a:spcBef>
                <a:spcPts val="0"/>
              </a:spcBef>
              <a:spcAft>
                <a:spcPts val="0"/>
              </a:spcAft>
              <a:defRPr/>
            </a:pPr>
            <a:r>
              <a:rPr lang="en-US" sz="900" i="1" dirty="0">
                <a:solidFill>
                  <a:srgbClr val="FFFFFF"/>
                </a:solidFill>
                <a:latin typeface="Verdana" pitchFamily="34" charset="0"/>
                <a:cs typeface="Arial" charset="0"/>
              </a:rPr>
              <a:t>Automotive Engine Performance</a:t>
            </a:r>
            <a:r>
              <a:rPr lang="en-US" altLang="en-US" sz="900" i="1" dirty="0">
                <a:solidFill>
                  <a:srgbClr val="FFFFFF"/>
                </a:solidFill>
                <a:latin typeface="Verdana" pitchFamily="34" charset="0"/>
                <a:cs typeface="Arial" charset="0"/>
              </a:rPr>
              <a:t>, 5e</a:t>
            </a:r>
            <a:endParaRPr lang="en-US" altLang="en-US" sz="900" dirty="0">
              <a:solidFill>
                <a:srgbClr val="FFFFFF"/>
              </a:solidFill>
              <a:latin typeface="Verdana" pitchFamily="34" charset="0"/>
              <a:cs typeface="Arial" charset="0"/>
            </a:endParaRPr>
          </a:p>
          <a:p>
            <a:pPr fontAlgn="auto">
              <a:spcBef>
                <a:spcPts val="0"/>
              </a:spcBef>
              <a:spcAft>
                <a:spcPts val="0"/>
              </a:spcAft>
              <a:defRPr/>
            </a:pPr>
            <a:r>
              <a:rPr lang="en-US" altLang="en-US" sz="900" dirty="0">
                <a:solidFill>
                  <a:srgbClr val="FFFFFF"/>
                </a:solidFill>
                <a:latin typeface="Verdana" pitchFamily="34" charset="0"/>
                <a:cs typeface="Arial" charset="0"/>
              </a:rPr>
              <a:t>James D. Halderman	</a:t>
            </a:r>
          </a:p>
        </p:txBody>
      </p:sp>
    </p:spTree>
  </p:cSld>
  <p:clrMap bg1="lt1" tx1="dk1" bg2="lt2" tx2="dk2" accent1="accent1" accent2="accent2" accent3="accent3" accent4="accent4" accent5="accent5" accent6="accent6" hlink="hlink" folHlink="folHlink"/>
  <p:sldLayoutIdLst>
    <p:sldLayoutId id="2147483904"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5" r:id="rId17"/>
  </p:sldLayoutIdLst>
  <p:transition spd="slow" advTm="0"/>
  <p:txStyles>
    <p:titleStyle>
      <a:lvl1pPr algn="ctr" rtl="0" eaLnBrk="0" fontAlgn="base" hangingPunct="0">
        <a:spcBef>
          <a:spcPct val="0"/>
        </a:spcBef>
        <a:spcAft>
          <a:spcPct val="0"/>
        </a:spcAft>
        <a:defRPr sz="4000">
          <a:solidFill>
            <a:srgbClr val="FFFFFF"/>
          </a:solidFill>
          <a:effectLst>
            <a:outerShdw blurRad="38100" dist="38100" dir="2700000">
              <a:srgbClr val="000000">
                <a:alpha val="75000"/>
              </a:srgbClr>
            </a:outerShdw>
          </a:effectLst>
          <a:latin typeface="Verdana"/>
          <a:ea typeface="+mj-ea"/>
          <a:cs typeface="ＭＳ Ｐゴシック" charset="-128"/>
        </a:defRPr>
      </a:lvl1pPr>
      <a:lvl2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000">
          <a:solidFill>
            <a:srgbClr val="FFFFFF"/>
          </a:solidFill>
          <a:effectLst>
            <a:outerShdw blurRad="38100" dist="38100" dir="2700000" algn="tl">
              <a:srgbClr val="000000"/>
            </a:outerShdw>
          </a:effectLst>
          <a:latin typeface="Verdana" charset="0"/>
          <a:ea typeface="ＭＳ Ｐゴシック" charset="-128"/>
          <a:cs typeface="ＭＳ Ｐゴシック" charset="-128"/>
        </a:defRPr>
      </a:lvl5pPr>
      <a:lvl6pPr marL="4572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214C90"/>
        </a:buClr>
        <a:buFont typeface="Times" panose="02020603050405020304" pitchFamily="18" charset="0"/>
        <a:buChar char="•"/>
        <a:defRPr sz="3000">
          <a:solidFill>
            <a:schemeClr val="tx1"/>
          </a:solidFill>
          <a:latin typeface="Verdana"/>
          <a:ea typeface="+mn-ea"/>
          <a:cs typeface="ＭＳ Ｐゴシック" charset="-128"/>
        </a:defRPr>
      </a:lvl1pPr>
      <a:lvl2pPr marL="742950" indent="-285750" algn="l" rtl="0" eaLnBrk="0" fontAlgn="base" hangingPunct="0">
        <a:spcBef>
          <a:spcPct val="20000"/>
        </a:spcBef>
        <a:spcAft>
          <a:spcPct val="0"/>
        </a:spcAft>
        <a:buClr>
          <a:srgbClr val="1191D0"/>
        </a:buClr>
        <a:buFont typeface="Wingdings" panose="05000000000000000000" pitchFamily="2" charset="2"/>
        <a:buChar char="§"/>
        <a:defRPr sz="2800">
          <a:solidFill>
            <a:schemeClr val="tx1"/>
          </a:solidFill>
          <a:latin typeface="Verdana"/>
          <a:ea typeface="+mn-ea"/>
          <a:cs typeface="ＭＳ Ｐゴシック" charset="-128"/>
        </a:defRPr>
      </a:lvl2pPr>
      <a:lvl3pPr marL="1085850" indent="-228600" algn="l" rtl="0" eaLnBrk="0" fontAlgn="base" hangingPunct="0">
        <a:spcBef>
          <a:spcPct val="20000"/>
        </a:spcBef>
        <a:spcAft>
          <a:spcPct val="0"/>
        </a:spcAft>
        <a:buClr>
          <a:srgbClr val="B2D233"/>
        </a:buClr>
        <a:buFont typeface="Arial" panose="020B0604020202020204" pitchFamily="34" charset="0"/>
        <a:buChar char="•"/>
        <a:defRPr sz="2600">
          <a:solidFill>
            <a:schemeClr val="tx1"/>
          </a:solidFill>
          <a:latin typeface="Verdana"/>
          <a:ea typeface="+mn-ea"/>
          <a:cs typeface="ＭＳ Ｐゴシック" charset="-128"/>
        </a:defRPr>
      </a:lvl3pPr>
      <a:lvl4pPr marL="1428750" indent="-228600" algn="l" rtl="0" eaLnBrk="0" fontAlgn="base" hangingPunct="0">
        <a:spcBef>
          <a:spcPct val="20000"/>
        </a:spcBef>
        <a:spcAft>
          <a:spcPct val="0"/>
        </a:spcAft>
        <a:buClr>
          <a:srgbClr val="1191D0"/>
        </a:buClr>
        <a:buFont typeface="Arial" panose="020B0604020202020204" pitchFamily="34" charset="0"/>
        <a:buChar char="•"/>
        <a:defRPr sz="2400">
          <a:solidFill>
            <a:schemeClr val="tx1"/>
          </a:solidFill>
          <a:latin typeface="Verdana"/>
          <a:ea typeface="+mn-ea"/>
          <a:cs typeface="ＭＳ Ｐゴシック" charset="-128"/>
        </a:defRPr>
      </a:lvl4pPr>
      <a:lvl5pPr marL="1771650" indent="-228600" algn="l" rtl="0" eaLnBrk="0" fontAlgn="base" hangingPunct="0">
        <a:spcBef>
          <a:spcPct val="20000"/>
        </a:spcBef>
        <a:spcAft>
          <a:spcPct val="0"/>
        </a:spcAft>
        <a:buClr>
          <a:srgbClr val="B2D233"/>
        </a:buClr>
        <a:buFont typeface="Lucida Grande" pitchFamily="-84" charset="0"/>
        <a:buChar char="-"/>
        <a:defRPr sz="2200">
          <a:solidFill>
            <a:schemeClr val="tx1"/>
          </a:solidFill>
          <a:latin typeface="Verdana"/>
          <a:ea typeface="+mn-ea"/>
          <a:cs typeface="ＭＳ Ｐゴシック" charset="-128"/>
        </a:defRPr>
      </a:lvl5pPr>
      <a:lvl6pPr marL="22288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6pPr>
      <a:lvl7pPr marL="26860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7pPr>
      <a:lvl8pPr marL="31432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8pPr>
      <a:lvl9pPr marL="3600450" indent="-228600" algn="l" rtl="0" eaLnBrk="1" fontAlgn="base" hangingPunct="1">
        <a:spcBef>
          <a:spcPct val="20000"/>
        </a:spcBef>
        <a:spcAft>
          <a:spcPct val="0"/>
        </a:spcAft>
        <a:buClr>
          <a:srgbClr val="2D5E2F"/>
        </a:buClr>
        <a:buFont typeface="Time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iJsEcrIYb7k" TargetMode="External"/><Relationship Id="rId7" Type="http://schemas.openxmlformats.org/officeDocument/2006/relationships/hyperlink" Target="https://www.youtube.com/watch?v=nIhDLnTGMAE" TargetMode="External"/><Relationship Id="rId2" Type="http://schemas.openxmlformats.org/officeDocument/2006/relationships/hyperlink" Target="https://www.youtube.com/watch?v=sjbvCBC8Rt8" TargetMode="External"/><Relationship Id="rId1" Type="http://schemas.openxmlformats.org/officeDocument/2006/relationships/slideLayout" Target="../slideLayouts/slideLayout2.xml"/><Relationship Id="rId6" Type="http://schemas.openxmlformats.org/officeDocument/2006/relationships/hyperlink" Target="https://www.youtube.com/watch?v=c1Jb_sfpZsI" TargetMode="External"/><Relationship Id="rId5" Type="http://schemas.openxmlformats.org/officeDocument/2006/relationships/hyperlink" Target="https://www.youtube.com/watch?v=a-xIpNSADGM" TargetMode="External"/><Relationship Id="rId4" Type="http://schemas.openxmlformats.org/officeDocument/2006/relationships/hyperlink" Target="https://www.youtube.com/watch?v=dIrmkxj6wJ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Tm="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br>
              <a:rPr lang="en-US" dirty="0"/>
            </a:b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a:spcAft>
                <a:spcPts val="800"/>
              </a:spcAft>
            </a:pPr>
            <a:r>
              <a:rPr lang="en-US" sz="2000" dirty="0">
                <a:hlinkClick r:id="rId2"/>
              </a:rPr>
              <a:t>State Emission Test (time 2:03)</a:t>
            </a:r>
            <a:endParaRPr lang="en-US" sz="2000" dirty="0"/>
          </a:p>
          <a:p>
            <a:pPr>
              <a:spcAft>
                <a:spcPts val="800"/>
              </a:spcAft>
            </a:pPr>
            <a:r>
              <a:rPr lang="en-US" sz="2000" dirty="0">
                <a:hlinkClick r:id="rId3"/>
              </a:rPr>
              <a:t>Emission Testing in Automotive Engines (time 1:00:29)</a:t>
            </a:r>
            <a:endParaRPr lang="en-US" sz="2000" dirty="0"/>
          </a:p>
          <a:p>
            <a:pPr>
              <a:spcAft>
                <a:spcPts val="800"/>
              </a:spcAft>
            </a:pPr>
            <a:r>
              <a:rPr lang="en-US" sz="2000" dirty="0">
                <a:hlinkClick r:id="rId4"/>
              </a:rPr>
              <a:t>Secondary air injection (time 4:23)</a:t>
            </a:r>
            <a:endParaRPr lang="en-US" sz="2000" dirty="0"/>
          </a:p>
          <a:p>
            <a:pPr>
              <a:spcAft>
                <a:spcPts val="800"/>
              </a:spcAft>
            </a:pPr>
            <a:r>
              <a:rPr lang="en-US" sz="2000" dirty="0">
                <a:hlinkClick r:id="rId5"/>
              </a:rPr>
              <a:t>PCV valve (time 1:45)</a:t>
            </a:r>
            <a:endParaRPr lang="en-US" sz="2000" dirty="0"/>
          </a:p>
          <a:p>
            <a:pPr>
              <a:spcAft>
                <a:spcPts val="800"/>
              </a:spcAft>
            </a:pPr>
            <a:r>
              <a:rPr lang="en-US" sz="2000" dirty="0">
                <a:hlinkClick r:id="rId6"/>
              </a:rPr>
              <a:t>PCV valve (time 2:37)</a:t>
            </a:r>
            <a:endParaRPr lang="en-US" sz="2000" dirty="0"/>
          </a:p>
          <a:p>
            <a:pPr>
              <a:spcAft>
                <a:spcPts val="800"/>
              </a:spcAft>
            </a:pPr>
            <a:r>
              <a:rPr lang="en-US" sz="2000" dirty="0">
                <a:hlinkClick r:id="rId7"/>
              </a:rPr>
              <a:t>Secondary Air Injection system (time 1:11)</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11D1E-E034-4E17-A3B9-D53307D2E93C}"/>
              </a:ext>
            </a:extLst>
          </p:cNvPr>
          <p:cNvSpPr>
            <a:spLocks noGrp="1"/>
          </p:cNvSpPr>
          <p:nvPr>
            <p:ph type="title"/>
          </p:nvPr>
        </p:nvSpPr>
        <p:spPr>
          <a:xfrm>
            <a:off x="-19050" y="0"/>
            <a:ext cx="9163050" cy="1368425"/>
          </a:xfrm>
        </p:spPr>
        <p:txBody>
          <a:bodyPr>
            <a:normAutofit/>
          </a:bodyPr>
          <a:lstStyle/>
          <a:p>
            <a:pPr>
              <a:defRPr/>
            </a:pPr>
            <a:r>
              <a:rPr lang="en-IN" sz="25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FIGURE 31.1</a:t>
            </a:r>
            <a:r>
              <a:rPr lang="en-IN" sz="2500" dirty="0"/>
              <a:t> </a:t>
            </a:r>
            <a:r>
              <a:rPr lang="en-IN" sz="2400" dirty="0"/>
              <a:t>The underhood decal showing that this Lexus RX-330 meets both national (Tier 2; BIN 5) and California LEV-II (ULEV) regulation standards.</a:t>
            </a:r>
            <a:endParaRPr lang="en-IN" sz="2700" dirty="0"/>
          </a:p>
        </p:txBody>
      </p:sp>
      <p:pic>
        <p:nvPicPr>
          <p:cNvPr id="4099" name="Picture 4">
            <a:extLst>
              <a:ext uri="{FF2B5EF4-FFF2-40B4-BE49-F238E27FC236}">
                <a16:creationId xmlns:a16="http://schemas.microsoft.com/office/drawing/2014/main" id="{8DCA2C25-BD2E-473E-86A3-07987EC8C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614488"/>
            <a:ext cx="603091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4AE8-5C0E-48E4-81BA-F329C5CB95A6}"/>
              </a:ext>
            </a:extLst>
          </p:cNvPr>
          <p:cNvSpPr>
            <a:spLocks noGrp="1"/>
          </p:cNvSpPr>
          <p:nvPr>
            <p:ph type="title"/>
          </p:nvPr>
        </p:nvSpPr>
        <p:spPr>
          <a:xfrm>
            <a:off x="-19050" y="0"/>
            <a:ext cx="9163050" cy="1597025"/>
          </a:xfrm>
        </p:spPr>
        <p:txBody>
          <a:bodyPr>
            <a:normAutofit fontScale="90000"/>
          </a:bodyPr>
          <a:lstStyle/>
          <a:p>
            <a:pPr>
              <a:defRPr/>
            </a:pPr>
            <a:r>
              <a:rPr lang="en-IN" sz="2800" b="1" dirty="0"/>
              <a:t>FIGURE 31.2 </a:t>
            </a:r>
            <a:r>
              <a:rPr lang="en-IN" sz="2700" dirty="0"/>
              <a:t>This label on a Toyota Camry hybrid shows the relative smog-producing emissions, but this does not include carbon dioxide (CO</a:t>
            </a:r>
            <a:r>
              <a:rPr lang="en-IN" sz="2700" baseline="-25000" dirty="0"/>
              <a:t>2</a:t>
            </a:r>
            <a:r>
              <a:rPr lang="en-IN" sz="2700" dirty="0"/>
              <a:t>), which may increase global warming.</a:t>
            </a:r>
            <a:endParaRPr lang="en-US" sz="2700" dirty="0"/>
          </a:p>
        </p:txBody>
      </p:sp>
      <p:pic>
        <p:nvPicPr>
          <p:cNvPr id="5123" name="Picture 4">
            <a:extLst>
              <a:ext uri="{FF2B5EF4-FFF2-40B4-BE49-F238E27FC236}">
                <a16:creationId xmlns:a16="http://schemas.microsoft.com/office/drawing/2014/main" id="{42F04F40-50A4-44D3-8A09-75909B20F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275" y="1892300"/>
            <a:ext cx="6519863"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76C463E4-6420-46A8-A871-5432445F5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8" y="1654175"/>
            <a:ext cx="2970212"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5B3C6B61-562A-4B84-B7F1-446C4526485B}"/>
              </a:ext>
            </a:extLst>
          </p:cNvPr>
          <p:cNvSpPr>
            <a:spLocks noGrp="1"/>
          </p:cNvSpPr>
          <p:nvPr>
            <p:ph type="title"/>
          </p:nvPr>
        </p:nvSpPr>
        <p:spPr>
          <a:xfrm>
            <a:off x="-19050" y="0"/>
            <a:ext cx="9163050" cy="1368425"/>
          </a:xfrm>
        </p:spPr>
        <p:txBody>
          <a:bodyPr>
            <a:normAutofit/>
          </a:bodyPr>
          <a:lstStyle/>
          <a:p>
            <a:pPr>
              <a:defRPr/>
            </a:pPr>
            <a:r>
              <a:rPr lang="en-IN" sz="2500" b="1" dirty="0"/>
              <a:t>FIGURE 31.3</a:t>
            </a:r>
            <a:r>
              <a:rPr lang="en-IN" sz="2800" b="1" dirty="0"/>
              <a:t> </a:t>
            </a:r>
            <a:r>
              <a:rPr lang="en-IN" sz="2400" dirty="0"/>
              <a:t>Photo of a sign taken at an emissions </a:t>
            </a:r>
            <a:br>
              <a:rPr lang="en-IN" sz="2400" dirty="0"/>
            </a:br>
            <a:r>
              <a:rPr lang="en-IN" sz="2400" dirty="0"/>
              <a:t>test facility.</a:t>
            </a:r>
            <a:endParaRPr lang="en-US" sz="2700" dirty="0"/>
          </a:p>
        </p:txBody>
      </p:sp>
    </p:spTree>
  </p:cSld>
  <p:clrMapOvr>
    <a:masterClrMapping/>
  </p:clrMapOvr>
  <p:transition spd="slow" advTm="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8632-EEA9-49BC-84A7-117E3F09276A}"/>
              </a:ext>
            </a:extLst>
          </p:cNvPr>
          <p:cNvSpPr>
            <a:spLocks noGrp="1"/>
          </p:cNvSpPr>
          <p:nvPr>
            <p:ph type="title"/>
          </p:nvPr>
        </p:nvSpPr>
        <p:spPr>
          <a:xfrm>
            <a:off x="-19050" y="0"/>
            <a:ext cx="9163050" cy="1368425"/>
          </a:xfrm>
        </p:spPr>
        <p:txBody>
          <a:bodyPr>
            <a:normAutofit/>
          </a:bodyPr>
          <a:lstStyle/>
          <a:p>
            <a:pPr>
              <a:defRPr/>
            </a:pPr>
            <a:r>
              <a:rPr lang="en-IN" sz="2500" b="1" dirty="0"/>
              <a:t>FIGURE 31.4</a:t>
            </a:r>
            <a:r>
              <a:rPr lang="en-IN" sz="2800" b="1" dirty="0"/>
              <a:t> </a:t>
            </a:r>
            <a:r>
              <a:rPr lang="en-IN" sz="2400" dirty="0"/>
              <a:t>A vehicle being tested during an </a:t>
            </a:r>
            <a:br>
              <a:rPr lang="en-IN" sz="2400" dirty="0"/>
            </a:br>
            <a:r>
              <a:rPr lang="en-IN" sz="2400" dirty="0"/>
              <a:t>enhanced emissions test.</a:t>
            </a:r>
            <a:endParaRPr lang="en-US" sz="2700" dirty="0"/>
          </a:p>
        </p:txBody>
      </p:sp>
      <p:pic>
        <p:nvPicPr>
          <p:cNvPr id="7171" name="Picture 4">
            <a:extLst>
              <a:ext uri="{FF2B5EF4-FFF2-40B4-BE49-F238E27FC236}">
                <a16:creationId xmlns:a16="http://schemas.microsoft.com/office/drawing/2014/main" id="{22B43BCB-26E8-4C30-B766-F4309F1E5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1706563"/>
            <a:ext cx="62992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2F39-B462-4120-A89B-DF52F527626D}"/>
              </a:ext>
            </a:extLst>
          </p:cNvPr>
          <p:cNvSpPr>
            <a:spLocks noGrp="1"/>
          </p:cNvSpPr>
          <p:nvPr>
            <p:ph type="title"/>
          </p:nvPr>
        </p:nvSpPr>
        <p:spPr>
          <a:xfrm>
            <a:off x="-19050" y="0"/>
            <a:ext cx="9163050" cy="2971800"/>
          </a:xfrm>
        </p:spPr>
        <p:txBody>
          <a:bodyPr>
            <a:noAutofit/>
          </a:bodyPr>
          <a:lstStyle/>
          <a:p>
            <a:pPr>
              <a:defRPr/>
            </a:pPr>
            <a:r>
              <a:rPr lang="en-IN" sz="2400" b="1" dirty="0"/>
              <a:t>FIGURE 31.5 </a:t>
            </a:r>
            <a:r>
              <a:rPr lang="en-IN" sz="2300" dirty="0"/>
              <a:t>Trace showing the Inspection/Maintenance 240 test. The test duplicates an urban test loop around Los Angeles, California. The first “hump” in the curve represents the vehicle being accelerated to about 20 mph, then driving up a small hill to about 30 mph and coming to a stop. At about 94 seconds, the vehicle stops and again accelerates while climbing a hill and speeding up to about 50 mph during this second phase of the test.</a:t>
            </a:r>
            <a:endParaRPr lang="en-US" sz="2300" dirty="0"/>
          </a:p>
        </p:txBody>
      </p:sp>
      <p:pic>
        <p:nvPicPr>
          <p:cNvPr id="8195" name="Picture 4">
            <a:extLst>
              <a:ext uri="{FF2B5EF4-FFF2-40B4-BE49-F238E27FC236}">
                <a16:creationId xmlns:a16="http://schemas.microsoft.com/office/drawing/2014/main" id="{1B1F13DD-A5DB-4367-81F4-DD11A9415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788" y="3246438"/>
            <a:ext cx="619442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82D6-1A0B-4A39-ACA7-1C2E0D8A67C0}"/>
              </a:ext>
            </a:extLst>
          </p:cNvPr>
          <p:cNvSpPr>
            <a:spLocks noGrp="1"/>
          </p:cNvSpPr>
          <p:nvPr>
            <p:ph type="title"/>
          </p:nvPr>
        </p:nvSpPr>
        <p:spPr>
          <a:xfrm>
            <a:off x="-19050" y="0"/>
            <a:ext cx="9163050" cy="1597025"/>
          </a:xfrm>
        </p:spPr>
        <p:txBody>
          <a:bodyPr>
            <a:normAutofit/>
          </a:bodyPr>
          <a:lstStyle/>
          <a:p>
            <a:pPr>
              <a:defRPr/>
            </a:pPr>
            <a:r>
              <a:rPr lang="en-IN" sz="2500" b="1" dirty="0"/>
              <a:t>FIGURE 31.6</a:t>
            </a:r>
            <a:r>
              <a:rPr lang="en-IN" sz="2800" b="1" dirty="0"/>
              <a:t> </a:t>
            </a:r>
            <a:r>
              <a:rPr lang="en-IN" sz="2400" dirty="0"/>
              <a:t>A partial stream sampling exhaust </a:t>
            </a:r>
            <a:br>
              <a:rPr lang="en-IN" sz="2400" dirty="0"/>
            </a:br>
            <a:r>
              <a:rPr lang="en-IN" sz="2400" dirty="0"/>
              <a:t>probe being used to measure exhaust gases in parts</a:t>
            </a:r>
            <a:br>
              <a:rPr lang="en-IN" sz="2400" dirty="0"/>
            </a:br>
            <a:r>
              <a:rPr lang="en-IN" sz="2400" dirty="0"/>
              <a:t>per million (PPM) or percent (%).</a:t>
            </a:r>
            <a:endParaRPr lang="en-US" sz="2700" dirty="0"/>
          </a:p>
        </p:txBody>
      </p:sp>
      <p:pic>
        <p:nvPicPr>
          <p:cNvPr id="9219" name="Picture 4">
            <a:extLst>
              <a:ext uri="{FF2B5EF4-FFF2-40B4-BE49-F238E27FC236}">
                <a16:creationId xmlns:a16="http://schemas.microsoft.com/office/drawing/2014/main" id="{0B2DF66C-8572-4274-BE50-7BC211A4E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787525"/>
            <a:ext cx="59023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8149-8910-41EB-A20A-0AC76C6E6B23}"/>
              </a:ext>
            </a:extLst>
          </p:cNvPr>
          <p:cNvSpPr>
            <a:spLocks noGrp="1"/>
          </p:cNvSpPr>
          <p:nvPr>
            <p:ph type="title"/>
          </p:nvPr>
        </p:nvSpPr>
        <p:spPr>
          <a:xfrm>
            <a:off x="-19050" y="0"/>
            <a:ext cx="9163050" cy="1368425"/>
          </a:xfrm>
        </p:spPr>
        <p:txBody>
          <a:bodyPr>
            <a:normAutofit fontScale="90000"/>
          </a:bodyPr>
          <a:lstStyle/>
          <a:p>
            <a:pPr>
              <a:defRPr/>
            </a:pPr>
            <a:r>
              <a:rPr lang="en-IN" sz="2800" b="1" dirty="0"/>
              <a:t>FIGURE 31.7 </a:t>
            </a:r>
            <a:r>
              <a:rPr lang="en-IN" sz="2700" dirty="0"/>
              <a:t>Exhaust emissions are very complex. When the air–fuel mixture becomes richer, some </a:t>
            </a:r>
            <a:br>
              <a:rPr lang="en-IN" sz="2700" dirty="0"/>
            </a:br>
            <a:r>
              <a:rPr lang="en-IN" sz="2700" dirty="0"/>
              <a:t>exhaust emissions are reduced, while others increase.</a:t>
            </a:r>
            <a:endParaRPr lang="en-US" sz="2700" dirty="0"/>
          </a:p>
        </p:txBody>
      </p:sp>
      <p:pic>
        <p:nvPicPr>
          <p:cNvPr id="10243" name="Picture 4">
            <a:extLst>
              <a:ext uri="{FF2B5EF4-FFF2-40B4-BE49-F238E27FC236}">
                <a16:creationId xmlns:a16="http://schemas.microsoft.com/office/drawing/2014/main" id="{AE8CCF7D-73F8-4226-829D-267BAC1AF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888" y="1673225"/>
            <a:ext cx="25495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85A8-E314-4BDE-B6E4-F8ED03F83395}"/>
              </a:ext>
            </a:extLst>
          </p:cNvPr>
          <p:cNvSpPr>
            <a:spLocks noGrp="1"/>
          </p:cNvSpPr>
          <p:nvPr>
            <p:ph type="title"/>
          </p:nvPr>
        </p:nvSpPr>
        <p:spPr>
          <a:xfrm>
            <a:off x="-19050" y="0"/>
            <a:ext cx="9163050" cy="2208213"/>
          </a:xfrm>
        </p:spPr>
        <p:txBody>
          <a:bodyPr>
            <a:normAutofit fontScale="90000"/>
          </a:bodyPr>
          <a:lstStyle/>
          <a:p>
            <a:pPr>
              <a:defRPr/>
            </a:pPr>
            <a:r>
              <a:rPr lang="en-IN" sz="2800" b="1" dirty="0"/>
              <a:t>FIGURE 31.8 </a:t>
            </a:r>
            <a:r>
              <a:rPr lang="en-IN" sz="2700" dirty="0"/>
              <a:t>A hole in the exhaust system can cause</a:t>
            </a:r>
            <a:br>
              <a:rPr lang="en-IN" sz="2700" dirty="0"/>
            </a:br>
            <a:r>
              <a:rPr lang="en-IN" sz="2700" dirty="0"/>
              <a:t>outside air (containing oxygen) to be drawn into the exhaust system. This extra oxygen can be confusing to </a:t>
            </a:r>
            <a:br>
              <a:rPr lang="en-IN" sz="2700" dirty="0"/>
            </a:br>
            <a:r>
              <a:rPr lang="en-IN" sz="2700" dirty="0"/>
              <a:t>a service technician because the extra O</a:t>
            </a:r>
            <a:r>
              <a:rPr lang="en-IN" sz="2700" baseline="-25000" dirty="0"/>
              <a:t>2</a:t>
            </a:r>
            <a:r>
              <a:rPr lang="en-IN" sz="2700" dirty="0"/>
              <a:t> in the exhaust stream could be misinterpreted as a too-lean air–fuel mixture.</a:t>
            </a:r>
            <a:endParaRPr lang="en-US" sz="2700" dirty="0"/>
          </a:p>
        </p:txBody>
      </p:sp>
      <p:pic>
        <p:nvPicPr>
          <p:cNvPr id="11267" name="Picture 4">
            <a:extLst>
              <a:ext uri="{FF2B5EF4-FFF2-40B4-BE49-F238E27FC236}">
                <a16:creationId xmlns:a16="http://schemas.microsoft.com/office/drawing/2014/main" id="{EB2C8207-B7C9-4C68-858E-764C7BE64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2506663"/>
            <a:ext cx="59658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sld>
</file>

<file path=ppt/theme/theme1.xml><?xml version="1.0" encoding="utf-8"?>
<a:theme xmlns:a="http://schemas.openxmlformats.org/drawingml/2006/main" name="mott_design">
  <a:themeElements>
    <a:clrScheme name="Custom 8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232C8"/>
      </a:hlink>
      <a:folHlink>
        <a:srgbClr val="9632C8"/>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129</TotalTime>
  <Words>335</Words>
  <Application>Microsoft Macintosh PowerPoint</Application>
  <PresentationFormat>On-screen Show (4:3)</PresentationFormat>
  <Paragraphs>15</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Lucida Grande</vt:lpstr>
      <vt:lpstr>Times</vt:lpstr>
      <vt:lpstr>Verdana</vt:lpstr>
      <vt:lpstr>Wingdings</vt:lpstr>
      <vt:lpstr>mott_design</vt:lpstr>
      <vt:lpstr>PowerPoint Presentation</vt:lpstr>
      <vt:lpstr>FIGURE 31.1 The underhood decal showing that this Lexus RX-330 meets both national (Tier 2; BIN 5) and California LEV-II (ULEV) regulation standards.</vt:lpstr>
      <vt:lpstr>FIGURE 31.2 This label on a Toyota Camry hybrid shows the relative smog-producing emissions, but this does not include carbon dioxide (CO2), which may increase global warming.</vt:lpstr>
      <vt:lpstr>FIGURE 31.3 Photo of a sign taken at an emissions  test facility.</vt:lpstr>
      <vt:lpstr>FIGURE 31.4 A vehicle being tested during an  enhanced emissions test.</vt:lpstr>
      <vt:lpstr>FIGURE 31.5 Trace showing the Inspection/Maintenance 240 test. The test duplicates an urban test loop around Los Angeles, California. The first “hump” in the curve represents the vehicle being accelerated to about 20 mph, then driving up a small hill to about 30 mph and coming to a stop. At about 94 seconds, the vehicle stops and again accelerates while climbing a hill and speeding up to about 50 mph during this second phase of the test.</vt:lpstr>
      <vt:lpstr>FIGURE 31.6 A partial stream sampling exhaust  probe being used to measure exhaust gases in parts per million (PPM) or percent (%).</vt:lpstr>
      <vt:lpstr>FIGURE 31.7 Exhaust emissions are very complex. When the air–fuel mixture becomes richer, some  exhaust emissions are reduced, while others increase.</vt:lpstr>
      <vt:lpstr>FIGURE 31.8 A hole in the exhaust system can cause outside air (containing oxygen) to be drawn into the exhaust system. This extra oxygen can be confusing to  a service technician because the extra O2 in the exhaust stream could be misinterpreted as a too-lean air–fuel mixture.</vt:lpstr>
      <vt:lpstr>Video Links  (Internet Access Required)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Ishwarya Ranganathan, Integra-PDY, IN</dc:creator>
  <cp:lastModifiedBy>Microsoft Office User</cp:lastModifiedBy>
  <cp:revision>39</cp:revision>
  <dcterms:created xsi:type="dcterms:W3CDTF">2015-09-22T08:40:35Z</dcterms:created>
  <dcterms:modified xsi:type="dcterms:W3CDTF">2020-07-28T11:44:26Z</dcterms:modified>
</cp:coreProperties>
</file>