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5" r:id="rId2"/>
  </p:sldMasterIdLst>
  <p:sldIdLst>
    <p:sldId id="256" r:id="rId3"/>
    <p:sldId id="257" r:id="rId4"/>
    <p:sldId id="40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386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4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94694"/>
  </p:normalViewPr>
  <p:slideViewPr>
    <p:cSldViewPr>
      <p:cViewPr varScale="1">
        <p:scale>
          <a:sx n="121" d="100"/>
          <a:sy n="121" d="100"/>
        </p:scale>
        <p:origin x="1992" y="176"/>
      </p:cViewPr>
      <p:guideLst>
        <p:guide orient="horz" pos="2160"/>
        <p:guide pos="2880"/>
        <p:guide pos="54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330" cy="7633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D251ADB-B0E8-4C95-9499-7F1464AED2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-9525" y="6400800"/>
            <a:ext cx="9153525" cy="4572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E8AB75-05CF-4284-A520-5A82FB0E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16002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5"/>
              </a:spcAft>
              <a:defRPr/>
            </a:pPr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-84" charset="0"/>
                <a:ea typeface="ＭＳ Ｐゴシック" pitchFamily="-84" charset="-128"/>
                <a:cs typeface="Arial" charset="0"/>
              </a:rPr>
              <a:t>Automotive Engine Performance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F9C4B5B3-23C8-4068-A5E6-DF5F41A6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2971800"/>
            <a:ext cx="205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CHAPTER</a:t>
            </a:r>
            <a:endParaRPr lang="en-US" altLang="en-US" sz="28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4CD1F0B-17BC-461E-987E-58EE2FF09D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9400" y="1295400"/>
            <a:ext cx="3429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16D9FA-4315-4BCF-AD88-FE0D9924F3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83188" y="3894138"/>
            <a:ext cx="3025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14C90"/>
              </a:buClr>
              <a:buFont typeface="Times" pitchFamily="-84" charset="0"/>
              <a:buChar char="•"/>
              <a:defRPr sz="3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191D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2D233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191D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fontAlgn="auto">
              <a:spcAft>
                <a:spcPts val="0"/>
              </a:spcAft>
              <a:buFont typeface="Times" pitchFamily="-84" charset="0"/>
              <a:buNone/>
              <a:defRPr/>
            </a:pPr>
            <a:r>
              <a:rPr lang="en-IN" dirty="0">
                <a:cs typeface="Arial" charset="0"/>
              </a:rPr>
              <a:t>Diesel Engine</a:t>
            </a:r>
            <a:br>
              <a:rPr lang="en-IN" dirty="0">
                <a:cs typeface="Arial" charset="0"/>
              </a:rPr>
            </a:br>
            <a:r>
              <a:rPr lang="en-IN" dirty="0">
                <a:cs typeface="Arial" charset="0"/>
              </a:rPr>
              <a:t>Operation and</a:t>
            </a:r>
            <a:br>
              <a:rPr lang="en-IN" dirty="0">
                <a:cs typeface="Arial" charset="0"/>
              </a:rPr>
            </a:br>
            <a:r>
              <a:rPr lang="en-IN" dirty="0">
                <a:cs typeface="Arial" charset="0"/>
              </a:rPr>
              <a:t>Diagnosis</a:t>
            </a:r>
            <a:endParaRPr lang="en-US" altLang="en-US" dirty="0">
              <a:cs typeface="Arial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18DAF9F-88B4-430E-A3F5-29E8E20166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32613" y="2609850"/>
            <a:ext cx="1262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214C90"/>
              </a:buClr>
              <a:buFont typeface="Times" pitchFamily="-84" charset="0"/>
              <a:buChar char="•"/>
              <a:defRPr sz="3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191D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2D233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191D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6600" dirty="0">
                <a:cs typeface="Arial" charset="0"/>
              </a:rPr>
              <a:t>04</a:t>
            </a:r>
          </a:p>
        </p:txBody>
      </p:sp>
      <p:pic>
        <p:nvPicPr>
          <p:cNvPr id="8" name="Picture 9" descr="Pearson_Strap_Bound_White">
            <a:extLst>
              <a:ext uri="{FF2B5EF4-FFF2-40B4-BE49-F238E27FC236}">
                <a16:creationId xmlns:a16="http://schemas.microsoft.com/office/drawing/2014/main" id="{94380339-26A2-438F-AF5F-3E23C03594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8738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7">
            <a:extLst>
              <a:ext uri="{FF2B5EF4-FFF2-40B4-BE49-F238E27FC236}">
                <a16:creationId xmlns:a16="http://schemas.microsoft.com/office/drawing/2014/main" id="{706DD109-9419-48B3-B0C9-122023DA30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5800" y="6400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Copyright © 2017 by Pearson Education, Inc.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All Rights Reserved</a:t>
            </a:r>
          </a:p>
        </p:txBody>
      </p:sp>
      <p:sp>
        <p:nvSpPr>
          <p:cNvPr id="10" name="Text Box 47">
            <a:extLst>
              <a:ext uri="{FF2B5EF4-FFF2-40B4-BE49-F238E27FC236}">
                <a16:creationId xmlns:a16="http://schemas.microsoft.com/office/drawing/2014/main" id="{5BDEE5F1-4D78-4C72-8650-1D541A9548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1163" y="6391275"/>
            <a:ext cx="334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Automotive Engine Performance</a:t>
            </a:r>
            <a:r>
              <a:rPr lang="en-US" altLang="en-US" sz="900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, 5e</a:t>
            </a:r>
            <a:endParaRPr lang="en-US" altLang="en-US" sz="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James D. Halderman	</a:t>
            </a:r>
          </a:p>
        </p:txBody>
      </p:sp>
      <p:pic>
        <p:nvPicPr>
          <p:cNvPr id="11" name="Picture 19" descr="Pearson_Bound_White">
            <a:extLst>
              <a:ext uri="{FF2B5EF4-FFF2-40B4-BE49-F238E27FC236}">
                <a16:creationId xmlns:a16="http://schemas.microsoft.com/office/drawing/2014/main" id="{14241559-C32D-46EC-94B7-2C904A186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639603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7D531F3-17A0-4FAE-938D-285FA0D177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52600"/>
            <a:ext cx="358298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329571"/>
      </p:ext>
    </p:extLst>
  </p:cSld>
  <p:clrMapOvr>
    <a:masterClrMapping/>
  </p:clrMapOvr>
  <p:transition spd="slow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noFill/>
          <a:ln>
            <a:noFill/>
          </a:ln>
        </p:spPr>
        <p:txBody>
          <a:bodyPr/>
          <a:lstStyle>
            <a:lvl1pPr algn="l">
              <a:defRPr sz="110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164330"/>
      </p:ext>
    </p:extLst>
  </p:cSld>
  <p:clrMapOvr>
    <a:masterClrMapping/>
  </p:clrMapOvr>
  <p:transition spd="slow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685800"/>
          </a:xfrm>
          <a:noFill/>
          <a:ln>
            <a:noFill/>
          </a:ln>
        </p:spPr>
        <p:txBody>
          <a:bodyPr anchor="b" anchorCtr="1"/>
          <a:lstStyle>
            <a:lvl1pPr algn="ctr">
              <a:defRPr sz="140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929636"/>
      </p:ext>
    </p:extLst>
  </p:cSld>
  <p:clrMapOvr>
    <a:masterClrMapping/>
  </p:clrMapOvr>
  <p:transition spd="slow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943701"/>
      </p:ext>
    </p:extLst>
  </p:cSld>
  <p:clrMapOvr>
    <a:masterClrMapping/>
  </p:clrMapOvr>
  <p:transition spd="slow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408527"/>
      </p:ext>
    </p:extLst>
  </p:cSld>
  <p:clrMapOvr>
    <a:masterClrMapping/>
  </p:clrMapOvr>
  <p:transition spd="slow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881890"/>
      </p:ext>
    </p:extLst>
  </p:cSld>
  <p:clrMapOvr>
    <a:masterClrMapping/>
  </p:clrMapOvr>
  <p:transition spd="slow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003876"/>
      </p:ext>
    </p:extLst>
  </p:cSld>
  <p:clrMapOvr>
    <a:masterClrMapping/>
  </p:clrMapOvr>
  <p:transition spd="slow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0"/>
            <a:ext cx="2284412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" y="0"/>
            <a:ext cx="6704013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35885"/>
      </p:ext>
    </p:extLst>
  </p:cSld>
  <p:clrMapOvr>
    <a:masterClrMapping/>
  </p:clrMapOvr>
  <p:transition spd="slow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4FAF8-FA8B-4466-9225-5A519010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pitchFamily="-84" charset="-128"/>
                <a:cs typeface="Arial" charset="0"/>
              </a:defRPr>
            </a:lvl1pPr>
          </a:lstStyle>
          <a:p>
            <a:pPr>
              <a:defRPr/>
            </a:pPr>
            <a:fld id="{E8BE6218-2ADE-4E3F-A407-D8BBE65F36DD}" type="datetime1">
              <a:rPr lang="en-US"/>
              <a:pPr>
                <a:defRPr/>
              </a:pPr>
              <a:t>7/28/20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1477A-59F7-4D2F-B7BB-FD984236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7F4D1-E1C5-4750-9445-4DCE9F0F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BD4DC64C-3800-401F-8BAE-31ADC41984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556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53731AC-E99B-437D-B10E-E05685B9D0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-9524" y="6400800"/>
            <a:ext cx="9153525" cy="4572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dirty="0"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734F2-D9FD-45B1-95F1-A56FA5D2C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" y="0"/>
            <a:ext cx="9140825" cy="16002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94"/>
              </a:spcAft>
              <a:defRPr/>
            </a:pPr>
            <a:r>
              <a:rPr lang="en-US" sz="3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-84" charset="0"/>
                <a:ea typeface="ＭＳ Ｐゴシック" pitchFamily="-84" charset="-128"/>
                <a:cs typeface="Arial" charset="0"/>
              </a:rPr>
              <a:t>Automotive Engine Performance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0C04807E-43D6-41A0-84E4-9FBBADC3F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2971801"/>
            <a:ext cx="15905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CHAPTER</a:t>
            </a:r>
            <a:endParaRPr lang="en-US" altLang="en-US" sz="2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FDB94637-202F-4B06-BD3C-531AECFBF7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9400" y="1295400"/>
            <a:ext cx="3429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9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A56370C-0E76-499F-BAE9-B9C6EB511D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95814" y="3894138"/>
            <a:ext cx="4178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214C90"/>
              </a:buClr>
              <a:buFont typeface="Times" pitchFamily="-84" charset="0"/>
              <a:buChar char="•"/>
              <a:defRPr sz="3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191D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2D233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191D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buFont typeface="Times" pitchFamily="-84" charset="0"/>
              <a:buNone/>
              <a:defRPr/>
            </a:pPr>
            <a:r>
              <a:rPr lang="en-US" sz="2250" dirty="0">
                <a:cs typeface="Arial" charset="0"/>
              </a:rPr>
              <a:t>Service Information, Tools, and Safety</a:t>
            </a:r>
            <a:endParaRPr lang="en-US" altLang="en-US" sz="2250" dirty="0">
              <a:cs typeface="Arial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A3478DF-41D1-4860-A845-B6876C286A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32614" y="2609851"/>
            <a:ext cx="992579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214C90"/>
              </a:buClr>
              <a:buFont typeface="Times" pitchFamily="-84" charset="0"/>
              <a:buChar char="•"/>
              <a:defRPr sz="3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191D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2D233"/>
              </a:buClr>
              <a:buFont typeface="Arial" charset="0"/>
              <a:buChar char="•"/>
              <a:defRPr sz="2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191D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D233"/>
              </a:buClr>
              <a:buFont typeface="Lucida Grande" pitchFamily="-84" charset="0"/>
              <a:buChar char="-"/>
              <a:defRPr sz="2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4950" dirty="0">
                <a:cs typeface="Arial" charset="0"/>
              </a:rPr>
              <a:t>01</a:t>
            </a:r>
          </a:p>
        </p:txBody>
      </p:sp>
      <p:pic>
        <p:nvPicPr>
          <p:cNvPr id="8" name="Picture 9" descr="Pearson_Strap_Bound_White">
            <a:extLst>
              <a:ext uri="{FF2B5EF4-FFF2-40B4-BE49-F238E27FC236}">
                <a16:creationId xmlns:a16="http://schemas.microsoft.com/office/drawing/2014/main" id="{361B12E9-D02A-4CF4-989D-2F0F96D213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8738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7">
            <a:extLst>
              <a:ext uri="{FF2B5EF4-FFF2-40B4-BE49-F238E27FC236}">
                <a16:creationId xmlns:a16="http://schemas.microsoft.com/office/drawing/2014/main" id="{F801179D-A171-43B4-9874-9CCD2FB690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5800" y="6400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Copyright © 2017 by Pearson Education, Inc.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All Rights Reserved</a:t>
            </a:r>
          </a:p>
        </p:txBody>
      </p:sp>
      <p:sp>
        <p:nvSpPr>
          <p:cNvPr id="10" name="Text Box 47">
            <a:extLst>
              <a:ext uri="{FF2B5EF4-FFF2-40B4-BE49-F238E27FC236}">
                <a16:creationId xmlns:a16="http://schemas.microsoft.com/office/drawing/2014/main" id="{336CB57D-C87C-4BF0-9B20-E9965FF6F3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1164" y="6391275"/>
            <a:ext cx="334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Automotive Engine Performance</a:t>
            </a:r>
            <a:r>
              <a:rPr lang="en-US" altLang="en-US" sz="675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, 5e</a:t>
            </a:r>
            <a:endParaRPr lang="en-US" altLang="en-US" sz="675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James D. Halderman	</a:t>
            </a:r>
          </a:p>
        </p:txBody>
      </p:sp>
      <p:pic>
        <p:nvPicPr>
          <p:cNvPr id="11" name="Picture 19" descr="Pearson_Bound_White">
            <a:extLst>
              <a:ext uri="{FF2B5EF4-FFF2-40B4-BE49-F238E27FC236}">
                <a16:creationId xmlns:a16="http://schemas.microsoft.com/office/drawing/2014/main" id="{2239186F-C131-47B2-BCAE-99205D2666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9" y="639603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0AA6230-FE54-4A03-A26D-7B5FC2202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752600"/>
            <a:ext cx="358298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904039"/>
      </p:ext>
    </p:extLst>
  </p:cSld>
  <p:clrMapOvr>
    <a:masterClrMapping/>
  </p:clrMapOvr>
  <p:transition spd="slow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14C90"/>
          </a:solidFill>
          <a:ln>
            <a:solidFill>
              <a:srgbClr val="214C90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9580446"/>
      </p:ext>
    </p:extLst>
  </p:cSld>
  <p:clrMapOvr>
    <a:masterClrMapping/>
  </p:clrMapOvr>
  <p:transition spd="slow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14C90"/>
          </a:solidFill>
          <a:ln>
            <a:solidFill>
              <a:srgbClr val="214C90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4910887"/>
      </p:ext>
    </p:extLst>
  </p:cSld>
  <p:clrMapOvr>
    <a:masterClrMapping/>
  </p:clrMapOvr>
  <p:transition spd="slow"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14C90"/>
          </a:solidFill>
          <a:ln>
            <a:solidFill>
              <a:srgbClr val="214C90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85763" indent="-385763">
              <a:buFont typeface="+mj-lt"/>
              <a:buAutoNum type="arabicPeriod"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7712720"/>
      </p:ext>
    </p:extLst>
  </p:cSld>
  <p:clrMapOvr>
    <a:masterClrMapping/>
  </p:clrMapOvr>
  <p:transition spd="slow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4114800" cy="4525963"/>
          </a:xfr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604625"/>
      </p:ext>
    </p:extLst>
  </p:cSld>
  <p:clrMapOvr>
    <a:masterClrMapping/>
  </p:clrMapOvr>
  <p:transition spd="slow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7496C3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1039"/>
            <a:ext cx="8229600" cy="563563"/>
          </a:xfrm>
        </p:spPr>
        <p:txBody>
          <a:bodyPr anchor="ctr"/>
          <a:lstStyle>
            <a:lvl1pPr marL="257175" indent="-3572" algn="ctr">
              <a:buNone/>
              <a:tabLst>
                <a:tab pos="5830491" algn="l"/>
              </a:tabLst>
              <a:defRPr sz="1050"/>
            </a:lvl1pPr>
            <a:lvl2pPr algn="ctr">
              <a:buNone/>
              <a:tabLst>
                <a:tab pos="5830491" algn="l"/>
              </a:tabLst>
              <a:defRPr sz="1050"/>
            </a:lvl2pPr>
            <a:lvl3pPr algn="ctr">
              <a:buNone/>
              <a:tabLst>
                <a:tab pos="5830491" algn="l"/>
              </a:tabLst>
              <a:defRPr sz="1050"/>
            </a:lvl3pPr>
            <a:lvl4pPr algn="ctr">
              <a:buNone/>
              <a:tabLst>
                <a:tab pos="5830491" algn="l"/>
              </a:tabLst>
              <a:defRPr sz="1050"/>
            </a:lvl4pPr>
            <a:lvl5pPr algn="ctr">
              <a:buNone/>
              <a:tabLst>
                <a:tab pos="5830491" algn="l"/>
              </a:tabLs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24730"/>
      </p:ext>
    </p:extLst>
  </p:cSld>
  <p:clrMapOvr>
    <a:masterClrMapping/>
  </p:clrMapOvr>
  <p:transition spd="slow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611162"/>
      </p:ext>
    </p:extLst>
  </p:cSld>
  <p:clrMapOvr>
    <a:masterClrMapping/>
  </p:clrMapOvr>
  <p:transition spd="slow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6927"/>
            <a:ext cx="7772400" cy="1362075"/>
          </a:xfrm>
          <a:noFill/>
          <a:ln>
            <a:noFill/>
          </a:ln>
        </p:spPr>
        <p:txBody>
          <a:bodyPr anchorCtr="1"/>
          <a:lstStyle>
            <a:lvl1pPr algn="ctr">
              <a:defRPr sz="2700" b="0" cap="none">
                <a:solidFill>
                  <a:srgbClr val="1191D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52815"/>
            <a:ext cx="7772400" cy="1500187"/>
          </a:xfrm>
        </p:spPr>
        <p:txBody>
          <a:bodyPr anchor="b"/>
          <a:lstStyle>
            <a:lvl1pPr marL="0" indent="0" algn="ctr">
              <a:buNone/>
              <a:defRPr sz="21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734277"/>
      </p:ext>
    </p:extLst>
  </p:cSld>
  <p:clrMapOvr>
    <a:masterClrMapping/>
  </p:clrMapOvr>
  <p:transition spd="slow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338482"/>
      </p:ext>
    </p:extLst>
  </p:cSld>
  <p:clrMapOvr>
    <a:masterClrMapping/>
  </p:clrMapOvr>
  <p:transition spd="slow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828997"/>
      </p:ext>
    </p:extLst>
  </p:cSld>
  <p:clrMapOvr>
    <a:masterClrMapping/>
  </p:clrMapOvr>
  <p:transition spd="slow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noFill/>
          <a:ln>
            <a:noFill/>
          </a:ln>
        </p:spPr>
        <p:txBody>
          <a:bodyPr/>
          <a:lstStyle>
            <a:lvl1pPr algn="l">
              <a:defRPr sz="825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5743159"/>
      </p:ext>
    </p:extLst>
  </p:cSld>
  <p:clrMapOvr>
    <a:masterClrMapping/>
  </p:clrMapOvr>
  <p:transition spd="slow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685800"/>
          </a:xfrm>
          <a:noFill/>
          <a:ln>
            <a:noFill/>
          </a:ln>
        </p:spPr>
        <p:txBody>
          <a:bodyPr anchor="b" anchorCtr="1"/>
          <a:lstStyle>
            <a:lvl1pPr algn="ctr">
              <a:defRPr sz="105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4487092"/>
      </p:ext>
    </p:extLst>
  </p:cSld>
  <p:clrMapOvr>
    <a:masterClrMapping/>
  </p:clrMapOvr>
  <p:transition spd="slow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053222"/>
      </p:ext>
    </p:extLst>
  </p:cSld>
  <p:clrMapOvr>
    <a:masterClrMapping/>
  </p:clrMapOvr>
  <p:transition spd="slow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14C90"/>
          </a:solidFill>
          <a:ln>
            <a:solidFill>
              <a:srgbClr val="214C90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719525"/>
      </p:ext>
    </p:extLst>
  </p:cSld>
  <p:clrMapOvr>
    <a:masterClrMapping/>
  </p:clrMapOvr>
  <p:transition spd="slow"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765500"/>
      </p:ext>
    </p:extLst>
  </p:cSld>
  <p:clrMapOvr>
    <a:masterClrMapping/>
  </p:clrMapOvr>
  <p:transition spd="slow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00257"/>
      </p:ext>
    </p:extLst>
  </p:cSld>
  <p:clrMapOvr>
    <a:masterClrMapping/>
  </p:clrMapOvr>
  <p:transition spd="slow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461244"/>
      </p:ext>
    </p:extLst>
  </p:cSld>
  <p:clrMapOvr>
    <a:masterClrMapping/>
  </p:clrMapOvr>
  <p:transition spd="slow" advTm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9588" y="2"/>
            <a:ext cx="2284412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6" y="2"/>
            <a:ext cx="6704013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625555"/>
      </p:ext>
    </p:extLst>
  </p:cSld>
  <p:clrMapOvr>
    <a:masterClrMapping/>
  </p:clrMapOvr>
  <p:transition spd="slow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9D324-697A-46F6-8216-E4E73370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pitchFamily="-84" charset="-128"/>
                <a:cs typeface="Arial" charset="0"/>
              </a:defRPr>
            </a:lvl1pPr>
          </a:lstStyle>
          <a:p>
            <a:pPr>
              <a:defRPr/>
            </a:pPr>
            <a:fld id="{F4B6EAB6-779E-48BA-90F4-4D33CD1B8201}" type="datetime1">
              <a:rPr lang="en-US"/>
              <a:pPr>
                <a:defRPr/>
              </a:pPr>
              <a:t>7/28/20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6CC4-7F15-41C7-A4AC-F0E6FF2F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F194-B6F3-424E-B12A-503E1C4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67DEE-BA88-4F81-AA0C-685B3C8F11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73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54309"/>
      </p:ext>
    </p:extLst>
  </p:cSld>
  <p:clrMapOvr>
    <a:masterClrMapping/>
  </p:clrMapOvr>
  <p:transition spd="slow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7496C3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1037"/>
            <a:ext cx="8229600" cy="563563"/>
          </a:xfrm>
        </p:spPr>
        <p:txBody>
          <a:bodyPr anchor="ctr"/>
          <a:lstStyle>
            <a:lvl1pPr marL="342900" indent="-4763" algn="ctr">
              <a:buNone/>
              <a:tabLst>
                <a:tab pos="7773988" algn="l"/>
              </a:tabLst>
              <a:defRPr sz="1400"/>
            </a:lvl1pPr>
            <a:lvl2pPr algn="ctr">
              <a:buNone/>
              <a:tabLst>
                <a:tab pos="7773988" algn="l"/>
              </a:tabLst>
              <a:defRPr sz="1400"/>
            </a:lvl2pPr>
            <a:lvl3pPr algn="ctr">
              <a:buNone/>
              <a:tabLst>
                <a:tab pos="7773988" algn="l"/>
              </a:tabLst>
              <a:defRPr sz="1400"/>
            </a:lvl3pPr>
            <a:lvl4pPr algn="ctr">
              <a:buNone/>
              <a:tabLst>
                <a:tab pos="7773988" algn="l"/>
              </a:tabLst>
              <a:defRPr sz="1400"/>
            </a:lvl4pPr>
            <a:lvl5pPr algn="ctr">
              <a:buNone/>
              <a:tabLst>
                <a:tab pos="7773988" algn="l"/>
              </a:tabLs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345396"/>
      </p:ext>
    </p:extLst>
  </p:cSld>
  <p:clrMapOvr>
    <a:masterClrMapping/>
  </p:clrMapOvr>
  <p:transition spd="slow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080179"/>
      </p:ext>
    </p:extLst>
  </p:cSld>
  <p:clrMapOvr>
    <a:masterClrMapping/>
  </p:clrMapOvr>
  <p:transition spd="slow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6925"/>
            <a:ext cx="7772400" cy="1362075"/>
          </a:xfrm>
          <a:noFill/>
          <a:ln>
            <a:noFill/>
          </a:ln>
        </p:spPr>
        <p:txBody>
          <a:bodyPr anchorCtr="1"/>
          <a:lstStyle>
            <a:lvl1pPr algn="ctr">
              <a:defRPr sz="3600" b="0" cap="none">
                <a:solidFill>
                  <a:srgbClr val="1191D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52813"/>
            <a:ext cx="7772400" cy="1500187"/>
          </a:xfrm>
        </p:spPr>
        <p:txBody>
          <a:bodyPr anchor="b"/>
          <a:lstStyle>
            <a:lvl1pPr marL="0" indent="0" algn="ctr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61257"/>
      </p:ext>
    </p:extLst>
  </p:cSld>
  <p:clrMapOvr>
    <a:masterClrMapping/>
  </p:clrMapOvr>
  <p:transition spd="slow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238634"/>
      </p:ext>
    </p:extLst>
  </p:cSld>
  <p:clrMapOvr>
    <a:masterClrMapping/>
  </p:clrMapOvr>
  <p:transition spd="slow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766829"/>
      </p:ext>
    </p:extLst>
  </p:cSld>
  <p:clrMapOvr>
    <a:masterClrMapping/>
  </p:clrMapOvr>
  <p:transition spd="slow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wmf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22AC131C-5A21-4A4C-9019-CD8D7945D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13">
            <a:extLst>
              <a:ext uri="{FF2B5EF4-FFF2-40B4-BE49-F238E27FC236}">
                <a16:creationId xmlns:a16="http://schemas.microsoft.com/office/drawing/2014/main" id="{BC29B8F6-7F05-4D6E-908A-5560F72D6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19050" y="0"/>
            <a:ext cx="9163050" cy="13716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E6831CFD-BD51-41D7-8328-FD8E4A468B46}"/>
              </a:ext>
            </a:extLst>
          </p:cNvPr>
          <p:cNvSpPr>
            <a:spLocks noChangeArrowheads="1"/>
          </p:cNvSpPr>
          <p:nvPr/>
        </p:nvSpPr>
        <p:spPr bwMode="gray">
          <a:xfrm>
            <a:off x="-9525" y="6400800"/>
            <a:ext cx="9153525" cy="4572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>
              <a:cs typeface="Arial" charset="0"/>
            </a:endParaRPr>
          </a:p>
        </p:txBody>
      </p:sp>
      <p:pic>
        <p:nvPicPr>
          <p:cNvPr id="1029" name="Picture 9" descr="Pearson_Strap_Bound_White">
            <a:extLst>
              <a:ext uri="{FF2B5EF4-FFF2-40B4-BE49-F238E27FC236}">
                <a16:creationId xmlns:a16="http://schemas.microsoft.com/office/drawing/2014/main" id="{B9B35FC3-6EA4-460A-A478-788244F1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8738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47">
            <a:extLst>
              <a:ext uri="{FF2B5EF4-FFF2-40B4-BE49-F238E27FC236}">
                <a16:creationId xmlns:a16="http://schemas.microsoft.com/office/drawing/2014/main" id="{BBB44D16-4FC7-49E0-9B9D-516DB2D7E3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5800" y="6400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Copyright © 2017 by Pearson Education, Inc.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All Rights Reserved</a:t>
            </a:r>
          </a:p>
        </p:txBody>
      </p:sp>
      <p:pic>
        <p:nvPicPr>
          <p:cNvPr id="2" name="Picture 8" descr="Pearson_Bound_White">
            <a:extLst>
              <a:ext uri="{FF2B5EF4-FFF2-40B4-BE49-F238E27FC236}">
                <a16:creationId xmlns:a16="http://schemas.microsoft.com/office/drawing/2014/main" id="{4297B58E-46EB-49BE-A626-C78E8C7899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639603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7">
            <a:extLst>
              <a:ext uri="{FF2B5EF4-FFF2-40B4-BE49-F238E27FC236}">
                <a16:creationId xmlns:a16="http://schemas.microsoft.com/office/drawing/2014/main" id="{7BB4AA76-E0CF-4AD4-A9CB-131BCB5688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1163" y="6391275"/>
            <a:ext cx="334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Automotive Engine Performance</a:t>
            </a:r>
            <a:r>
              <a:rPr lang="en-US" altLang="en-US" sz="900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, 5e</a:t>
            </a:r>
            <a:endParaRPr lang="en-US" altLang="en-US" sz="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James D. Halderman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4" r:id="rId17"/>
  </p:sldLayoutIdLst>
  <p:transition spd="slow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effectLst>
            <a:outerShdw blurRad="38100" dist="38100" dir="2700000">
              <a:srgbClr val="000000">
                <a:alpha val="75000"/>
              </a:srgbClr>
            </a:outerShdw>
          </a:effectLst>
          <a:latin typeface="Verdana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14C90"/>
        </a:buClr>
        <a:buFont typeface="Times" panose="02020603050405020304" pitchFamily="18" charset="0"/>
        <a:buChar char="•"/>
        <a:defRPr sz="3000">
          <a:solidFill>
            <a:schemeClr val="tx1"/>
          </a:solidFill>
          <a:latin typeface="Verdana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191D0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Verdana"/>
          <a:ea typeface="+mn-ea"/>
          <a:cs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B2D233"/>
        </a:buClr>
        <a:buFont typeface="Arial" panose="020B0604020202020204" pitchFamily="34" charset="0"/>
        <a:buChar char="•"/>
        <a:defRPr sz="2600">
          <a:solidFill>
            <a:schemeClr val="tx1"/>
          </a:solidFill>
          <a:latin typeface="Verdana"/>
          <a:ea typeface="+mn-ea"/>
          <a:cs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1191D0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Verdana"/>
          <a:ea typeface="+mn-ea"/>
          <a:cs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B2D233"/>
        </a:buClr>
        <a:buFont typeface="Lucida Grande" pitchFamily="-84" charset="0"/>
        <a:buChar char="-"/>
        <a:defRPr sz="2200">
          <a:solidFill>
            <a:schemeClr val="tx1"/>
          </a:solidFill>
          <a:latin typeface="Verdana"/>
          <a:ea typeface="+mn-ea"/>
          <a:cs typeface="ＭＳ Ｐゴシック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BD8757A1-FB00-42C2-B79C-FC52C4852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13">
            <a:extLst>
              <a:ext uri="{FF2B5EF4-FFF2-40B4-BE49-F238E27FC236}">
                <a16:creationId xmlns:a16="http://schemas.microsoft.com/office/drawing/2014/main" id="{8E43C6DB-EAA0-4906-94F2-C7AF4AC488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19050" y="0"/>
            <a:ext cx="9163050" cy="13716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2D7CA7D2-71EE-4DAC-AFFA-5CE4C4AEED47}"/>
              </a:ext>
            </a:extLst>
          </p:cNvPr>
          <p:cNvSpPr>
            <a:spLocks noChangeArrowheads="1"/>
          </p:cNvSpPr>
          <p:nvPr/>
        </p:nvSpPr>
        <p:spPr bwMode="gray">
          <a:xfrm>
            <a:off x="-9524" y="6400800"/>
            <a:ext cx="9153525" cy="457200"/>
          </a:xfrm>
          <a:prstGeom prst="rect">
            <a:avLst/>
          </a:prstGeom>
          <a:solidFill>
            <a:srgbClr val="214C90"/>
          </a:solidFill>
          <a:ln w="9525">
            <a:solidFill>
              <a:srgbClr val="214C9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dirty="0">
              <a:cs typeface="Arial" charset="0"/>
            </a:endParaRPr>
          </a:p>
        </p:txBody>
      </p:sp>
      <p:pic>
        <p:nvPicPr>
          <p:cNvPr id="1029" name="Picture 9" descr="Pearson_Strap_Bound_White">
            <a:extLst>
              <a:ext uri="{FF2B5EF4-FFF2-40B4-BE49-F238E27FC236}">
                <a16:creationId xmlns:a16="http://schemas.microsoft.com/office/drawing/2014/main" id="{0303622F-731A-427B-82B8-D3A7BCE69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8738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47">
            <a:extLst>
              <a:ext uri="{FF2B5EF4-FFF2-40B4-BE49-F238E27FC236}">
                <a16:creationId xmlns:a16="http://schemas.microsoft.com/office/drawing/2014/main" id="{F52C5E01-D475-42BD-9B78-AA44F959AB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5800" y="6400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Copyright © 2017 by Pearson Education, Inc.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All Rights Reserved</a:t>
            </a:r>
          </a:p>
        </p:txBody>
      </p:sp>
      <p:pic>
        <p:nvPicPr>
          <p:cNvPr id="2" name="Picture 8" descr="Pearson_Bound_White">
            <a:extLst>
              <a:ext uri="{FF2B5EF4-FFF2-40B4-BE49-F238E27FC236}">
                <a16:creationId xmlns:a16="http://schemas.microsoft.com/office/drawing/2014/main" id="{9EA8783D-B84F-4D0F-8D46-43A2562A2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9" y="639603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7">
            <a:extLst>
              <a:ext uri="{FF2B5EF4-FFF2-40B4-BE49-F238E27FC236}">
                <a16:creationId xmlns:a16="http://schemas.microsoft.com/office/drawing/2014/main" id="{D8AB847B-8101-4D4A-B643-EB024CDA3E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1164" y="6391275"/>
            <a:ext cx="334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Automotive Engine Performance</a:t>
            </a:r>
            <a:r>
              <a:rPr lang="en-US" altLang="en-US" sz="675" i="1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, 5e</a:t>
            </a:r>
            <a:endParaRPr lang="en-US" altLang="en-US" sz="675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675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James D. Halderman	</a:t>
            </a:r>
          </a:p>
        </p:txBody>
      </p:sp>
    </p:spTree>
    <p:extLst>
      <p:ext uri="{BB962C8B-B14F-4D97-AF65-F5344CB8AC3E}">
        <p14:creationId xmlns:p14="http://schemas.microsoft.com/office/powerpoint/2010/main" val="417387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ransition spd="slow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effectLst>
            <a:outerShdw blurRad="38100" dist="38100" dir="2700000">
              <a:srgbClr val="000000">
                <a:alpha val="75000"/>
              </a:srgbClr>
            </a:outerShdw>
          </a:effectLst>
          <a:latin typeface="Verdana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charset="0"/>
          <a:ea typeface="ＭＳ Ｐゴシック" charset="-128"/>
          <a:cs typeface="ＭＳ Ｐゴシック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214C90"/>
        </a:buClr>
        <a:buFont typeface="Times" panose="02020603050405020304" pitchFamily="18" charset="0"/>
        <a:buChar char="•"/>
        <a:defRPr sz="2250">
          <a:solidFill>
            <a:schemeClr val="tx1"/>
          </a:solidFill>
          <a:latin typeface="Verdana"/>
          <a:ea typeface="+mn-ea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191D0"/>
        </a:buClr>
        <a:buFont typeface="Wingdings" panose="05000000000000000000" pitchFamily="2" charset="2"/>
        <a:buChar char="§"/>
        <a:defRPr sz="2100">
          <a:solidFill>
            <a:schemeClr val="tx1"/>
          </a:solidFill>
          <a:latin typeface="Verdana"/>
          <a:ea typeface="+mn-ea"/>
          <a:cs typeface="ＭＳ Ｐゴシック" charset="-128"/>
        </a:defRPr>
      </a:lvl2pPr>
      <a:lvl3pPr marL="814388" indent="-171450" algn="l" rtl="0" eaLnBrk="0" fontAlgn="base" hangingPunct="0">
        <a:spcBef>
          <a:spcPct val="20000"/>
        </a:spcBef>
        <a:spcAft>
          <a:spcPct val="0"/>
        </a:spcAft>
        <a:buClr>
          <a:srgbClr val="B2D233"/>
        </a:buClr>
        <a:buFont typeface="Arial" panose="020B0604020202020204" pitchFamily="34" charset="0"/>
        <a:buChar char="•"/>
        <a:defRPr sz="1950">
          <a:solidFill>
            <a:schemeClr val="tx1"/>
          </a:solidFill>
          <a:latin typeface="Verdana"/>
          <a:ea typeface="+mn-ea"/>
          <a:cs typeface="ＭＳ Ｐゴシック" charset="-128"/>
        </a:defRPr>
      </a:lvl3pPr>
      <a:lvl4pPr marL="1071563" indent="-171450" algn="l" rtl="0" eaLnBrk="0" fontAlgn="base" hangingPunct="0">
        <a:spcBef>
          <a:spcPct val="20000"/>
        </a:spcBef>
        <a:spcAft>
          <a:spcPct val="0"/>
        </a:spcAft>
        <a:buClr>
          <a:srgbClr val="1191D0"/>
        </a:buClr>
        <a:buFont typeface="Arial" panose="020B0604020202020204" pitchFamily="34" charset="0"/>
        <a:buChar char="•"/>
        <a:defRPr sz="1800">
          <a:solidFill>
            <a:schemeClr val="tx1"/>
          </a:solidFill>
          <a:latin typeface="Verdana"/>
          <a:ea typeface="+mn-ea"/>
          <a:cs typeface="ＭＳ Ｐゴシック" charset="-128"/>
        </a:defRPr>
      </a:lvl4pPr>
      <a:lvl5pPr marL="1328738" indent="-171450" algn="l" rtl="0" eaLnBrk="0" fontAlgn="base" hangingPunct="0">
        <a:spcBef>
          <a:spcPct val="20000"/>
        </a:spcBef>
        <a:spcAft>
          <a:spcPct val="0"/>
        </a:spcAft>
        <a:buClr>
          <a:srgbClr val="B2D233"/>
        </a:buClr>
        <a:buFont typeface="Lucida Grande" pitchFamily="-84" charset="0"/>
        <a:buChar char="-"/>
        <a:defRPr sz="1650">
          <a:solidFill>
            <a:schemeClr val="tx1"/>
          </a:solidFill>
          <a:latin typeface="Verdana"/>
          <a:ea typeface="+mn-ea"/>
          <a:cs typeface="ＭＳ Ｐゴシック" charset="-128"/>
        </a:defRPr>
      </a:lvl5pPr>
      <a:lvl6pPr marL="1671638" indent="-17145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014538" indent="-17145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357438" indent="-17145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700338" indent="-171450" algn="l" rtl="0" eaLnBrk="1" fontAlgn="base" hangingPunct="1">
        <a:spcBef>
          <a:spcPct val="20000"/>
        </a:spcBef>
        <a:spcAft>
          <a:spcPct val="0"/>
        </a:spcAft>
        <a:buClr>
          <a:srgbClr val="2D5E2F"/>
        </a:buClr>
        <a:buFont typeface="Times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apIGjHkBHU" TargetMode="External"/><Relationship Id="rId2" Type="http://schemas.openxmlformats.org/officeDocument/2006/relationships/hyperlink" Target="https://www.youtube.com/watch?v=fTAUq6G9apg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youtube.com/watch?v=s2WGFELXPNg" TargetMode="External"/><Relationship Id="rId4" Type="http://schemas.openxmlformats.org/officeDocument/2006/relationships/hyperlink" Target="https://www.youtube.com/watch?v=DBDGOvsxpq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4F32-F172-4BC6-BF47-417239FD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4.8 </a:t>
            </a:r>
            <a:r>
              <a:rPr lang="en-IN" sz="2400" dirty="0"/>
              <a:t>A typical distributor-type diesel injection pump showing the pump, lines, and fuel filter.</a:t>
            </a:r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54D07837-7A00-4648-9ECA-7505117C3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963" y="1682750"/>
            <a:ext cx="5680075" cy="4395788"/>
          </a:xfrm>
        </p:spPr>
      </p:pic>
    </p:spTree>
  </p:cSld>
  <p:clrMapOvr>
    <a:masterClrMapping/>
  </p:clrMapOvr>
  <p:transition spd="slow"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F7A9-BBED-49A7-9DF8-FEEE34EB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4.9 </a:t>
            </a:r>
            <a:r>
              <a:rPr lang="en-IN" sz="2400" dirty="0"/>
              <a:t>A schematic of a Stanadyne diesel fuel injection pump assembly showing all of the related components.</a:t>
            </a:r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C23B6CC0-DFC1-4F88-BAA4-AAAA34581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17663"/>
            <a:ext cx="4584700" cy="4525962"/>
          </a:xfrm>
        </p:spPr>
      </p:pic>
    </p:spTree>
  </p:cSld>
  <p:clrMapOvr>
    <a:masterClrMapping/>
  </p:clrMapOvr>
  <p:transition spd="slow"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06EB-02F9-42AE-86EE-8202FA28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4.10 </a:t>
            </a:r>
            <a:r>
              <a:rPr lang="en-IN" sz="2400" dirty="0"/>
              <a:t>Overview of a computer-controlled </a:t>
            </a:r>
            <a:br>
              <a:rPr lang="en-IN" sz="2400" dirty="0"/>
            </a:br>
            <a:r>
              <a:rPr lang="en-IN" sz="2400" dirty="0"/>
              <a:t>high-pressure common rail V-8 diesel engine.</a:t>
            </a:r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5051D7C6-E3ED-4A34-8E98-29201B283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8588" y="1622425"/>
            <a:ext cx="6346825" cy="4481513"/>
          </a:xfrm>
        </p:spPr>
      </p:pic>
    </p:spTree>
  </p:cSld>
  <p:clrMapOvr>
    <a:masterClrMapping/>
  </p:clrMapOvr>
  <p:transition spd="slow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BE87-781E-4B0F-9696-F9AE7EA9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4.11 </a:t>
            </a:r>
            <a:r>
              <a:rPr lang="en-IN" sz="2400" dirty="0"/>
              <a:t>A HEUI injector from a Ford </a:t>
            </a:r>
            <a:br>
              <a:rPr lang="en-IN" sz="2400" dirty="0"/>
            </a:br>
            <a:r>
              <a:rPr lang="en-IN" sz="2400" dirty="0"/>
              <a:t>PowerStroke diesel engine. The grooves indicate</a:t>
            </a:r>
            <a:br>
              <a:rPr lang="en-IN" sz="2400" dirty="0"/>
            </a:br>
            <a:r>
              <a:rPr lang="en-IN" sz="2400" dirty="0"/>
              <a:t>the location of the O-rings.</a:t>
            </a:r>
          </a:p>
        </p:txBody>
      </p:sp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C4410C56-8B98-45E2-AB12-0D862BC7B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4150" y="1541463"/>
            <a:ext cx="6235700" cy="4679950"/>
          </a:xfrm>
        </p:spPr>
      </p:pic>
    </p:spTree>
  </p:cSld>
  <p:clrMapOvr>
    <a:masterClrMapping/>
  </p:clrMapOvr>
  <p:transition spd="slow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0090-2C3E-4264-B0DF-9A087644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4.12 </a:t>
            </a:r>
            <a:r>
              <a:rPr lang="en-IN" sz="2400" dirty="0"/>
              <a:t>Typical computer-controlled diesel </a:t>
            </a:r>
            <a:br>
              <a:rPr lang="en-IN" sz="2400" dirty="0"/>
            </a:br>
            <a:r>
              <a:rPr lang="en-IN" sz="2400" dirty="0"/>
              <a:t>engine fuel injectors.</a:t>
            </a:r>
          </a:p>
        </p:txBody>
      </p:sp>
      <p:pic>
        <p:nvPicPr>
          <p:cNvPr id="15363" name="Content Placeholder 3">
            <a:extLst>
              <a:ext uri="{FF2B5EF4-FFF2-40B4-BE49-F238E27FC236}">
                <a16:creationId xmlns:a16="http://schemas.microsoft.com/office/drawing/2014/main" id="{F21CADED-72F5-45C4-8EE4-BBFF14FC9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4150" y="1541463"/>
            <a:ext cx="6235700" cy="4679950"/>
          </a:xfrm>
        </p:spPr>
      </p:pic>
    </p:spTree>
  </p:cSld>
  <p:clrMapOvr>
    <a:masterClrMapping/>
  </p:clrMapOvr>
  <p:transition spd="slow"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5999-576C-40B9-B1F4-ECEE5A5F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4.13 </a:t>
            </a:r>
            <a:r>
              <a:rPr lang="en-IN" sz="2400" dirty="0"/>
              <a:t>A schematic of a typical glow plug </a:t>
            </a:r>
            <a:br>
              <a:rPr lang="en-IN" sz="2400" dirty="0"/>
            </a:br>
            <a:r>
              <a:rPr lang="en-IN" sz="2400" dirty="0"/>
              <a:t>circuit. Notice that the relay for the glow plug and </a:t>
            </a:r>
            <a:br>
              <a:rPr lang="en-IN" sz="2400" dirty="0"/>
            </a:br>
            <a:r>
              <a:rPr lang="en-IN" sz="2400" dirty="0"/>
              <a:t>intake air heater relay are both computer controlled.</a:t>
            </a:r>
          </a:p>
        </p:txBody>
      </p:sp>
      <p:pic>
        <p:nvPicPr>
          <p:cNvPr id="16387" name="Content Placeholder 3">
            <a:extLst>
              <a:ext uri="{FF2B5EF4-FFF2-40B4-BE49-F238E27FC236}">
                <a16:creationId xmlns:a16="http://schemas.microsoft.com/office/drawing/2014/main" id="{543EE5CC-B672-429F-99B5-0619618EB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825" y="1644650"/>
            <a:ext cx="4578350" cy="4525963"/>
          </a:xfrm>
        </p:spPr>
      </p:pic>
    </p:spTree>
  </p:cSld>
  <p:clrMapOvr>
    <a:masterClrMapping/>
  </p:clrMapOvr>
  <p:transition spd="slow"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3400-C0C1-4AC8-AA16-167B3F16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4.14 </a:t>
            </a:r>
            <a:r>
              <a:rPr lang="en-IN" sz="2400" dirty="0"/>
              <a:t>Roller lifter from a GM Duramax 6.6 liter V-8 diesel engine. Notice the size of this lifter compared to a roller lifter used in a gasoline engine.</a:t>
            </a:r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9A7EF31E-73DF-4DCE-B834-78ABF6C6B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325" y="1674813"/>
            <a:ext cx="3435350" cy="4418012"/>
          </a:xfrm>
        </p:spPr>
      </p:pic>
    </p:spTree>
  </p:cSld>
  <p:clrMapOvr>
    <a:masterClrMapping/>
  </p:clrMapOvr>
  <p:transition spd="slow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F07E-DDEC-4CDC-8B1B-CD9B5987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4.15 </a:t>
            </a:r>
            <a:r>
              <a:rPr lang="en-IN" sz="2400" dirty="0"/>
              <a:t>A hydrometer is used to measure the American Petroleum Institute (API) specific gravity of diesel fuel. The unit of measure is usually the API scale.</a:t>
            </a:r>
          </a:p>
        </p:txBody>
      </p:sp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C7967465-5C5A-4EAD-8F04-40AAE07F6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5075" y="1611313"/>
            <a:ext cx="1593850" cy="4540250"/>
          </a:xfrm>
        </p:spPr>
      </p:pic>
    </p:spTree>
  </p:cSld>
  <p:clrMapOvr>
    <a:masterClrMapping/>
  </p:clrMapOvr>
  <p:transition spd="slow"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DC4B3-5A87-40AE-9B8E-B2C081DB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4.16 </a:t>
            </a:r>
            <a:r>
              <a:rPr lang="en-IN" sz="2400" dirty="0"/>
              <a:t>A wire wound electrical heater is used </a:t>
            </a:r>
            <a:br>
              <a:rPr lang="en-IN" sz="2400" dirty="0"/>
            </a:br>
            <a:r>
              <a:rPr lang="en-IN" sz="2400" dirty="0"/>
              <a:t>to warm the intake air on some diesel engines.</a:t>
            </a:r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EF149143-D767-4E10-9265-CA1CFFBCC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6725" y="1766888"/>
            <a:ext cx="5670550" cy="4254500"/>
          </a:xfrm>
        </p:spPr>
      </p:pic>
    </p:spTree>
  </p:cSld>
  <p:clrMapOvr>
    <a:masterClrMapping/>
  </p:clrMapOvr>
  <p:transition spd="slow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FD91-85DA-4EF5-95A4-41B26534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0"/>
            <a:ext cx="9163050" cy="1557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4.17 </a:t>
            </a:r>
            <a:r>
              <a:rPr lang="en-IN" sz="2400" dirty="0"/>
              <a:t>A typical accelerator pedal position (APP) sensor uses three different sensors in one package with each creating a different voltage as the accelerator is moved.</a:t>
            </a:r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9DFBBDA3-9BD0-44C0-800E-E27F11182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919288"/>
            <a:ext cx="6467475" cy="4181475"/>
          </a:xfrm>
        </p:spPr>
      </p:pic>
    </p:spTree>
  </p:cSld>
  <p:clrMapOvr>
    <a:masterClrMapping/>
  </p:clrMapOvr>
  <p:transition spd="slow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980A0-72E8-46DC-BAD6-76567F6C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 </a:t>
            </a:r>
            <a:r>
              <a:rPr lang="en-IN" sz="2400" dirty="0"/>
              <a:t>Diesel combustion occurs when fuel is injected into the hot, highly compressed air in the cylinder.</a:t>
            </a:r>
          </a:p>
        </p:txBody>
      </p:sp>
      <p:pic>
        <p:nvPicPr>
          <p:cNvPr id="4099" name="Content Placeholder 3">
            <a:extLst>
              <a:ext uri="{FF2B5EF4-FFF2-40B4-BE49-F238E27FC236}">
                <a16:creationId xmlns:a16="http://schemas.microsoft.com/office/drawing/2014/main" id="{4D731811-0892-41EE-8A35-CD1C2DF24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1350" y="1843088"/>
            <a:ext cx="5321300" cy="4040187"/>
          </a:xfrm>
        </p:spPr>
      </p:pic>
    </p:spTree>
  </p:cSld>
  <p:clrMapOvr>
    <a:masterClrMapping/>
  </p:clrMapOvr>
  <p:transition spd="slow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5AB3A-0490-45B1-9B07-2FB9AB01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4.18 </a:t>
            </a:r>
            <a:r>
              <a:rPr lang="en-IN" sz="2400" dirty="0"/>
              <a:t>After treatment of diesel exhaust </a:t>
            </a:r>
            <a:br>
              <a:rPr lang="en-IN" sz="2400" dirty="0"/>
            </a:br>
            <a:r>
              <a:rPr lang="en-IN" sz="2400" dirty="0"/>
              <a:t>is handled by the DOC and DPF.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41DFD3C3-A0E6-43BC-ABA5-C9C7E5E5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827338"/>
            <a:ext cx="6858000" cy="2128837"/>
          </a:xfrm>
        </p:spPr>
      </p:pic>
    </p:spTree>
  </p:cSld>
  <p:clrMapOvr>
    <a:masterClrMapping/>
  </p:clrMapOvr>
  <p:transition spd="slow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168C-D0B0-4C67-9346-F1725C01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4.19 </a:t>
            </a:r>
            <a:r>
              <a:rPr lang="en-IN" sz="2400" dirty="0"/>
              <a:t>EGT 1 and EGT 2 are used by the </a:t>
            </a:r>
            <a:br>
              <a:rPr lang="en-IN" sz="2400" dirty="0"/>
            </a:br>
            <a:r>
              <a:rPr lang="en-IN" sz="2400" dirty="0"/>
              <a:t>PCM to help control after treatment.</a:t>
            </a:r>
          </a:p>
        </p:txBody>
      </p:sp>
      <p:pic>
        <p:nvPicPr>
          <p:cNvPr id="22531" name="Content Placeholder 3">
            <a:extLst>
              <a:ext uri="{FF2B5EF4-FFF2-40B4-BE49-F238E27FC236}">
                <a16:creationId xmlns:a16="http://schemas.microsoft.com/office/drawing/2014/main" id="{73D70249-99A6-4C26-94C3-43CE696CE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6038" y="2570163"/>
            <a:ext cx="6511925" cy="2614612"/>
          </a:xfrm>
        </p:spPr>
      </p:pic>
    </p:spTree>
  </p:cSld>
  <p:clrMapOvr>
    <a:masterClrMapping/>
  </p:clrMapOvr>
  <p:transition spd="slow"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30EA-293C-4C98-893F-5E9585FE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0"/>
            <a:ext cx="9163050" cy="1597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4.20 </a:t>
            </a:r>
            <a:r>
              <a:rPr lang="en-IN" sz="2400" dirty="0"/>
              <a:t>Urea (diesel exhaust fluid) injection is used to reduce NO</a:t>
            </a:r>
            <a:r>
              <a:rPr lang="en-IN" sz="2400" baseline="-25000" dirty="0"/>
              <a:t>x</a:t>
            </a:r>
            <a:r>
              <a:rPr lang="en-IN" sz="2400" dirty="0"/>
              <a:t> exhaust emissions. It is injected </a:t>
            </a:r>
            <a:br>
              <a:rPr lang="en-IN" sz="2400" dirty="0"/>
            </a:br>
            <a:r>
              <a:rPr lang="en-IN" sz="2400" dirty="0"/>
              <a:t>after the diesel oxidation catalyst (DOC) and before </a:t>
            </a:r>
            <a:br>
              <a:rPr lang="en-IN" sz="2400" dirty="0"/>
            </a:br>
            <a:r>
              <a:rPr lang="en-IN" sz="2400" dirty="0"/>
              <a:t>the diesel particulate filter (DPF).</a:t>
            </a:r>
          </a:p>
        </p:txBody>
      </p:sp>
      <p:pic>
        <p:nvPicPr>
          <p:cNvPr id="23555" name="Content Placeholder 3">
            <a:extLst>
              <a:ext uri="{FF2B5EF4-FFF2-40B4-BE49-F238E27FC236}">
                <a16:creationId xmlns:a16="http://schemas.microsoft.com/office/drawing/2014/main" id="{1CCCF1CE-8E0E-483A-AE84-664D7340B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887538"/>
            <a:ext cx="5943600" cy="4194175"/>
          </a:xfrm>
        </p:spPr>
      </p:pic>
    </p:spTree>
  </p:cSld>
  <p:clrMapOvr>
    <a:masterClrMapping/>
  </p:clrMapOvr>
  <p:transition spd="slow"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A722-836F-49A9-8A7F-76F8B6DDD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4.21 </a:t>
            </a:r>
            <a:r>
              <a:rPr lang="en-IN" sz="2400" dirty="0"/>
              <a:t>A compression gauge designed for the higher compression rate of a diesel engine should be </a:t>
            </a:r>
            <a:br>
              <a:rPr lang="en-IN" sz="2400" dirty="0"/>
            </a:br>
            <a:r>
              <a:rPr lang="en-IN" sz="2400" dirty="0"/>
              <a:t>used when checking the compression.</a:t>
            </a:r>
          </a:p>
        </p:txBody>
      </p:sp>
      <p:pic>
        <p:nvPicPr>
          <p:cNvPr id="24579" name="Content Placeholder 3">
            <a:extLst>
              <a:ext uri="{FF2B5EF4-FFF2-40B4-BE49-F238E27FC236}">
                <a16:creationId xmlns:a16="http://schemas.microsoft.com/office/drawing/2014/main" id="{76DDE1A4-6371-4992-8DA1-6F501E63F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438" y="1738313"/>
            <a:ext cx="4683125" cy="4249737"/>
          </a:xfrm>
        </p:spPr>
      </p:pic>
    </p:spTree>
  </p:cSld>
  <p:clrMapOvr>
    <a:masterClrMapping/>
  </p:clrMapOvr>
  <p:transition spd="slow"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483E-449B-4E30-91C9-4678AB79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4.22 </a:t>
            </a:r>
            <a:r>
              <a:rPr lang="en-IN" sz="2400" dirty="0"/>
              <a:t>A typical pop tester used to check the spray pattern of a diesel engine injector.</a:t>
            </a:r>
          </a:p>
        </p:txBody>
      </p:sp>
      <p:pic>
        <p:nvPicPr>
          <p:cNvPr id="25603" name="Content Placeholder 3">
            <a:extLst>
              <a:ext uri="{FF2B5EF4-FFF2-40B4-BE49-F238E27FC236}">
                <a16:creationId xmlns:a16="http://schemas.microsoft.com/office/drawing/2014/main" id="{1616EDE5-20ED-4734-9F3F-4BF92B48D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1463" y="1668463"/>
            <a:ext cx="3521075" cy="4462462"/>
          </a:xfrm>
        </p:spPr>
      </p:pic>
    </p:spTree>
  </p:cSld>
  <p:clrMapOvr>
    <a:masterClrMapping/>
  </p:clrMapOvr>
  <p:transition spd="slow"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2D12-D035-4C1E-8BB0-A7168FD3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400" dirty="0"/>
              <a:t>Diesel Emission Testing - Opacity Test.</a:t>
            </a:r>
          </a:p>
        </p:txBody>
      </p:sp>
      <p:pic>
        <p:nvPicPr>
          <p:cNvPr id="26627" name="Content Placeholder 3">
            <a:extLst>
              <a:ext uri="{FF2B5EF4-FFF2-40B4-BE49-F238E27FC236}">
                <a16:creationId xmlns:a16="http://schemas.microsoft.com/office/drawing/2014/main" id="{66BA78C9-B4AE-4033-A6F8-158E61CDD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9463" y="2419350"/>
            <a:ext cx="2505075" cy="2887663"/>
          </a:xfrm>
        </p:spPr>
      </p:pic>
    </p:spTree>
  </p:cSld>
  <p:clrMapOvr>
    <a:masterClrMapping/>
  </p:clrMapOvr>
  <p:transition spd="slow"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D1A4-74E3-48EF-9B2A-AD72C818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4.23 </a:t>
            </a:r>
            <a:r>
              <a:rPr lang="en-IN" sz="2400" dirty="0"/>
              <a:t>The letters on the side of this injector</a:t>
            </a:r>
            <a:br>
              <a:rPr lang="en-IN" sz="2400" dirty="0"/>
            </a:br>
            <a:r>
              <a:rPr lang="en-IN" sz="2400" dirty="0"/>
              <a:t>on a Cummins 6.7 liter diesel indicate the calibration number for the injector.</a:t>
            </a:r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F03105C0-1ADB-4DB2-BEF8-8C61FD4C6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6725" y="1762125"/>
            <a:ext cx="5670550" cy="4254500"/>
          </a:xfrm>
        </p:spPr>
      </p:pic>
    </p:spTree>
  </p:cSld>
  <p:clrMapOvr>
    <a:masterClrMapping/>
  </p:clrMapOvr>
  <p:transition spd="slow"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Links </a:t>
            </a:r>
            <a:br>
              <a:rPr lang="en-US" dirty="0"/>
            </a:br>
            <a:r>
              <a:rPr lang="en-US" sz="12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US" sz="2000" dirty="0">
                <a:hlinkClick r:id="rId2"/>
              </a:rPr>
              <a:t>How Diesel Engines Work Part 1 (time 4:13)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>
                <a:hlinkClick r:id="rId3"/>
              </a:rPr>
              <a:t>How Diesel Engines Work Part 2 (time 2:02)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>
                <a:hlinkClick r:id="rId4"/>
              </a:rPr>
              <a:t>How Diesel Engines Work Part 3 (time 2:32)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>
                <a:hlinkClick r:id="rId5"/>
              </a:rPr>
              <a:t>How Diesel Engines Work! (time 2:23)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77F83-A9E3-4ED9-B78F-30EFCA89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dirty="0"/>
              <a:t>Animation: Four-Stroke Cycle</a:t>
            </a:r>
            <a:br>
              <a:rPr lang="en-US" dirty="0"/>
            </a:br>
            <a:r>
              <a:rPr lang="en-US" sz="1200" dirty="0">
                <a:solidFill>
                  <a:prstClr val="white"/>
                </a:solidFill>
              </a:rPr>
              <a:t>(The animation will automatically start in a few seconds)</a:t>
            </a:r>
            <a:endParaRPr lang="en-US" sz="1200" dirty="0"/>
          </a:p>
        </p:txBody>
      </p:sp>
      <p:pic>
        <p:nvPicPr>
          <p:cNvPr id="4" name="diesel_4_stroke_cycle">
            <a:hlinkClick r:id="" action="ppaction://media"/>
            <a:extLst>
              <a:ext uri="{FF2B5EF4-FFF2-40B4-BE49-F238E27FC236}">
                <a16:creationId xmlns:a16="http://schemas.microsoft.com/office/drawing/2014/main" id="{F1D8F920-B4C5-493A-ADF7-317B8706D3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7234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60D6-CD3E-4B14-A32C-2084D900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4.2 </a:t>
            </a:r>
            <a:r>
              <a:rPr lang="en-IN" sz="2400" dirty="0"/>
              <a:t>A typical injector-pump-type automotive diesel fuel injection system.</a:t>
            </a:r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F494E0CD-E751-4293-958F-2C3EB1A06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0913" y="1960563"/>
            <a:ext cx="4702175" cy="3916362"/>
          </a:xfrm>
        </p:spPr>
      </p:pic>
    </p:spTree>
  </p:cSld>
  <p:clrMapOvr>
    <a:masterClrMapping/>
  </p:clrMapOvr>
  <p:transition spd="slow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C566-36DA-4984-A2F7-0CD9E857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4.3 </a:t>
            </a:r>
            <a:r>
              <a:rPr lang="en-IN" sz="2400" dirty="0"/>
              <a:t>An indirect injection diesel engine uses </a:t>
            </a:r>
            <a:br>
              <a:rPr lang="en-IN" sz="2400" dirty="0"/>
            </a:br>
            <a:r>
              <a:rPr lang="en-IN" sz="2400" dirty="0"/>
              <a:t>a prechamber and a glow plug.</a:t>
            </a:r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B5BDEDEE-0F52-42D2-A9F6-BA8B0B39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6300" y="1884363"/>
            <a:ext cx="4851400" cy="4044950"/>
          </a:xfrm>
        </p:spPr>
      </p:pic>
    </p:spTree>
  </p:cSld>
  <p:clrMapOvr>
    <a:masterClrMapping/>
  </p:clrMapOvr>
  <p:transition spd="slow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2C27-C844-40EC-A14A-69909E54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4.4 </a:t>
            </a:r>
            <a:r>
              <a:rPr lang="en-IN" sz="2400" dirty="0"/>
              <a:t>A direct injection diesel engine injects </a:t>
            </a:r>
            <a:br>
              <a:rPr lang="en-IN" sz="2400" dirty="0"/>
            </a:br>
            <a:r>
              <a:rPr lang="en-IN" sz="2400" dirty="0"/>
              <a:t>the fuel directly into the combustion chamber. Many designs do not use a glow plug.</a:t>
            </a:r>
          </a:p>
        </p:txBody>
      </p:sp>
      <p:pic>
        <p:nvPicPr>
          <p:cNvPr id="7171" name="Content Placeholder 3">
            <a:extLst>
              <a:ext uri="{FF2B5EF4-FFF2-40B4-BE49-F238E27FC236}">
                <a16:creationId xmlns:a16="http://schemas.microsoft.com/office/drawing/2014/main" id="{38DCC0ED-39E3-4FF6-8048-0B50CE3F7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1363" y="1666875"/>
            <a:ext cx="5121275" cy="4449763"/>
          </a:xfrm>
        </p:spPr>
      </p:pic>
    </p:spTree>
  </p:cSld>
  <p:clrMapOvr>
    <a:masterClrMapping/>
  </p:clrMapOvr>
  <p:transition spd="slow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819E-A930-4402-968B-D1C92823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0"/>
            <a:ext cx="9163050" cy="1597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IN" sz="2500" b="1" dirty="0"/>
              <a:t>FIGURE 4.5 </a:t>
            </a:r>
            <a:r>
              <a:rPr lang="en-IN" sz="2400" dirty="0"/>
              <a:t>The common rail on a Cummins diesel engine. A high-pressure pump (up to 30,000 PSI) is </a:t>
            </a:r>
            <a:br>
              <a:rPr lang="en-IN" sz="2400" dirty="0"/>
            </a:br>
            <a:r>
              <a:rPr lang="en-IN" sz="2400" dirty="0"/>
              <a:t>used to supply diesel fuel to this common rail, which </a:t>
            </a:r>
            <a:br>
              <a:rPr lang="en-IN" sz="2400" dirty="0"/>
            </a:br>
            <a:r>
              <a:rPr lang="en-IN" sz="2400" dirty="0"/>
              <a:t>has cubes running to each injector. </a:t>
            </a:r>
          </a:p>
        </p:txBody>
      </p:sp>
      <p:pic>
        <p:nvPicPr>
          <p:cNvPr id="8195" name="Content Placeholder 3">
            <a:extLst>
              <a:ext uri="{FF2B5EF4-FFF2-40B4-BE49-F238E27FC236}">
                <a16:creationId xmlns:a16="http://schemas.microsoft.com/office/drawing/2014/main" id="{F2468052-6AC0-4514-9D1C-AD0E55456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9050" y="1960563"/>
            <a:ext cx="4025900" cy="4114800"/>
          </a:xfrm>
        </p:spPr>
      </p:pic>
    </p:spTree>
  </p:cSld>
  <p:clrMapOvr>
    <a:masterClrMapping/>
  </p:clrMapOvr>
  <p:transition spd="slow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57-E9A9-4B0F-9F16-78CE7DB5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4.6 </a:t>
            </a:r>
            <a:r>
              <a:rPr lang="en-IN" sz="2400" dirty="0"/>
              <a:t>A rod/piston assembly from a 5.9 liter Cummins diesel engine used in a Dodge pickup truck.</a:t>
            </a:r>
          </a:p>
        </p:txBody>
      </p:sp>
      <p:pic>
        <p:nvPicPr>
          <p:cNvPr id="9219" name="Content Placeholder 3">
            <a:extLst>
              <a:ext uri="{FF2B5EF4-FFF2-40B4-BE49-F238E27FC236}">
                <a16:creationId xmlns:a16="http://schemas.microsoft.com/office/drawing/2014/main" id="{0183FB86-CDEE-4D74-B8EF-AAFE1DEF7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1763" y="1709738"/>
            <a:ext cx="3800475" cy="4359275"/>
          </a:xfrm>
        </p:spPr>
      </p:pic>
    </p:spTree>
  </p:cSld>
  <p:clrMapOvr>
    <a:masterClrMapping/>
  </p:clrMapOvr>
  <p:transition spd="slow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8D0-B261-4379-8A66-E4062960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IN" sz="2500" b="1" dirty="0"/>
              <a:t>FIGURE 4.7 </a:t>
            </a:r>
            <a:r>
              <a:rPr lang="en-IN" sz="2400" dirty="0"/>
              <a:t>Using an ice bath to test the fuel temperature sensor.</a:t>
            </a:r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62975ACE-6978-4BEF-B75E-FACE67A9B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724025"/>
            <a:ext cx="4686300" cy="4332288"/>
          </a:xfrm>
        </p:spPr>
      </p:pic>
    </p:spTree>
  </p:cSld>
  <p:clrMapOvr>
    <a:masterClrMapping/>
  </p:clrMapOvr>
  <p:transition spd="slow" advTm="0"/>
</p:sld>
</file>

<file path=ppt/theme/theme1.xml><?xml version="1.0" encoding="utf-8"?>
<a:theme xmlns:a="http://schemas.openxmlformats.org/drawingml/2006/main" name="mott_design">
  <a:themeElements>
    <a:clrScheme name="Custom 8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232C8"/>
      </a:hlink>
      <a:folHlink>
        <a:srgbClr val="9632C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t_design">
  <a:themeElements>
    <a:clrScheme name="Custom 8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232C8"/>
      </a:hlink>
      <a:folHlink>
        <a:srgbClr val="9632C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586</Words>
  <Application>Microsoft Macintosh PowerPoint</Application>
  <PresentationFormat>On-screen Show (4:3)</PresentationFormat>
  <Paragraphs>30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Lucida Grande</vt:lpstr>
      <vt:lpstr>Times</vt:lpstr>
      <vt:lpstr>Verdana</vt:lpstr>
      <vt:lpstr>Wingdings</vt:lpstr>
      <vt:lpstr>mott_design</vt:lpstr>
      <vt:lpstr>1_mott_design</vt:lpstr>
      <vt:lpstr>PowerPoint Presentation</vt:lpstr>
      <vt:lpstr>FIGURE 4.1 Diesel combustion occurs when fuel is injected into the hot, highly compressed air in the cylinder.</vt:lpstr>
      <vt:lpstr>Animation: Four-Stroke Cycle (The animation will automatically start in a few seconds)</vt:lpstr>
      <vt:lpstr>FIGURE 4.2 A typical injector-pump-type automotive diesel fuel injection system.</vt:lpstr>
      <vt:lpstr>FIGURE 4.3 An indirect injection diesel engine uses  a prechamber and a glow plug.</vt:lpstr>
      <vt:lpstr>FIGURE 4.4 A direct injection diesel engine injects  the fuel directly into the combustion chamber. Many designs do not use a glow plug.</vt:lpstr>
      <vt:lpstr>FIGURE 4.5 The common rail on a Cummins diesel engine. A high-pressure pump (up to 30,000 PSI) is  used to supply diesel fuel to this common rail, which  has cubes running to each injector. </vt:lpstr>
      <vt:lpstr>FIGURE 4.6 A rod/piston assembly from a 5.9 liter Cummins diesel engine used in a Dodge pickup truck.</vt:lpstr>
      <vt:lpstr>FIGURE 4.7 Using an ice bath to test the fuel temperature sensor.</vt:lpstr>
      <vt:lpstr>FIGURE 4.8 A typical distributor-type diesel injection pump showing the pump, lines, and fuel filter.</vt:lpstr>
      <vt:lpstr>FIGURE 4.9 A schematic of a Stanadyne diesel fuel injection pump assembly showing all of the related components.</vt:lpstr>
      <vt:lpstr>FIGURE 4.10 Overview of a computer-controlled  high-pressure common rail V-8 diesel engine.</vt:lpstr>
      <vt:lpstr>FIGURE 4.11 A HEUI injector from a Ford  PowerStroke diesel engine. The grooves indicate the location of the O-rings.</vt:lpstr>
      <vt:lpstr>FIGURE 4.12 Typical computer-controlled diesel  engine fuel injectors.</vt:lpstr>
      <vt:lpstr>FIGURE 4.13 A schematic of a typical glow plug  circuit. Notice that the relay for the glow plug and  intake air heater relay are both computer controlled.</vt:lpstr>
      <vt:lpstr>FIGURE 4.14 Roller lifter from a GM Duramax 6.6 liter V-8 diesel engine. Notice the size of this lifter compared to a roller lifter used in a gasoline engine.</vt:lpstr>
      <vt:lpstr>FIGURE 4.15 A hydrometer is used to measure the American Petroleum Institute (API) specific gravity of diesel fuel. The unit of measure is usually the API scale.</vt:lpstr>
      <vt:lpstr>FIGURE 4.16 A wire wound electrical heater is used  to warm the intake air on some diesel engines.</vt:lpstr>
      <vt:lpstr>FIGURE 4.17 A typical accelerator pedal position (APP) sensor uses three different sensors in one package with each creating a different voltage as the accelerator is moved.</vt:lpstr>
      <vt:lpstr>FIGURE 4.18 After treatment of diesel exhaust  is handled by the DOC and DPF.</vt:lpstr>
      <vt:lpstr>FIGURE 4.19 EGT 1 and EGT 2 are used by the  PCM to help control after treatment.</vt:lpstr>
      <vt:lpstr>FIGURE 4.20 Urea (diesel exhaust fluid) injection is used to reduce NOx exhaust emissions. It is injected  after the diesel oxidation catalyst (DOC) and before  the diesel particulate filter (DPF).</vt:lpstr>
      <vt:lpstr>FIGURE 4.21 A compression gauge designed for the higher compression rate of a diesel engine should be  used when checking the compression.</vt:lpstr>
      <vt:lpstr>FIGURE 4.22 A typical pop tester used to check the spray pattern of a diesel engine injector.</vt:lpstr>
      <vt:lpstr>Diesel Emission Testing - Opacity Test.</vt:lpstr>
      <vt:lpstr>FIGURE 4.23 The letters on the side of this injector on a Cummins 6.7 liter diesel indicate the calibration number for the injector.</vt:lpstr>
      <vt:lpstr>Video Links  (Internet Access Required)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Ishwarya Ranganathan, Integra-PDY, IN</dc:creator>
  <cp:lastModifiedBy>Microsoft Office User</cp:lastModifiedBy>
  <cp:revision>22</cp:revision>
  <dcterms:created xsi:type="dcterms:W3CDTF">2015-09-24T06:17:02Z</dcterms:created>
  <dcterms:modified xsi:type="dcterms:W3CDTF">2020-07-28T11:37:25Z</dcterms:modified>
</cp:coreProperties>
</file>