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71" r:id="rId3"/>
    <p:sldId id="496" r:id="rId4"/>
    <p:sldId id="497" r:id="rId5"/>
    <p:sldId id="257" r:id="rId6"/>
    <p:sldId id="565" r:id="rId7"/>
    <p:sldId id="562" r:id="rId8"/>
    <p:sldId id="329" r:id="rId9"/>
    <p:sldId id="355" r:id="rId10"/>
    <p:sldId id="553" r:id="rId11"/>
    <p:sldId id="508" r:id="rId12"/>
    <p:sldId id="546" r:id="rId13"/>
    <p:sldId id="520" r:id="rId14"/>
    <p:sldId id="342" r:id="rId15"/>
    <p:sldId id="523" r:id="rId16"/>
    <p:sldId id="542" r:id="rId17"/>
    <p:sldId id="267" r:id="rId18"/>
    <p:sldId id="527" r:id="rId19"/>
    <p:sldId id="312" r:id="rId20"/>
    <p:sldId id="528" r:id="rId21"/>
    <p:sldId id="529" r:id="rId22"/>
    <p:sldId id="295" r:id="rId23"/>
    <p:sldId id="526" r:id="rId24"/>
    <p:sldId id="557" r:id="rId25"/>
    <p:sldId id="558" r:id="rId26"/>
    <p:sldId id="560" r:id="rId27"/>
    <p:sldId id="280" r:id="rId28"/>
    <p:sldId id="315" r:id="rId29"/>
    <p:sldId id="555" r:id="rId30"/>
    <p:sldId id="548" r:id="rId31"/>
    <p:sldId id="485" r:id="rId32"/>
    <p:sldId id="258" r:id="rId33"/>
    <p:sldId id="544" r:id="rId34"/>
    <p:sldId id="492" r:id="rId35"/>
    <p:sldId id="490" r:id="rId36"/>
    <p:sldId id="547" r:id="rId37"/>
    <p:sldId id="554" r:id="rId38"/>
    <p:sldId id="556" r:id="rId39"/>
    <p:sldId id="491" r:id="rId40"/>
    <p:sldId id="545" r:id="rId41"/>
    <p:sldId id="493" r:id="rId42"/>
    <p:sldId id="535" r:id="rId43"/>
    <p:sldId id="543" r:id="rId44"/>
    <p:sldId id="566" r:id="rId45"/>
    <p:sldId id="292" r:id="rId46"/>
    <p:sldId id="259" r:id="rId47"/>
    <p:sldId id="334" r:id="rId48"/>
    <p:sldId id="563" r:id="rId49"/>
    <p:sldId id="294" r:id="rId50"/>
    <p:sldId id="506" r:id="rId51"/>
    <p:sldId id="505" r:id="rId52"/>
    <p:sldId id="335" r:id="rId53"/>
    <p:sldId id="507" r:id="rId54"/>
    <p:sldId id="525" r:id="rId55"/>
    <p:sldId id="531" r:id="rId56"/>
    <p:sldId id="532" r:id="rId57"/>
    <p:sldId id="272" r:id="rId58"/>
    <p:sldId id="534" r:id="rId59"/>
    <p:sldId id="494" r:id="rId60"/>
    <p:sldId id="549" r:id="rId61"/>
    <p:sldId id="509" r:id="rId62"/>
    <p:sldId id="538" r:id="rId63"/>
    <p:sldId id="519" r:id="rId64"/>
    <p:sldId id="495" r:id="rId65"/>
    <p:sldId id="512" r:id="rId66"/>
    <p:sldId id="400" r:id="rId67"/>
    <p:sldId id="514" r:id="rId68"/>
    <p:sldId id="522" r:id="rId69"/>
    <p:sldId id="515" r:id="rId70"/>
    <p:sldId id="517" r:id="rId71"/>
    <p:sldId id="564" r:id="rId72"/>
    <p:sldId id="518" r:id="rId73"/>
    <p:sldId id="561" r:id="rId74"/>
    <p:sldId id="551" r:id="rId75"/>
    <p:sldId id="552" r:id="rId76"/>
    <p:sldId id="502" r:id="rId77"/>
    <p:sldId id="500" r:id="rId78"/>
    <p:sldId id="499" r:id="rId79"/>
    <p:sldId id="503" r:id="rId80"/>
    <p:sldId id="541" r:id="rId81"/>
    <p:sldId id="504" r:id="rId82"/>
    <p:sldId id="501" r:id="rId83"/>
    <p:sldId id="483" r:id="rId84"/>
    <p:sldId id="539" r:id="rId85"/>
    <p:sldId id="401" r:id="rId86"/>
    <p:sldId id="403" r:id="rId87"/>
    <p:sldId id="408" r:id="rId88"/>
    <p:sldId id="511" r:id="rId89"/>
    <p:sldId id="513" r:id="rId90"/>
    <p:sldId id="453" r:id="rId91"/>
    <p:sldId id="454" r:id="rId92"/>
    <p:sldId id="456" r:id="rId93"/>
    <p:sldId id="458" r:id="rId94"/>
    <p:sldId id="459" r:id="rId95"/>
    <p:sldId id="477" r:id="rId96"/>
    <p:sldId id="550" r:id="rId97"/>
    <p:sldId id="350" r:id="rId98"/>
    <p:sldId id="351" r:id="rId99"/>
    <p:sldId id="475" r:id="rId100"/>
    <p:sldId id="336" r:id="rId101"/>
    <p:sldId id="337" r:id="rId102"/>
    <p:sldId id="524" r:id="rId103"/>
    <p:sldId id="536" r:id="rId104"/>
    <p:sldId id="316" r:id="rId105"/>
    <p:sldId id="530" r:id="rId106"/>
    <p:sldId id="533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0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6D95-CD47-4AF6-9156-43FD367C8931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28F1-DA67-4902-9DFC-A5276B6D7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6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19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0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24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44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11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8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8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19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57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5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E740-91B1-4CA1-8563-7E168B0D3B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12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60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46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03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3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0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83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31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0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96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19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8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236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2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51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57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9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01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34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7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18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820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46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814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766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8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3EDE-F3BB-46BB-BD2C-AC2CC9184B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386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33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65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500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9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886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016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571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76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39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09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478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0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52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61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3">
            <a:extLst>
              <a:ext uri="{FF2B5EF4-FFF2-40B4-BE49-F238E27FC236}">
                <a16:creationId xmlns:a16="http://schemas.microsoft.com/office/drawing/2014/main" id="{234DBD62-2AA2-4403-A4F4-A3FE634FEA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F740FC4-54FD-49DD-8A57-E377B5ADB294}" type="slidenum">
              <a:rPr lang="en-US" altLang="en-US">
                <a:latin typeface="Calibri" panose="020F0502020204030204" pitchFamily="34" charset="0"/>
              </a:rPr>
              <a:pPr eaLnBrk="1" hangingPunct="1"/>
              <a:t>66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627B62A0-EDA3-4B1E-BCD9-68B036FA4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984ECE3A-E8D6-476E-BB34-F8352206C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3271C0D1-A3FD-4A0A-A292-DF2FBB5235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B343D9-110C-4E89-9949-B553A99273A9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08AAABE9-5DF7-4D22-892D-9FCAC2568E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FC3EBFB0-3355-45D1-B769-12D3044CF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98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47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827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859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414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734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2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252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41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0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38A61BA-8AFF-4065-A631-C214D482A9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57C019E5-93DD-4A8B-B983-1BE219019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776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03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966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92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918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7923CF8F-CB3C-4CA6-B0BF-12FBAB50E6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3C370916-6AC0-470B-85E1-E71E666C1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A0D9EAC3-DB45-4156-9C25-6C36C4CBB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B77E39-F7A3-4D66-8536-E99C998EEB33}" type="slidenum">
              <a:rPr lang="en-US" altLang="en-US"/>
              <a:pPr eaLnBrk="1" hangingPunct="1"/>
              <a:t>83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84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3">
            <a:extLst>
              <a:ext uri="{FF2B5EF4-FFF2-40B4-BE49-F238E27FC236}">
                <a16:creationId xmlns:a16="http://schemas.microsoft.com/office/drawing/2014/main" id="{7731F738-2E52-41BA-930E-EDCD28A0E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78B35C-9FEC-499B-A892-88E63E64311D}" type="slidenum">
              <a:rPr lang="en-US" altLang="en-US">
                <a:latin typeface="Calibri" panose="020F0502020204030204" pitchFamily="34" charset="0"/>
              </a:rPr>
              <a:pPr eaLnBrk="1" hangingPunct="1"/>
              <a:t>85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21F66D-D4CE-46BD-A420-F528EB1B3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EC541A93-6AAC-4713-AC3A-5DAAAA301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3">
            <a:extLst>
              <a:ext uri="{FF2B5EF4-FFF2-40B4-BE49-F238E27FC236}">
                <a16:creationId xmlns:a16="http://schemas.microsoft.com/office/drawing/2014/main" id="{AD747C83-DFBA-4EF3-A115-F5A185CE1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A1B66B-384D-4A17-99D8-A14C23056079}" type="slidenum">
              <a:rPr lang="en-US" altLang="en-US">
                <a:latin typeface="Calibri" panose="020F0502020204030204" pitchFamily="34" charset="0"/>
              </a:rPr>
              <a:pPr eaLnBrk="1" hangingPunct="1"/>
              <a:t>86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060F1EBB-E500-4593-9CB6-688E5C535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AB854DD3-EB5F-46CC-AD40-9DB71C4CD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13">
            <a:extLst>
              <a:ext uri="{FF2B5EF4-FFF2-40B4-BE49-F238E27FC236}">
                <a16:creationId xmlns:a16="http://schemas.microsoft.com/office/drawing/2014/main" id="{A9755FAE-1C81-49E7-A1ED-49411FAF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6C529B-76B0-4356-B8BB-F3FC2C36D4A6}" type="slidenum">
              <a:rPr lang="en-US" altLang="en-US">
                <a:latin typeface="Calibri" panose="020F0502020204030204" pitchFamily="34" charset="0"/>
              </a:rPr>
              <a:pPr eaLnBrk="1" hangingPunct="1"/>
              <a:t>87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79D22A06-EE1E-45E6-9EA1-6D17D421F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7844855D-B5C7-4529-B42D-07F0BCC9F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6588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62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7600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13">
            <a:extLst>
              <a:ext uri="{FF2B5EF4-FFF2-40B4-BE49-F238E27FC236}">
                <a16:creationId xmlns:a16="http://schemas.microsoft.com/office/drawing/2014/main" id="{C4CDC9B2-312D-498D-AADA-496D2EF39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8415B02-418C-423C-B8DC-269E79B3A5CD}" type="slidenum">
              <a:rPr lang="en-US" altLang="en-US">
                <a:latin typeface="Calibri" panose="020F0502020204030204" pitchFamily="34" charset="0"/>
              </a:rPr>
              <a:pPr eaLnBrk="1" hangingPunct="1"/>
              <a:t>90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0733909F-9CFA-432C-A3D3-71731EECD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9408D9A8-E1EB-4831-94AC-CE44476F3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3">
            <a:extLst>
              <a:ext uri="{FF2B5EF4-FFF2-40B4-BE49-F238E27FC236}">
                <a16:creationId xmlns:a16="http://schemas.microsoft.com/office/drawing/2014/main" id="{5FFFD94D-ED7A-4B2C-BEC5-CEDE946315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0115A4-F1FE-495A-A8A9-63FC3C085431}" type="slidenum">
              <a:rPr lang="en-US" altLang="en-US">
                <a:latin typeface="Calibri" panose="020F0502020204030204" pitchFamily="34" charset="0"/>
              </a:rPr>
              <a:pPr eaLnBrk="1" hangingPunct="1"/>
              <a:t>91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6E96E63E-41C1-475E-BB00-398003184D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175D64DA-5704-4BCA-B5DB-8F0F8EFE0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13">
            <a:extLst>
              <a:ext uri="{FF2B5EF4-FFF2-40B4-BE49-F238E27FC236}">
                <a16:creationId xmlns:a16="http://schemas.microsoft.com/office/drawing/2014/main" id="{724C4C12-8ACF-45E8-B59B-8E369A3EEB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D75334-85C1-4FD9-BB57-41D21BE54135}" type="slidenum">
              <a:rPr lang="en-US" altLang="en-US">
                <a:latin typeface="Calibri" panose="020F0502020204030204" pitchFamily="34" charset="0"/>
              </a:rPr>
              <a:pPr eaLnBrk="1" hangingPunct="1"/>
              <a:t>92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091CDA5A-DF72-4BC3-A1C1-DDE81EF3C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6FD6C59A-70DB-4C98-A49F-65B6213BC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13">
            <a:extLst>
              <a:ext uri="{FF2B5EF4-FFF2-40B4-BE49-F238E27FC236}">
                <a16:creationId xmlns:a16="http://schemas.microsoft.com/office/drawing/2014/main" id="{22D25228-4355-446B-B958-A262D29E51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890D5A-359A-40A6-BB56-E89D045AE6B0}" type="slidenum">
              <a:rPr lang="en-US" altLang="en-US">
                <a:latin typeface="Calibri" panose="020F0502020204030204" pitchFamily="34" charset="0"/>
              </a:rPr>
              <a:pPr eaLnBrk="1" hangingPunct="1"/>
              <a:t>93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441112F7-D7C6-4040-B025-1D439EAC6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214778D5-A333-406A-9925-420A034ED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13">
            <a:extLst>
              <a:ext uri="{FF2B5EF4-FFF2-40B4-BE49-F238E27FC236}">
                <a16:creationId xmlns:a16="http://schemas.microsoft.com/office/drawing/2014/main" id="{D5E8E324-C77E-47C4-92BB-C3A29E99FA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BFB23C-259F-4FD0-9C01-725D1AFE8DDB}" type="slidenum">
              <a:rPr lang="en-US" altLang="en-US">
                <a:latin typeface="Calibri" panose="020F0502020204030204" pitchFamily="34" charset="0"/>
              </a:rPr>
              <a:pPr eaLnBrk="1" hangingPunct="1"/>
              <a:t>94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1A796C5B-9BF7-4D22-9875-031D6FD7A2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A3A66D03-844C-4B09-BC5B-312FB666B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1C106BA8-5510-4E27-AB9C-8ECBE9F36D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3F55AE06-AE8A-4B15-AD6C-62030C00D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B054CDD5-387A-48D9-902E-678EEBE68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4692C43-F1CC-4ADC-BD65-015CF302EE27}" type="slidenum">
              <a:rPr lang="en-US" altLang="en-US"/>
              <a:pPr eaLnBrk="1" hangingPunct="1"/>
              <a:t>95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4889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6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5466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058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3">
            <a:extLst>
              <a:ext uri="{FF2B5EF4-FFF2-40B4-BE49-F238E27FC236}">
                <a16:creationId xmlns:a16="http://schemas.microsoft.com/office/drawing/2014/main" id="{04977897-74E5-4429-A4E4-A23CE8D9D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80B12EE-825F-48B3-B9F5-F3F83B04EC83}" type="slidenum">
              <a:rPr lang="en-US" altLang="en-US">
                <a:latin typeface="Calibri" panose="020F0502020204030204" pitchFamily="34" charset="0"/>
              </a:rPr>
              <a:pPr eaLnBrk="1" hangingPunct="1"/>
              <a:t>99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9C4FDD75-7D03-4FB6-BE7D-739FB5B68F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C0FC2E8C-9FC8-4FC4-97C9-0C3675BA2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7413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001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5355-9E80-4569-B07D-52D0AE9E3BE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823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645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160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2330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328F1-DA67-4902-9DFC-A5276B6D751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88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12CC-2975-40DE-AF19-D2DC3FA34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41D98-4378-425B-8637-7CEF61ED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CC28-6A09-41D2-B654-5410B68C9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C2EBA-9516-4EA7-AFB5-7FACEEC809FA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7833F-CCB0-485C-8853-A46B00AB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AF219-2C37-4779-93BF-F68B7BEE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9096-ED97-4443-AB54-19351ECA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B8980-8001-47CC-94AD-DF20418F4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3C394-14F1-4A2C-B744-4479374C3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457A-1E2C-455B-868C-DC72A18C3B73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8E0CD-3273-4093-8134-462611B9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CB2B6-0EB9-4D62-AC8E-275CF41D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2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7F3C38-8ADF-4DA7-BB77-6DB224DA5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74469-6F34-46B8-A8AE-68A390EAA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FFF71-EEFF-493A-83CF-C7D0DB0A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9E59-022C-4FF7-8141-E63FA708E7FA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39A32-A8B8-46B5-B74D-EF91A7DF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A368-3BAA-4840-BC53-54655F16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0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AA9C-B38A-48CA-868B-2DFF81637C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1C953-934D-4105-8A87-39C7E9280331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D85DC-0882-44FB-B6AA-E205FDE64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2850A-5B92-4F4D-B0CC-21691159AF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D6A65-F31B-463A-8076-2B16BF1C83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78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7ED93B2-10D2-42E0-B023-05957AD68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D3F3-68A6-4016-8270-E5B99D3674B0}" type="datetime1">
              <a:rPr lang="en-US" smtClean="0"/>
              <a:t>2/27/2020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C7AF35-3592-4DA5-9AB2-467FC5954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AD26F7D-7EEA-445B-B928-9026F51B2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7CB16-7AD6-4A98-9BF8-02D8AEEA4B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92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80B9-F9BD-40EC-BE65-1E3062F8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8379F-C83E-4DB3-957F-C893890C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8CC36-921C-48EE-99D5-7FB49E35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9546D-BD10-42C3-A2BE-E7FEDF0127BB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500E-95B1-4010-B14B-06591DA9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294ED-27A9-458B-A62E-F833BB92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0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89D9-AE02-4D8E-A01A-B7AD1C8A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B6825-82FE-4F98-B9DD-14AF8AF20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8806C-C0FF-4D46-899D-D0822233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FFCB6-36F7-4A6F-8A5E-511FEA0B2C74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702AE-5880-4C8C-AEA3-C468AA71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9FA32-535E-43F1-994C-7DB49FA9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3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9E43-C665-49F8-BBF6-4E781A8F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44154-234A-48C1-B82A-A6118FEE1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A8704-D232-4C2D-A954-FAD6AE59B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F0D37-A7D0-4ABF-86E3-45E89A571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E538-FF17-4313-8853-209E098F3AF5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0BC0A-7D4B-4EC3-87D1-7E952AB9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E8038-F6F3-41BF-84F2-98420091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D3A1-25BA-4320-9963-ED8158847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9FB67-CAA6-4002-8930-8946DB57E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9FCA7-2E61-4DCC-8AFA-560C25888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A60C8-418E-4993-9176-4E3D7532F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25A1B-2BAE-44DE-A68F-2EAA6DA9C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BD0F0-FB1D-404F-AED3-B83BDBBA9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3A6D-2B67-4C08-9DF5-867718EFB89E}" type="datetime1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0EDD8-8177-4DC9-B0DC-E043E1BF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76375-F826-41E5-B859-F598AA67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FAA7-FA5B-4461-BABC-4D1B95B5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5EDEF-2B82-4999-B42E-0FF52B44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B43D-7C4B-4DB9-8410-98CAE65569C6}" type="datetime1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587ED-876B-4418-8709-0F7DC52A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31999-BFC3-45DE-B016-189002D4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0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6F89D-306C-4F26-B454-61663A03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57687-8A7D-4FE2-ABF9-83AF088CE706}" type="datetime1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6BD5B-2718-4E08-A6A8-7F398903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21A29-0746-4BC3-9C22-77141582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3D56D-31D9-400C-8773-A933D070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B7A23-34BE-46C1-8683-76E87FCED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30066-ED17-49C7-A4CF-82B60ADBD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C8E2C-4035-446C-86D7-76544A62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D574C-6957-418F-A80C-2D2E1D026228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54474-4D77-4E62-A57A-0212DEA52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F4F1F-BC61-4B46-AD6E-A52CB1F8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D4B-C865-459F-BDB4-B4C1B197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341A3-9C1A-4B74-82AD-5B9294AC4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9B008-54A4-4104-96F9-C0AC28F99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240C2-135D-43E2-ABD2-87C372B9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04FE-C6EE-4E8E-B425-BBA1790A84CD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AD4C-78B7-4C4F-9F5B-F3DF18B4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22C8E-9CF2-4A64-B296-FDB900BE7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7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A528F-9724-48E0-BFFF-3D337630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CF42F-30BC-46AE-86E6-A1B94E273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7EC70-D8BC-4938-A833-5976B0D66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9004F-C322-496C-BC16-4D0914D88291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B8E38-7832-4E59-B364-31FFFD17E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FD88-55C5-4BAC-93D5-B44A4FE53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EB7A9-F54C-4FC4-BF2A-54C3234CC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7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mailto:jim@jameshalderman.com" TargetMode="Externa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jpg"/><Relationship Id="rId4" Type="http://schemas.openxmlformats.org/officeDocument/2006/relationships/image" Target="../media/image16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10" Type="http://schemas.openxmlformats.org/officeDocument/2006/relationships/image" Target="../media/image115.jpg"/><Relationship Id="rId4" Type="http://schemas.openxmlformats.org/officeDocument/2006/relationships/image" Target="../media/image109.jpg"/><Relationship Id="rId9" Type="http://schemas.openxmlformats.org/officeDocument/2006/relationships/image" Target="../media/image11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tiff"/><Relationship Id="rId5" Type="http://schemas.openxmlformats.org/officeDocument/2006/relationships/image" Target="../media/image125.jpg"/><Relationship Id="rId4" Type="http://schemas.openxmlformats.org/officeDocument/2006/relationships/image" Target="../media/image12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meshalderman.com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C9F68-C4AC-4667-9592-0DAAA5A02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075" y="1131345"/>
            <a:ext cx="9946545" cy="23876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from the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Driver’s Seat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26493-2939-4A6A-92F7-29621F2B0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380" y="3403648"/>
            <a:ext cx="9144000" cy="1655762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7371C-96C0-41C0-951D-C4DCCE262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731" y="168135"/>
            <a:ext cx="2814637" cy="1618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BFA66-F938-48CD-B202-71AD9A73A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5" y="3654687"/>
            <a:ext cx="3262972" cy="25814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7A573-D8D9-4C73-8787-F3E1379A1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06" y="4021974"/>
            <a:ext cx="3183465" cy="238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BDF7C-F078-4C7F-851B-5EECC9549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3" y="168135"/>
            <a:ext cx="2814637" cy="16182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3243B-D0CD-46E4-8291-162DE35C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7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50A93-4187-4ACC-856F-68D52132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7E784-21A3-4FB3-A5BD-486741B137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everything that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and does not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work, including: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the brake pedal feel.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for proper engagement into drive and reverse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vehicle moves forward and back, but does not shift, it is usually the valve body.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vehicle does not move, usually the unit needs to be removed.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B8CD93-A99D-47E8-B215-5A05F2CBE4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04E45-EAEF-4EAD-92ED-083C9900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22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58C8A-2DB2-46D3-93D8-8C8F39E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Test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72E0-C754-4F47-BB8A-C51B83E871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Accelerate -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low,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fuel system is lean.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Check for MAF reporting error,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clogged fuel filter, or weak fuel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pump.</a:t>
            </a:r>
          </a:p>
          <a:p>
            <a:pPr marL="514350" indent="-514350"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</a:t>
            </a:r>
            <a:r>
              <a:rPr lang="en-US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goes high,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something is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restricted.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Check intake and exhaust.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5BB8BB-5922-46FC-ADCC-84C733D39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01" y="2092960"/>
            <a:ext cx="5452943" cy="40840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CB7DF-6627-431A-A95E-6D60A349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49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65C0-F08B-4E2B-8CD3-5D63CCA3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Drive-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5B088-0D47-41B4-AEF6-B746D380C6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High -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 PID stays steady.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Exhaust system is restricted.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-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BARO PID ratchets down.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Intake is restricted.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E53C23-C284-4AF9-ADA9-8A924D28BE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70" y="1481536"/>
            <a:ext cx="2881630" cy="227123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F30D6-550D-4B7C-8D88-EB2FC5D95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70" y="4341813"/>
            <a:ext cx="2881630" cy="20536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6C44F-1BF6-414D-9E9C-572885B4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686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Programming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everyday repair.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replacement modules require programming.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hardware and subscription access is a must.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Advantages to both generic and manufacturer specific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J2534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pass through devices.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61" y="1825625"/>
            <a:ext cx="425387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F988-5C4E-4B5F-B00C-9199B122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822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A7C1-FDC2-410D-B382-2EC2AC72C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Chart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5E7E7FD-5586-48A1-A08C-300763F1E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960730"/>
              </p:ext>
            </p:extLst>
          </p:nvPr>
        </p:nvGraphicFramePr>
        <p:xfrm>
          <a:off x="2144110" y="1119352"/>
          <a:ext cx="7378262" cy="55652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171">
                  <a:extLst>
                    <a:ext uri="{9D8B030D-6E8A-4147-A177-3AD203B41FA5}">
                      <a16:colId xmlns:a16="http://schemas.microsoft.com/office/drawing/2014/main" val="1063192562"/>
                    </a:ext>
                  </a:extLst>
                </a:gridCol>
                <a:gridCol w="1844171">
                  <a:extLst>
                    <a:ext uri="{9D8B030D-6E8A-4147-A177-3AD203B41FA5}">
                      <a16:colId xmlns:a16="http://schemas.microsoft.com/office/drawing/2014/main" val="2513139640"/>
                    </a:ext>
                  </a:extLst>
                </a:gridCol>
                <a:gridCol w="1844960">
                  <a:extLst>
                    <a:ext uri="{9D8B030D-6E8A-4147-A177-3AD203B41FA5}">
                      <a16:colId xmlns:a16="http://schemas.microsoft.com/office/drawing/2014/main" val="3477450665"/>
                    </a:ext>
                  </a:extLst>
                </a:gridCol>
                <a:gridCol w="1844960">
                  <a:extLst>
                    <a:ext uri="{9D8B030D-6E8A-4147-A177-3AD203B41FA5}">
                      <a16:colId xmlns:a16="http://schemas.microsoft.com/office/drawing/2014/main" val="3481470346"/>
                    </a:ext>
                  </a:extLst>
                </a:gridCol>
              </a:tblGrid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Item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Maybe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7353094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Warning 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5773111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A/C Vent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1021586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Tire pressure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(most vehicles)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7736971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Steering wheel effort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(some vehicles)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957665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Battery testing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7917735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Oil level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636126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Starter Amp testing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547746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Starting/charging testing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 (several tests)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2042321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DLC protocol activity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9653713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CAN Resistance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8306798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Head and brake 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353601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Scan tool data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7235437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Diagnose restricted intake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3805979"/>
                  </a:ext>
                </a:extLst>
              </a:tr>
              <a:tr h="56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Diagnose restricted exhaust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166597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D67F447-3595-4678-BBB1-DB00A2F75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DE2251-FAE0-47E6-A331-37A6C895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39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BE0AF9C1-0081-476B-92A7-7DBD4CAB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275" y="73959"/>
            <a:ext cx="8229600" cy="11430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 in The Future?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0B7114-AA60-43F4-BAB5-59DD6597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55" y="1425388"/>
            <a:ext cx="9178103" cy="492658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487BA-0EA7-45AD-B6D3-5EFC9658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A66A-C349-45F4-9389-7F36DC10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85757-6590-47FE-9E2D-9EC744B173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many systems that can be checked and diagnosed from the driver’s seat.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easy.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flat-rate.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fast diagnosis.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Get to the root cause quickly.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Fix the car right the first time.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Customer satisfaction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2C050B-68E3-44F7-869C-8CB1F59D9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35" y="632382"/>
            <a:ext cx="3661273" cy="27966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F7E86-BDB9-4763-A15E-8A95ADAA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C4D79-C422-48E1-9610-68068F18E2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81" y="3924857"/>
            <a:ext cx="4206483" cy="27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03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EA6F-D871-401E-9CA3-4CF8B304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EC7D7-536E-441F-B955-1D0CD75DFF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Jim Halderman</a:t>
            </a:r>
          </a:p>
          <a:p>
            <a:r>
              <a:rPr lang="en-US" dirty="0">
                <a:hlinkClick r:id="rId3"/>
              </a:rPr>
              <a:t>jim@jameshalderman.com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498339-7A8A-49DE-9525-B6B051D4C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03" y="1666785"/>
            <a:ext cx="3553697" cy="468956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EFE62-A160-4E29-9B1C-85D3D6E37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7" y="3232645"/>
            <a:ext cx="5622295" cy="30792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D5B05-1A79-416B-ADC0-862A4519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2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C318-7E68-4FD1-96C7-CBB3E4C1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95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8FF72-3A92-4098-9E07-B65B706625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the following: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Lights, turn signal, and horn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Windshield wipers and washers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accessories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mirrors in the shop to see the lights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5E2FFA-A350-4DE7-87EF-074BC23F41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94" y="1626520"/>
            <a:ext cx="5018526" cy="43579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BA836-105C-4DA7-B26D-EE84B472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0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E98F-76E5-4A7B-9184-62C5BA717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Shop Mirror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2D0520-691F-4096-B517-F8D62F7A38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3B7278-6906-4BA6-9B1F-C4D8972DCE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D841B-9F1D-43D7-890A-C1B1BAD5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31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85DE-053D-4B66-8B5B-17C27EDD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5BFA-6A52-40A1-8880-815ED2917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3200"/>
            <a:ext cx="5181600" cy="47037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cruise control is inoperative,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be due to inoperative brake lights or CHMSL.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them by looking through the rear view mirror, using the mirrors in the shop.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484EB5-BDC0-424D-85F2-7EDB4F880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671608" cy="425370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4C9C7-C7F0-427F-A048-07BA1933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11" y="4589166"/>
            <a:ext cx="2868316" cy="20192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160E9-9E30-4F5F-BC0F-78023CE3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7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FB7D-378B-440E-A6AF-D64D4963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Surround Cameras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BF5F-165E-4710-AAF9-C1AF8C24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14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B2B920-84FF-4AB2-A252-14909A563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5" y="1537138"/>
            <a:ext cx="9065173" cy="5087501"/>
          </a:xfrm>
        </p:spPr>
      </p:pic>
    </p:spTree>
    <p:extLst>
      <p:ext uri="{BB962C8B-B14F-4D97-AF65-F5344CB8AC3E}">
        <p14:creationId xmlns:p14="http://schemas.microsoft.com/office/powerpoint/2010/main" val="194614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13E3-8FCD-4792-8237-FB27B5AD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Dash Warning Lights On?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4A49E1-0866-4886-9D82-49A22FA997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3" y="2148839"/>
            <a:ext cx="5459331" cy="285913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A40733-A480-4816-9EAC-FD52CF1D60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7" y="2148840"/>
            <a:ext cx="5491355" cy="285913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089EB-7B3A-4091-A063-26D25DFB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1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B9CD-4C5B-4BA1-A7C2-3770CD71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 Symbol Chart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E24F-9619-40C8-8AFC-D70C413CB3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Halderman website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under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“Downloads.”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under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“Favorites”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122 symbols.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Information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Caution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Warning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2DFD8-DA77-46D8-93EE-249B0B19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0D5253-4207-4C1C-8827-6D80261CEE62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10356265"/>
              </p:ext>
            </p:extLst>
          </p:nvPr>
        </p:nvGraphicFramePr>
        <p:xfrm>
          <a:off x="6555185" y="1377561"/>
          <a:ext cx="4110829" cy="548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Acrobat Document" r:id="rId4" imgW="12344220" imgH="16459200" progId="AcroExch.Document.DC">
                  <p:embed/>
                </p:oleObj>
              </mc:Choice>
              <mc:Fallback>
                <p:oleObj name="Acrobat Document" r:id="rId4" imgW="12344220" imgH="16459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5185" y="1377561"/>
                        <a:ext cx="4110829" cy="548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935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11DD9AE-9BBE-4834-826C-BD6F565E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 Warning Lights Mean?</a:t>
            </a:r>
            <a:b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(Electronic throttle control fault detected)</a:t>
            </a:r>
          </a:p>
        </p:txBody>
      </p:sp>
      <p:pic>
        <p:nvPicPr>
          <p:cNvPr id="24579" name="Content Placeholder 3">
            <a:extLst>
              <a:ext uri="{FF2B5EF4-FFF2-40B4-BE49-F238E27FC236}">
                <a16:creationId xmlns:a16="http://schemas.microsoft.com/office/drawing/2014/main" id="{7246D8FA-9285-42C8-AE3C-AFD3F8D4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4942" y="1582300"/>
            <a:ext cx="3429000" cy="2571750"/>
          </a:xfrm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8D3F2354-1509-4D5E-A214-01EBD1870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1588212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DC2B942A-E4EB-4DB4-B6A7-D8772FDBF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52900"/>
            <a:ext cx="333692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E590D5C-DCB5-4B73-8E12-CCB09217D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42" y="42862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06BDF-C0E3-4E74-934D-FBE0988C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17</a:t>
            </a:fld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3D0F379-3941-4DAF-8CDF-19A5C85DA006}"/>
              </a:ext>
            </a:extLst>
          </p:cNvPr>
          <p:cNvSpPr/>
          <p:nvPr/>
        </p:nvSpPr>
        <p:spPr>
          <a:xfrm>
            <a:off x="3673365" y="1454182"/>
            <a:ext cx="324975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D64123E-BEF4-4BBD-8B66-A435E5851BCB}"/>
              </a:ext>
            </a:extLst>
          </p:cNvPr>
          <p:cNvSpPr/>
          <p:nvPr/>
        </p:nvSpPr>
        <p:spPr>
          <a:xfrm>
            <a:off x="2238704" y="5268749"/>
            <a:ext cx="978408" cy="3753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8269D703-93F3-4D10-8ECC-4C96E8A2F659}"/>
              </a:ext>
            </a:extLst>
          </p:cNvPr>
          <p:cNvSpPr/>
          <p:nvPr/>
        </p:nvSpPr>
        <p:spPr>
          <a:xfrm>
            <a:off x="8229490" y="2432589"/>
            <a:ext cx="978408" cy="31356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9502-3D11-4138-A7BA-01468C4D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Oil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FFA0E-196B-4E99-BEE5-734654D0B7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school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 the hood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E6E1D-655B-437C-8AB5-278CD1147A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school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driver’s seat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2C68F-4250-4067-90DC-CC3CD4686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" y="2713410"/>
            <a:ext cx="5135713" cy="3417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C9599-CADF-41EF-90BD-054EDD71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39" y="2713410"/>
            <a:ext cx="5375522" cy="35984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C1015-0932-482E-B795-16DCFB6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3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40D8E81-0560-427D-9F4D-828ADADB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 Oil Level Sensor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B3E7B8B6-B0BC-412A-B952-5A544FE1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733" y="2028825"/>
            <a:ext cx="5181600" cy="4549775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Since 2010, Jaguar uses an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oil level sensor.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It uses sound waves that bounce off the oil surface and then displays the oil level.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Scroll through trip settings, using the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 button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 the end of the turn signal stalk.</a:t>
            </a:r>
          </a:p>
          <a:p>
            <a:endParaRPr lang="en-US" altLang="en-US" dirty="0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D8258FC9-0C0E-424E-B5BB-DC3F6BEB55F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828800"/>
            <a:ext cx="6060140" cy="41959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95B0EC-D991-40CF-99F3-5582B987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7917" y="1566863"/>
            <a:ext cx="4430111" cy="45259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Jim Halderman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Former flat-rate technician.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 and former automotive instructor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6172200" y="1756569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EBDF1-9521-49B1-9BF3-544EBE582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6" y="4232623"/>
            <a:ext cx="2743201" cy="2057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45B28-60E3-4C22-A6AE-51121550A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09" y="1763658"/>
            <a:ext cx="3480288" cy="4592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6A041-5895-480D-BD2A-2576CB8C9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092" y="300078"/>
            <a:ext cx="2343707" cy="2998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9B001C-8842-48C2-8F71-1C17D3870E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486" y="3393428"/>
            <a:ext cx="2354116" cy="3011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878D11-4250-419B-84E7-45C0E06AC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19" y="3932238"/>
            <a:ext cx="2298698" cy="25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98F91-C40F-468A-84F5-25E07C6D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Level Dash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5EB8-62E5-40C5-98C0-C1CA34405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5133"/>
            <a:ext cx="5181600" cy="40518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Oil level displayed on the dash is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on European vehicles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this this time, including: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Jaguar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BMW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Mercedes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Audi-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 A8 shown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71101-60D5-49BA-9DCA-69E3B23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20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786642B-D74A-47E1-AF3B-5DD9B1C263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90688"/>
            <a:ext cx="6055308" cy="4665662"/>
          </a:xfrm>
        </p:spPr>
      </p:pic>
    </p:spTree>
    <p:extLst>
      <p:ext uri="{BB962C8B-B14F-4D97-AF65-F5344CB8AC3E}">
        <p14:creationId xmlns:p14="http://schemas.microsoft.com/office/powerpoint/2010/main" val="301406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B1D2-B28C-4329-96BF-17566961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 can be measured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driver’s seat?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124F3-EBB5-4F02-AFCA-6E8569E81E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ATF?  </a:t>
            </a:r>
            <a:r>
              <a:rPr lang="en-US" dirty="0"/>
              <a:t>Some vehicles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AB46F-D9C4-44FC-8EF0-E28351F9E8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Tire Pressure?  </a:t>
            </a:r>
            <a:r>
              <a:rPr lang="en-US" dirty="0"/>
              <a:t>Most vehicles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3C1BA-61DF-497E-BF88-C2F2F30BB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8" y="2269551"/>
            <a:ext cx="3680319" cy="4351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DF7C44-001E-48A0-86F3-53C85546F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23" y="2427206"/>
            <a:ext cx="6666233" cy="37497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1DBA4-4447-454A-9695-1F43DC86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59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C099A93-A4C4-44E9-BFF1-56B6C6CE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 Mustang Variable Effort Steering</a:t>
            </a:r>
            <a:b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(Changeable from the driver’s seat)</a:t>
            </a:r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7EFFDA6F-B872-4875-800D-17E1C01EB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1457" y="1676400"/>
            <a:ext cx="3702050" cy="2533690"/>
          </a:xfrm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511CEEFE-A65A-45AD-BB7E-82095D21B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7" y="4360333"/>
            <a:ext cx="3771900" cy="261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27064C6F-CA94-4814-A66C-25DCFF1E4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393" y="2301767"/>
            <a:ext cx="5724970" cy="381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C3EC9-56CD-47BD-BC5A-170F8B9B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8610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A/C Diagnosis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Driver’s Seat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821" y="1600201"/>
            <a:ext cx="4931979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 the air conditioning working as designed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 vent temperature and look at outside temperature.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34" y="2159876"/>
            <a:ext cx="5531801" cy="4148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8EB827-8E52-4E38-93FB-312F4EB14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48" y="3925185"/>
            <a:ext cx="4241457" cy="23835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C3352-FD7F-4E8F-9A6E-316E011E8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23</a:t>
            </a:fld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7F5738E-9322-4638-9A49-BC060701F4AD}"/>
              </a:ext>
            </a:extLst>
          </p:cNvPr>
          <p:cNvSpPr/>
          <p:nvPr/>
        </p:nvSpPr>
        <p:spPr>
          <a:xfrm>
            <a:off x="4146332" y="5490498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EDD9EE4-8F29-46B3-A709-CB5846FD54EB}"/>
              </a:ext>
            </a:extLst>
          </p:cNvPr>
          <p:cNvSpPr/>
          <p:nvPr/>
        </p:nvSpPr>
        <p:spPr>
          <a:xfrm rot="18106730">
            <a:off x="8340020" y="2664373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3A41-EE3A-4D00-A22C-540DAADB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Airflow Check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B2DED4-D4F0-4667-B603-4D12E1BE2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D305FEE-C074-4167-88DA-07DC6ECE1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83F11-2A5F-406E-86A9-8C1EDC4B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03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2D4D-58C5-4C5F-9B91-5A88F9B7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ASE-Type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7FEC0-C3BE-49BD-8E55-43A809419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states that the air conditioning is not cooling enough and that it is cooler on the passenger side than on the driver's side. What is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most likely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cause? 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Over-charged refrigerant 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Under-charged refrigerant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Stuck or broken blend door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Clogged cabin filter</a:t>
            </a:r>
          </a:p>
          <a:p>
            <a:pPr marL="914400" lvl="1" indent="-457200">
              <a:buAutoNum type="alphaUcPeriod"/>
            </a:pPr>
            <a:endParaRPr lang="en-US" dirty="0"/>
          </a:p>
          <a:p>
            <a:pPr marL="914400" lvl="1" indent="-457200">
              <a:buAutoNum type="alphaU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C864D-01FE-4A4D-8E64-CC8D8FA8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26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2D4D-58C5-4C5F-9B91-5A88F9B7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ASE-Type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7FEC0-C3BE-49BD-8E55-43A809419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states that the air conditioning is not cooling enough and that it is cooler on the passenger side than on the driver's side. What is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most likely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cause? 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Over-charged refrigerant </a:t>
            </a:r>
          </a:p>
          <a:p>
            <a:pPr marL="914400" lvl="1" indent="-457200">
              <a:buAutoNum type="alphaU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Under-charged refrigerant  X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Stuck or broken blend door</a:t>
            </a:r>
          </a:p>
          <a:p>
            <a:pPr marL="914400" lvl="1" indent="-457200">
              <a:buAutoNum type="alpha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Clogged cabin filter</a:t>
            </a:r>
          </a:p>
          <a:p>
            <a:pPr marL="914400" lvl="1" indent="-457200">
              <a:buAutoNum type="alphaUcPeriod"/>
            </a:pPr>
            <a:endParaRPr lang="en-US" dirty="0"/>
          </a:p>
          <a:p>
            <a:pPr marL="914400" lvl="1" indent="-457200">
              <a:buAutoNum type="alphaU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C864D-01FE-4A4D-8E64-CC8D8FA8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83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AD315CB8-B5A8-40C4-AE95-71AF5D151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CE374CA7-83A9-4547-8B7A-3ABA731223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 There is an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“electrical short”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because the driver gets shocked when touching the door handle when leaving the car. </a:t>
            </a: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Driver’s movement on the upholstery caused a static charge buildup. </a:t>
            </a: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Used static guard spray on the seats.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AEDCC2-22CC-44B2-9DF8-980E5E4D1E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78" y="1348215"/>
            <a:ext cx="3634222" cy="500813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AAB892-B3ED-42EA-B769-84841317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968C0-4066-43D7-B904-43C80D401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81" y="2810362"/>
            <a:ext cx="3442366" cy="20838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1DA24-8A53-4BF6-A747-51B83314A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1FC5F-03CB-4136-81C6-08E6790856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Buick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LaCrosse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3.8 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states that the battery goes dead overnight.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says that a “humming” sound is heard from under the dash.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A8613E-20D4-4619-8796-40C4730B9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8C968-CB6F-4CCE-B20C-638A62C1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7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73CF-5F03-422D-995D-41D9742C1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 -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B6DA-4E9B-4477-888A-EF8223462C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image camera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locate which module was powered up all the time.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HVAC module was not shutting down.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was controlled by the BCM.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Replaced BCM and programmed the unit.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B21918-3E7C-43C0-881F-8C86465BAB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2587"/>
            <a:ext cx="5181600" cy="38574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F89FD-4470-4424-B23B-20E41C5AC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E483-8A12-4718-ABC7-78042230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Point Available 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www.jameshalderman.com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1E62FA-77E6-419B-BE9B-23E234FEF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31" y="1825625"/>
            <a:ext cx="8851680" cy="466725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F120C6-C078-4647-942F-76642149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86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FDDF-873B-4113-AB44-D677D724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Display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8C2F8B-A250-4E30-9E44-1888F85AC5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73" y="2711670"/>
            <a:ext cx="4859575" cy="35303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21D27-D4BE-45F2-A8E5-018C63C9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9B4C25C-C21B-48EC-8EEA-C0D63945E4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47" y="199999"/>
            <a:ext cx="2578101" cy="22130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11F76-8846-476F-8D9B-6B00E086F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0" y="1641039"/>
            <a:ext cx="6134682" cy="46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63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C62C-2152-4F09-AC41-3ABC86940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Measurements from 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Driver’s Seat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33D35-FB87-4170-BA61-B328E179E6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voltage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(cranking and charging voltage)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voltage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(AC ripple voltage)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to determine the condition of the following: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Battery SOC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Starter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Alternator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EEDC45-D8CB-45E6-98D3-79765DAA0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2" y="1922144"/>
            <a:ext cx="6584635" cy="43897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3739B-FA6A-4624-A906-A07AFCC5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3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8529-2FE5-4857-A008-F1944191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Battery Is Not Happy,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Vehicle Is Not Happy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58A5-D7E1-4AE8-9B93-7D95652374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battery voltage from the driver’s seat.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a power (lighter) plug, use 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banana plug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connect to the meter.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7F4267-6DCF-4F66-ABAA-97C783D1AA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08" y="2132123"/>
            <a:ext cx="3703301" cy="28289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9F6C6-9170-4420-AD74-125D4A2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E16B8-2023-40CB-B254-499A5B2D7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1" y="4072467"/>
            <a:ext cx="7251153" cy="25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3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3C40-F713-4526-AC6F-7F1BEF25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Get Double Banana Plugs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F0DC54-4A03-4380-A125-2A8F7D8A9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45" y="1690688"/>
            <a:ext cx="10310537" cy="46656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F45ED-B029-49C8-B5FE-F303DC28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07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C5DB-9F62-42A2-AF63-BB60F4FD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DLC?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D470DD-9A58-404A-90E6-14BDB8E488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6587"/>
            <a:ext cx="5181600" cy="388941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236653F-1BF3-4F9B-BD67-74A327A18F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" y="1867694"/>
            <a:ext cx="5019675" cy="4267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1182B-0822-4974-9395-B59C18FD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70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80DD-3AFD-46D5-9D2B-8194C55B8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II Connector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3B99F-5F64-476E-88EC-68DA7CF5DA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OBD II Plug - Pins #4 and #5 are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E84E068-B235-450B-BE70-FD04112AC4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058640"/>
            <a:ext cx="5181600" cy="3885307"/>
          </a:xfr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2EC789FB-F4F5-4B2B-89AF-70E2B7173031}"/>
              </a:ext>
            </a:extLst>
          </p:cNvPr>
          <p:cNvSpPr/>
          <p:nvPr/>
        </p:nvSpPr>
        <p:spPr>
          <a:xfrm rot="20564608">
            <a:off x="8289084" y="2100432"/>
            <a:ext cx="484632" cy="143017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91A8-506E-4463-87BE-20FBA723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67DB1-94D4-4B5C-87F2-0E90A224A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63975"/>
            <a:ext cx="56388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08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5825D-DD62-4D5D-84E2-8082ED885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II Connector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534C7-66F7-418E-8B0F-EFE28F1662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Because the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ground touches first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making the connection.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Helps prevent voltage spikes.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B9245-607F-49E1-AE34-B77E2421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CDBD5C-F8A0-4905-B49E-FFBE114B9C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D850F-49A3-442F-ADD7-B618A9940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37" y="4220290"/>
            <a:ext cx="3429022" cy="26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41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8257E5-7304-4E2B-9B32-28162016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OBD-II DLC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4AF0C-B96B-4E2F-A883-2D9AB324A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6AC775-1A89-41F2-BB4F-476B0BD3E2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11" y="2505075"/>
            <a:ext cx="4015340" cy="3684588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5B24C0-BE59-4CF6-AF41-3365B59BB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A2D89-87A3-441D-9F24-D0EB773C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37</a:t>
            </a:fld>
            <a:endParaRPr lang="en-US"/>
          </a:p>
        </p:txBody>
      </p:sp>
      <p:pic>
        <p:nvPicPr>
          <p:cNvPr id="16" name="Content Placeholder 13">
            <a:extLst>
              <a:ext uri="{FF2B5EF4-FFF2-40B4-BE49-F238E27FC236}">
                <a16:creationId xmlns:a16="http://schemas.microsoft.com/office/drawing/2014/main" id="{D40F918A-5AC2-49E1-ADA2-F1BEE15A2E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48" y="2128345"/>
            <a:ext cx="4591942" cy="4061318"/>
          </a:xfrm>
        </p:spPr>
      </p:pic>
    </p:spTree>
    <p:extLst>
      <p:ext uri="{BB962C8B-B14F-4D97-AF65-F5344CB8AC3E}">
        <p14:creationId xmlns:p14="http://schemas.microsoft.com/office/powerpoint/2010/main" val="2990646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B7BD-7E87-4052-8F72-92F70B08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F5B90-B179-48B9-B571-E55F7AE0BA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-On a 2004 Chevrolet Avalanche, the scan tool would not power up.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No 12 volts at pin #16 of the DLC. Found a blown fuse for the lighter (power socket).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(Customer remembered hearing a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“pop”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he plugged in a device to the power outlet.)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Replaced the that fuse feeds pin #16 of the DLC.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2D7FEF-0011-407E-9BC6-9A9AD2B5D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3598"/>
            <a:ext cx="5181600" cy="393539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4C379-878B-4361-B380-B9AE2C9D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908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II DLC Memory Saver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OBD II male connector…Pin #4 (-) and #16 (+) go to power plug and to a jump box.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39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0E9EBC5B-A136-48C2-A70F-B2CA10BAD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5606952" cy="3310128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0011311-58B7-4339-935E-251FF28DF2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6" b="96602" l="6114" r="95197">
                        <a14:foregroundMark x1="10917" y1="37864" x2="6114" y2="47573"/>
                        <a14:foregroundMark x1="6114" y1="53260" x2="6114" y2="58252"/>
                        <a14:foregroundMark x1="6114" y1="47573" x2="6114" y2="49793"/>
                        <a14:foregroundMark x1="6114" y1="58252" x2="10480" y2="64078"/>
                        <a14:foregroundMark x1="12664" y1="88350" x2="19214" y2="97087"/>
                        <a14:foregroundMark x1="19214" y1="97087" x2="28821" y2="89320"/>
                        <a14:foregroundMark x1="89083" y1="45631" x2="90138" y2="48711"/>
                        <a14:foregroundMark x1="92371" y1="57767" x2="91703" y2="64078"/>
                        <a14:foregroundMark x1="95197" y1="42718" x2="93886" y2="36408"/>
                        <a14:foregroundMark x1="19426" y1="9858" x2="21705" y2="9717"/>
                        <a14:foregroundMark x1="13974" y1="10194" x2="15927" y2="10074"/>
                        <a14:foregroundMark x1="34470" y1="6679" x2="36681" y2="6796"/>
                        <a14:foregroundMark x1="27511" y1="6311" x2="29322" y2="6407"/>
                        <a14:foregroundMark x1="36681" y1="6796" x2="38428" y2="8738"/>
                        <a14:foregroundMark x1="15124" y1="30623" x2="15284" y2="31068"/>
                        <a14:foregroundMark x1="11790" y1="21359" x2="14895" y2="29988"/>
                        <a14:foregroundMark x1="15284" y1="31068" x2="15284" y2="31068"/>
                        <a14:foregroundMark x1="15721" y1="32524" x2="15721" y2="36408"/>
                        <a14:backgroundMark x1="28821" y1="7282" x2="33188" y2="7282"/>
                        <a14:backgroundMark x1="32314" y1="6796" x2="34061" y2="7282"/>
                        <a14:backgroundMark x1="16157" y1="10680" x2="18777" y2="10680"/>
                        <a14:backgroundMark x1="16157" y1="9709" x2="19214" y2="10194"/>
                        <a14:backgroundMark x1="7424" y1="50000" x2="6987" y2="53398"/>
                        <a14:backgroundMark x1="17467" y1="22330" x2="19214" y2="18447"/>
                        <a14:backgroundMark x1="89520" y1="49515" x2="90830" y2="54369"/>
                        <a14:backgroundMark x1="89520" y1="49515" x2="89956" y2="50971"/>
                        <a14:backgroundMark x1="89520" y1="49029" x2="89956" y2="50000"/>
                        <a14:backgroundMark x1="91703" y1="53398" x2="91703" y2="57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34" y="1980545"/>
            <a:ext cx="4837166" cy="4351337"/>
          </a:xfrm>
        </p:spPr>
      </p:pic>
    </p:spTree>
    <p:extLst>
      <p:ext uri="{BB962C8B-B14F-4D97-AF65-F5344CB8AC3E}">
        <p14:creationId xmlns:p14="http://schemas.microsoft.com/office/powerpoint/2010/main" val="272737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4B6B-CC94-4DD3-9B6E-9C9DC351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“Downloads”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D5542-6E02-4F76-9E8D-C5B2302C6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BFD9CC-86A9-4C61-8006-F2F20A1D3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215" y="1404030"/>
            <a:ext cx="6038192" cy="5083912"/>
          </a:xfr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FD795-8B95-4386-8DDB-664728E93137}"/>
              </a:ext>
            </a:extLst>
          </p:cNvPr>
          <p:cNvSpPr/>
          <p:nvPr/>
        </p:nvSpPr>
        <p:spPr>
          <a:xfrm rot="4081099">
            <a:off x="9195543" y="3864597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87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6FE5-ECAD-4113-842C-9DD063FF0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Voltage at the DLC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56712-8D3E-47C9-900E-DC611FB8A4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a break-out box (BOB) and a DMM.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 the Meter to the Terminals 4 and 16 of the DLC 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F68E2C-95DE-4302-8D2E-7E8CA413B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91" y="2455755"/>
            <a:ext cx="5634716" cy="34368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7B336-5C89-43FD-816E-DFD89BA2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40</a:t>
            </a:fld>
            <a:endParaRPr lang="en-US"/>
          </a:p>
        </p:txBody>
      </p:sp>
      <p:pic>
        <p:nvPicPr>
          <p:cNvPr id="12" name="Content Placeholder 10">
            <a:extLst>
              <a:ext uri="{FF2B5EF4-FFF2-40B4-BE49-F238E27FC236}">
                <a16:creationId xmlns:a16="http://schemas.microsoft.com/office/drawing/2014/main" id="{6044F19B-E048-4928-ACDF-FEB21D80B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87182"/>
            <a:ext cx="5676190" cy="23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50857-7325-431B-B4C1-E9063655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II Break-Out Box (BOB)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6F26A6-9D79-4ADC-9221-27BC96FA6B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03" y="3355975"/>
            <a:ext cx="4914900" cy="28575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AFE818-6394-4312-ACEB-7E697C1169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13" y="1690688"/>
            <a:ext cx="2019300" cy="157162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0C40-8C46-41DA-915A-8E4D0F6DC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16" y="3856639"/>
            <a:ext cx="2857500" cy="28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56FF16-ABF1-464E-A898-C6CFBC368D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" y="1440000"/>
            <a:ext cx="4741916" cy="26673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2590D-EBD5-475B-9212-1A3C83D5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5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21B3-29B9-46E7-8EE0-CE11C7ED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LEDs on the OBD II BOB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B91C4-549F-446A-8F9B-B06B894413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16: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 LED lights up when there is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 4 and 5: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Green LED's on each pin light up when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good.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Pins 2, 6, 7, 10: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Yellow LED's on each pin light up to identify vehicle data OBD-II protocol and activity.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908EE6C-A43C-4F44-BCF4-FEF9478E10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05" y="1825625"/>
            <a:ext cx="5195453" cy="46672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BA09C-92B8-4EB1-A8E3-5B9AC8B7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51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0CD0-CBD5-4E34-9DD2-375B6FFB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Purchase a Break-Out-Box (BOB)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0D6227-6410-466F-926E-5913619F5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09" y="1825625"/>
            <a:ext cx="8758581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F4850-CA5C-4ECE-8365-13199520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95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7540-B839-46D3-AF20-A6A0506F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2F62-F60C-4A6C-8FB0-E551998EFD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a breakout box or a DLC extension harness to every vehicle.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Protects the DLC from damage from students trying to plug in a scan tool.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breakout box makes it easy to check for voltages without doing any harm to the  vehicle.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2188E4-3FC4-48EC-8C3F-F4D7617F35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8983" y="2074314"/>
            <a:ext cx="5065989" cy="379949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101E2-7499-4454-8A06-C827759D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7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Voltage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Battery Testing-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 and watch the voltmeter and turn on high beam headlights.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Watch voltage drop.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it stabilizes, turn off the lights.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Watch how fast the voltage increases.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final voltage is the SOC.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ABA8FC-6E25-412B-885F-B47F1823CA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11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85F7F-8A25-46E9-B6FD-4773D9E17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Condition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1725F-5212-4CC3-9EE3-12CAFAC1AD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Battery voltage should be 12.6 V or higher.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FD2CC-55C2-4963-97FA-73180CB1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743E7-0AFB-4BC8-B12C-2965A8BB7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37" y="1939160"/>
            <a:ext cx="6308659" cy="437274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624D12-955B-49D2-97FB-6C74F45142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55" y="2787454"/>
            <a:ext cx="3103833" cy="3524446"/>
          </a:xfrm>
        </p:spPr>
      </p:pic>
    </p:spTree>
    <p:extLst>
      <p:ext uri="{BB962C8B-B14F-4D97-AF65-F5344CB8AC3E}">
        <p14:creationId xmlns:p14="http://schemas.microsoft.com/office/powerpoint/2010/main" val="4096280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Cranking System Voltage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Cranking voltage -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Crank the  engine.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Observe  the battery voltage.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should be above 9.6 Volts during cranking.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47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93F093-9342-4F53-B99F-5D3385910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20" y="1825626"/>
            <a:ext cx="4903713" cy="453072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A5932-700D-45B8-9F94-9CE5680D6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62" y="4246608"/>
            <a:ext cx="3699801" cy="24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940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198D-5854-43D6-89A8-3B8D62C5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5962-542D-4C6B-9FA1-4618E5B672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2016 Chevy Equinox infotainment system rebooting on occasion when starting the engine.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Voltage briefly dropping too low while cranking.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Captured by Fluke 87 using the peak min/max feature (250 µSec capture rate).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Replacing the battery corrected the problem.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A068D-CC91-4574-A5C5-EEAE0315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48</a:t>
            </a:fld>
            <a:endParaRPr lang="en-US"/>
          </a:p>
        </p:txBody>
      </p:sp>
      <p:pic>
        <p:nvPicPr>
          <p:cNvPr id="9" name="Content Placeholder 8" descr="A picture containing indoor, black, sitting, monitor&#10;&#10;Description automatically generated">
            <a:extLst>
              <a:ext uri="{FF2B5EF4-FFF2-40B4-BE49-F238E27FC236}">
                <a16:creationId xmlns:a16="http://schemas.microsoft.com/office/drawing/2014/main" id="{5EBBCA91-86AE-3447-AA13-F2DA3B9176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30989"/>
            <a:ext cx="5181600" cy="3446015"/>
          </a:xfrm>
        </p:spPr>
      </p:pic>
    </p:spTree>
    <p:extLst>
      <p:ext uri="{BB962C8B-B14F-4D97-AF65-F5344CB8AC3E}">
        <p14:creationId xmlns:p14="http://schemas.microsoft.com/office/powerpoint/2010/main" val="3827138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System Voltage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Charging Voltage -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the engine and observe the voltmeter.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should be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13.5-15.0 Volts.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49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EF2C71A-F4AA-4798-ACE3-D62BB446A7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36" y="1509419"/>
            <a:ext cx="2845721" cy="521205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886D2-ADB1-4885-8D6F-6A6F16013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09" y="4131733"/>
            <a:ext cx="2602079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A385C-BAD5-4351-B3CB-A46A8511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to be Discussed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028A-CDC2-4C0B-BB6C-38C16EA04E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Diagnosis of the battery, starting and charging systems from the driver's seat.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an OBD II breakout box (BOB).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check DTCs, monitor status and scan tool data all from the driver’s seat.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 drive.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63C0-9D06-4D76-9874-8F9E3346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CD86A0-55DA-4A9E-A7FD-B5380920B3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493763"/>
            <a:ext cx="5645489" cy="3210872"/>
          </a:xfrm>
        </p:spPr>
      </p:pic>
    </p:spTree>
    <p:extLst>
      <p:ext uri="{BB962C8B-B14F-4D97-AF65-F5344CB8AC3E}">
        <p14:creationId xmlns:p14="http://schemas.microsoft.com/office/powerpoint/2010/main" val="1183086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198D-5854-43D6-89A8-3B8D62C5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5962-542D-4C6B-9FA1-4618E5B672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Ford F-150  speedometer needle went up and down with engine speed, rather than vehicle speed.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Excessive AC Ripple voltage  (over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volt AC)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battery.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Replacing the alternator restored the proper operation of the speedometer.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7F38D0-C81C-4ADE-A87E-634C88D7AE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26" y="2972593"/>
            <a:ext cx="5762835" cy="26261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A068D-CC91-4574-A5C5-EEAE0315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7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9649-BA34-4426-8632-53BEB559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CBA0A-279D-4E81-99B6-8F9BF0257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4067"/>
            <a:ext cx="5181600" cy="4542896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owner of a Chevrolet Silverado (6.6L diesel V8) stated that  the  battery warning light would come on when accelerating hard.  Retrieved a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C0800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DTC (system voltage is greater than 16 volts).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The charging voltage was measured </a:t>
            </a: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17.7 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volts.</a:t>
            </a:r>
          </a:p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- The alternator was replaced, the DTC was cleared, and the vehicle returned to the customer.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381133-7334-40C0-B92F-2A3AA30D59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93365"/>
            <a:ext cx="5959704" cy="33523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F8228-989A-403C-9EB6-FFA0C122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0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Ripple Voltage Testing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 Ripple Voltage –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the engine.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Turn on the headlights to provide an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load.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Switch the meter to read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volts.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Meter should read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Volt.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AE6937-A9D1-4411-9497-E5E308BC80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12" y="4169694"/>
            <a:ext cx="3402375" cy="25517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51B4C-C4D8-47F2-A241-36899B42C396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8FCCD-B8BD-4C18-A85B-E18B8CC26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62" y="1509669"/>
            <a:ext cx="6466051" cy="25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5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D6F8-1065-42FB-BCFA-9D2FF0EB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Power Balance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6AF2E-4B28-48AC-8184-A5F7ADCFA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 scope leads to terminals #4 and #16 at the DLC.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Hold the accelerator pedal to the floor to enter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“clear flood”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Crank the engine and observe the waveform. 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1DE4BC-7CF6-40D9-B057-A6D4D74D1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6736D-2D61-4767-8299-ADC9B00C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498F5-EC98-486D-962E-F41CD4BD2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541" y="3822645"/>
            <a:ext cx="24003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5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A012AC-93B4-4BE9-8C33-2E8E98E0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 already plugged into the DLC?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3FFE7D3-F45E-4E92-8F2F-605C7B0AF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2" y="1532966"/>
            <a:ext cx="10742655" cy="44958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F9E8E-2B71-445F-92D5-269A81BA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33628-97AA-4D86-B94D-1B9F60EAB93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5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F755F-F1F5-49D5-97EC-C8FA3F8C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Telematics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A8B59-676F-4C3E-AECE-E378FC4CB8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Because the device is plugged into the  DLC, it has power (#16) and ground (#4) at all times.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cause some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driveability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issues and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DTCs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result in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savings.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(Driving late at night because of a flight from the west coast, for example.)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5DB465-414A-4BE5-908D-0BC7A98BD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377079"/>
            <a:ext cx="5540188" cy="35318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033AB-07C8-49F8-A284-131771708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950" y="365125"/>
            <a:ext cx="2095500" cy="1524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DF8F-72B2-450D-81F0-FE59B2BE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95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132B-4D4B-4D06-B9D0-38739CD7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Telematics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56022-C586-4913-B19C-2F4FD01191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PCM, of course, monitors all functions.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transmit “state of health” messages to the vehicle manufacturer (i.e. On Star). 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0B1DFB-FA21-4B4C-8689-51388DA2F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47" y="2319571"/>
            <a:ext cx="5392244" cy="36921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7FF20-F23C-4575-A91B-D66484CF2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33" y="4018617"/>
            <a:ext cx="3725941" cy="24742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2F100-1733-404E-900D-2AE1CB2A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1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C7FBB46A-C444-48CC-A3DE-F60BF168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Phone Interface</a:t>
            </a:r>
            <a:b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(Chevrolet Volt)</a:t>
            </a:r>
          </a:p>
        </p:txBody>
      </p:sp>
      <p:pic>
        <p:nvPicPr>
          <p:cNvPr id="50179" name="Content Placeholder 5">
            <a:extLst>
              <a:ext uri="{FF2B5EF4-FFF2-40B4-BE49-F238E27FC236}">
                <a16:creationId xmlns:a16="http://schemas.microsoft.com/office/drawing/2014/main" id="{FFEF4291-6E9C-4AF5-8F3D-EB7962B37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1931" y="1711331"/>
            <a:ext cx="6193850" cy="464501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51C595-D5F2-45A4-9278-9EFDB660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6AEFC-DE9F-4310-B95B-F1E7E147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DLC Wiring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4AE1A5-6E50-48A9-9F5F-2602CB3DF3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7" y="1435873"/>
            <a:ext cx="2992820" cy="532267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204543-6B60-4E39-B94B-18ED6CAFE2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03" y="1435874"/>
            <a:ext cx="6952300" cy="5057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01666-207B-4FC5-8025-E9B76B25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88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64F2-CEDA-43F5-A3E1-5602FFA9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Terminating Resistors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736F59-35A1-4B8B-A74A-A0A778F2E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86" y="1387366"/>
            <a:ext cx="4585675" cy="52505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010303-CD11-4109-9F25-C7F46342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87A896D-0319-403D-9048-9EBD2E3204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Diagnosing a Vehicle</a:t>
            </a:r>
            <a:br>
              <a:rPr lang="en-US" altLang="en-US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(Old school)</a:t>
            </a:r>
            <a:endParaRPr lang="en-US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F06F5-EC62-4EA1-8289-B2E3A43B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75424D-049F-454C-86CC-9D99A5AFD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170"/>
          <a:stretch/>
        </p:blipFill>
        <p:spPr>
          <a:xfrm>
            <a:off x="2738318" y="1629438"/>
            <a:ext cx="6715364" cy="4788163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5BBC-BFF5-4A08-AAED-51A381D72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Terminating Resistance Testing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(Two 120 ohm in parallel = 60 Ohms)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1B1851-06FF-448F-87EE-4089B347FB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6" y="1825626"/>
            <a:ext cx="5099947" cy="38499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6F08D-AFF6-4290-9F6A-5E550921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C08630-37FB-46C7-8E8E-69499B7BF3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90" y="1825625"/>
            <a:ext cx="4517420" cy="4351338"/>
          </a:xfrm>
        </p:spPr>
      </p:pic>
    </p:spTree>
    <p:extLst>
      <p:ext uri="{BB962C8B-B14F-4D97-AF65-F5344CB8AC3E}">
        <p14:creationId xmlns:p14="http://schemas.microsoft.com/office/powerpoint/2010/main" val="1188217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C8F7-F59F-42D3-87D8-739966AC9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2B58F-78F5-4ADB-A687-B39A4FB00C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2013 Ford Focus S 2.0L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windshield wipers will sometimes stop in the middle of the sweep.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motors have a fail-safe overload protection built in. If the BCM detects too much current, it will shut the motors down to protect them.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motors communicate over a LIN network with each other.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wiper blades are causing too much friction on the glass.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 the blades with OEM.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301FC7-05B2-46E2-9433-8DB660C3F6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71" y="2002473"/>
            <a:ext cx="5570940" cy="41744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3940-9C83-4B54-8556-C86BD340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07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22A-B48F-41FC-8B6A-12E6669E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Stop-Start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60960-0175-4351-8B08-CB48B47E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62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C5D0FA-3885-446B-9519-EE7ED1EBDA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78490"/>
            <a:ext cx="5714258" cy="2545442"/>
          </a:xfr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BBEC5A9-717A-49FE-B809-447F1D27A7E6}"/>
              </a:ext>
            </a:extLst>
          </p:cNvPr>
          <p:cNvSpPr/>
          <p:nvPr/>
        </p:nvSpPr>
        <p:spPr>
          <a:xfrm rot="1429759">
            <a:off x="8634612" y="2734686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7F881C-0F7E-47EB-9640-6101E849ED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8" y="1912992"/>
            <a:ext cx="4991857" cy="4808483"/>
          </a:xfrm>
        </p:spPr>
      </p:pic>
    </p:spTree>
    <p:extLst>
      <p:ext uri="{BB962C8B-B14F-4D97-AF65-F5344CB8AC3E}">
        <p14:creationId xmlns:p14="http://schemas.microsoft.com/office/powerpoint/2010/main" val="655935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5AA11-2DE8-492B-AFA4-B3A34A40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Engine Light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59B0D-9C5B-4DA2-A611-9D71FF85FA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means that a DTC has been stored.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for stored DTCs.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Then check TSBs.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 service information.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D61F5-DA76-408B-A72B-190E2D47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DAB571-76AB-431A-8E91-07C94FA92B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45" y="1634067"/>
            <a:ext cx="5921709" cy="4321199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C15ED40-DBED-43F9-B07B-06AB7CDECEA8}"/>
              </a:ext>
            </a:extLst>
          </p:cNvPr>
          <p:cNvSpPr/>
          <p:nvPr/>
        </p:nvSpPr>
        <p:spPr>
          <a:xfrm>
            <a:off x="5649745" y="4997383"/>
            <a:ext cx="1424663" cy="453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91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5B8E3-A28A-432E-B1D9-FC62C0E8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Diagnosing OBD II DTCs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6658-60CF-4CF9-8958-0E914A2520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DTCs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BA94D2-DE0D-4431-8F79-A33A5921B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4CBEAD-A02E-42FE-8C64-5F25AE413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0" y="2382168"/>
            <a:ext cx="5628680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E6777-493A-4686-8BAD-61F07234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09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A6C4-9FD6-4DEB-A343-9B505A1C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56C78-CFEF-4F24-9F8D-C457F060B3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2010 Cadillac CTS  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engine light on and stumble on acceleration at times.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Code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P0101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Check PIDs with 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Autolink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scanner. (Mass air flow sensor out of range.)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Replaced MAF.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17245A-8FA2-4BC8-9257-36224DEE4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56C8F-965E-410D-8600-5833DCCB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81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F5C780B-E66C-464D-AD1F-DC3E56BF96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788987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Tool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E6165A9-49E2-406E-BF15-195FFDE094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295400"/>
            <a:ext cx="5181600" cy="5257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</a:rPr>
              <a:t>Before starting the engine, connect the scan tool.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Four types of scan tools: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>
                <a:latin typeface="Arial" panose="020B0604020202020204" pitchFamily="34" charset="0"/>
              </a:rPr>
              <a:t>Code readers 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>
                <a:latin typeface="Arial" panose="020B0604020202020204" pitchFamily="34" charset="0"/>
              </a:rPr>
              <a:t>OBD II global (generic)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>
                <a:latin typeface="Arial" panose="020B0604020202020204" pitchFamily="34" charset="0"/>
              </a:rPr>
              <a:t>Factory scan tool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>
                <a:latin typeface="Arial" panose="020B0604020202020204" pitchFamily="34" charset="0"/>
              </a:rPr>
              <a:t>Enhanced aftermarket scan tool. 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2534E2-5371-45C6-A6C1-C5CD8FF16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70" y="1574800"/>
            <a:ext cx="5957418" cy="38862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D6CED3-5CB1-44C7-9EA5-0D3A2968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D4D8-23F1-4932-B2E2-788BCD9E6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 Readers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(Usually cost less than $100)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573366-866C-42E8-9E50-6BCABEEFC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82911"/>
            <a:ext cx="1986214" cy="198621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CA51E-63BD-446A-83A3-364A247D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87" y="1982912"/>
            <a:ext cx="1986213" cy="1986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3CC77-3E42-4548-9A1C-067340146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87" y="4261349"/>
            <a:ext cx="1986214" cy="198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070C36-5078-4A61-B29C-1447ADE4A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469897"/>
            <a:ext cx="1777666" cy="17776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7C336-36E5-45FA-87C6-214DCB72C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11" y="1982911"/>
            <a:ext cx="1774823" cy="1774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4BDF5-FF87-4BC2-82A5-1D57C519A7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75" y="4569407"/>
            <a:ext cx="1370097" cy="1370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8FB0F5-631B-4CCC-AB3B-2643BBA0B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24" y="1838691"/>
            <a:ext cx="1986215" cy="19862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F5C307-ED28-4AFC-95EB-1A1CC043B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24" y="4261349"/>
            <a:ext cx="1777666" cy="17776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77BD6-56D1-4BFE-8F4E-039DCDAB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26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277A-902A-4FA9-A458-220BBD8D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Phone Scan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6994-4260-47CE-9719-2DF1283E99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Uses a smart phone Bluetooth adapter (usually less than $20).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Purchase a phone app (about $5.00).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OBD Car Doctor, E OBD2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OBD Car Doctor, Torque, EOBD2, Dash Command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Third-party apps may need to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pay to get full function.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EE034C-3736-4927-A6DF-DDD3B5EB9D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35" y="2174240"/>
            <a:ext cx="6258402" cy="400272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06103-169E-4728-94C7-EADB46F3D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7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3A33-0A84-4B81-A19D-4393D2766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 II Global (Generic) Scan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8D5206-DE4E-401B-B4D7-4E6237906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14" y="1690688"/>
            <a:ext cx="3475080" cy="347508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A3B2CB-2325-43CF-AD3E-F7FC6E855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59" y="2129670"/>
            <a:ext cx="2154549" cy="3475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6F788-3E69-41D7-BB07-46AD502CA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77" y="2129670"/>
            <a:ext cx="1774456" cy="362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FFBF5-63C6-4FDD-AE03-9FEDCF99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8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AE3D-65A0-4268-A51D-0DA13DFE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or Mostly Electrical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3CDBE9-97DA-40BC-90B0-F25AB26293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10" y="1988711"/>
            <a:ext cx="6142807" cy="376258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B8671-0B24-4483-999B-9083BA58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A1E842-6CD6-47A2-9BE2-6EC5C30CE8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you think could be checked from the driver's seat?</a:t>
            </a:r>
          </a:p>
          <a:p>
            <a:r>
              <a:rPr lang="en-US" dirty="0"/>
              <a:t>Oil level?</a:t>
            </a:r>
          </a:p>
          <a:p>
            <a:r>
              <a:rPr lang="en-US" dirty="0"/>
              <a:t>Battery voltage?</a:t>
            </a:r>
          </a:p>
          <a:p>
            <a:r>
              <a:rPr lang="en-US" dirty="0"/>
              <a:t>Starter/ alternator issues?</a:t>
            </a:r>
          </a:p>
          <a:p>
            <a:r>
              <a:rPr lang="en-US" dirty="0"/>
              <a:t>Air conditioning condition?</a:t>
            </a:r>
          </a:p>
          <a:p>
            <a:r>
              <a:rPr lang="en-US" dirty="0"/>
              <a:t>Diagnosis ? </a:t>
            </a:r>
          </a:p>
        </p:txBody>
      </p:sp>
    </p:spTree>
    <p:extLst>
      <p:ext uri="{BB962C8B-B14F-4D97-AF65-F5344CB8AC3E}">
        <p14:creationId xmlns:p14="http://schemas.microsoft.com/office/powerpoint/2010/main" val="27590750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2964-68FC-4E39-BC9A-1C565481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Aftermarket Scan Tools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B48763B-4BC7-470E-A6B3-71550DF02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06" y="3744912"/>
            <a:ext cx="2747963" cy="274796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AC57CF-2793-4444-AC9D-A0E5C0CA4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4944"/>
            <a:ext cx="4512968" cy="2513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8687AA-D77A-4684-BDB9-0AB49C304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42" y="1596942"/>
            <a:ext cx="4657725" cy="47434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3836B3-D026-446F-A05F-659FF1F8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87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3294-4F86-47F8-8134-4BC1710F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 Scan Tools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1EFEA4-B063-4192-982D-F275B4B33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73" y="1430004"/>
            <a:ext cx="2047875" cy="2667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4B2D2A-1D96-4A8D-BCB1-864DB3082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734" y="1756136"/>
            <a:ext cx="3549316" cy="3549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1179C-A675-4F4D-843E-46F8E93A14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63"/>
          <a:stretch/>
        </p:blipFill>
        <p:spPr>
          <a:xfrm>
            <a:off x="4332037" y="2337278"/>
            <a:ext cx="3878094" cy="29681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504CA9-067C-4162-90DD-127F0AA2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F0087-A0FB-8346-81FC-BC075861F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090" y="4191000"/>
            <a:ext cx="378994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956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E1FD-1AF1-45CD-8F75-80D2666D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2016+ Hyundai Genesis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0B6BE-EE60-4EEA-806D-97EE9A68B7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scan tool technology is built into the vehicle. </a:t>
            </a:r>
          </a:p>
          <a:p>
            <a:pPr fontAlgn="base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Cars like the Hyundai Genesis include a “System Check” visual that pops up in the center of the gauge cluster at start-up.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36B51F-03F4-4A89-9669-C7817E9757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1" y="2280840"/>
            <a:ext cx="6070301" cy="403105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05AC2-763C-4022-A4C0-C6DBEA28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72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C2F2CDC-34AE-4F41-9DBC-184CF3A20210}"/>
              </a:ext>
            </a:extLst>
          </p:cNvPr>
          <p:cNvSpPr/>
          <p:nvPr/>
        </p:nvSpPr>
        <p:spPr>
          <a:xfrm rot="387408">
            <a:off x="9680028" y="316886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998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449AAC-A069-44C0-8C38-B4B0C28E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Tool Data (PIDs)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all Module Scan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0CD43C-2291-420C-A33E-98F97FE389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6814"/>
            <a:ext cx="5181600" cy="310896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CF5DD8C-A4F4-4589-91F4-365063331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46814"/>
            <a:ext cx="5181600" cy="31089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F8F9C-43A3-4131-9F11-056FF1C6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41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A46D-C99D-4A20-83E9-07DD2396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Contribution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CC6F7-90F3-4434-B806-98349F27D6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Such as provided by the Ford IDS scan tool.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1768F-BB0C-4FC7-B8A7-266A2E0A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74</a:t>
            </a:fld>
            <a:endParaRPr lang="en-US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251F326B-E5D0-4B62-958C-ADEEFBBC9C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61" y="2349063"/>
            <a:ext cx="5824613" cy="370489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762EA-3760-42A8-A58D-1CC82FFFD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08" y="3168869"/>
            <a:ext cx="5580806" cy="300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03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087C-0D95-47FF-9EB4-5AD49BD8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P0300 Random Misfire DTC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B9668-DDD2-417B-ABF5-9061E78248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P0300 etc.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the scan tool to do the hard work from the driver’s seat.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at the misfire data.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453F5D-92E2-4E31-B9F5-B6CA01C92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73390"/>
            <a:ext cx="4962382" cy="470357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131E3-E553-4AE9-9375-DF21250B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08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F0F9-BA3C-4615-AEA7-0D2B6AF1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Misfire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42DE2-0914-47BD-82FB-099E25A251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scan tools can show misfire data or use Mode $06.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CDAEBD-BB0E-43E8-BC1D-0853F558F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622326"/>
            <a:ext cx="5049423" cy="50553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A86AF-CA17-4ED8-B4D4-E113D71A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E19D2-B861-40FB-B41E-86A6629AE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60" y="2670768"/>
            <a:ext cx="3519543" cy="40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7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F38C-5B0C-4547-96EE-9AE0A8AB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$06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452F2-49BF-4DE9-BC4C-D8CB94C1D2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OBD II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designed for engineers to check the operation of non-continuously monitored systems.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It was not intended to be used by service technicians.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$06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used by service technicians to monitor the PCM test results of various systems.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 $06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to maintain all noncontinuous monitors and pending DTCs.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219381C-322A-4946-A221-D7F2E5269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9" y="1539524"/>
            <a:ext cx="5084428" cy="4816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82CF5-2F13-4F33-96BF-9085981A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795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6B51-DF0C-45FD-B60C-A3BAD564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Monitor Status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B968AE-D930-4B4D-AE3D-6026A7CBB5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5823"/>
            <a:ext cx="2698219" cy="480218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8653BE-33CD-490C-B67E-94EA3B3754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794" y="1554163"/>
            <a:ext cx="8239206" cy="480218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73E4AB-7013-4338-90EC-6A506F10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72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0A46-A2A7-4FCC-AC12-A3E54559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 Chevy Truck 350 V8)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C308-E181-41B0-86E4-B2F8F73F2F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Rough Idle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Surge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 Codes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data PID indicates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problem?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3" descr="IMG_4082-1">
            <a:extLst>
              <a:ext uri="{FF2B5EF4-FFF2-40B4-BE49-F238E27FC236}">
                <a16:creationId xmlns:a16="http://schemas.microsoft.com/office/drawing/2014/main" id="{D52597B8-47EC-4DB5-A331-9B6147961F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6" y="1690688"/>
            <a:ext cx="6413523" cy="43720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E310-6F8B-46EA-A013-0DAF4BB7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72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774C131-10CD-46C0-AE48-89CE3ADFC9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9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Verify Customer Concern</a:t>
            </a:r>
            <a:br>
              <a:rPr lang="en-US" altLang="en-US" sz="31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31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99" name="Rectangle 6">
            <a:extLst>
              <a:ext uri="{FF2B5EF4-FFF2-40B4-BE49-F238E27FC236}">
                <a16:creationId xmlns:a16="http://schemas.microsoft.com/office/drawing/2014/main" id="{D7EA14B6-BE8C-4839-B196-3FBE740F909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Customer stated that he had to pound on dash to get the car to start.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Yep. the customer pounded on the dash,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So hard that the needles fell off.</a:t>
            </a:r>
          </a:p>
        </p:txBody>
      </p:sp>
      <p:pic>
        <p:nvPicPr>
          <p:cNvPr id="55300" name="Picture 7" descr="CIMG2664">
            <a:extLst>
              <a:ext uri="{FF2B5EF4-FFF2-40B4-BE49-F238E27FC236}">
                <a16:creationId xmlns:a16="http://schemas.microsoft.com/office/drawing/2014/main" id="{9C4563D3-9934-4404-9220-31E489399D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600201"/>
            <a:ext cx="5729819" cy="429736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8F5BD8-1A08-479D-A401-91300A32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0A46-A2A7-4FCC-AC12-A3E54559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(1997 Chevy Truck 350 V8)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C308-E181-41B0-86E4-B2F8F73F2F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Rough Idle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Surge 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 Codes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data PID indicates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problem?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3" descr="IMG_4082-1">
            <a:extLst>
              <a:ext uri="{FF2B5EF4-FFF2-40B4-BE49-F238E27FC236}">
                <a16:creationId xmlns:a16="http://schemas.microsoft.com/office/drawing/2014/main" id="{D52597B8-47EC-4DB5-A331-9B6147961F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386" y="1690688"/>
            <a:ext cx="6413523" cy="43720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E310-6F8B-46EA-A013-0DAF4BB7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FB7A5B-9B98-453D-A23D-A05DF71CB049}"/>
              </a:ext>
            </a:extLst>
          </p:cNvPr>
          <p:cNvSpPr/>
          <p:nvPr/>
        </p:nvSpPr>
        <p:spPr>
          <a:xfrm>
            <a:off x="10439400" y="1984289"/>
            <a:ext cx="1053662" cy="1031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551221E-051C-40EC-AE4B-B90F7F583681}"/>
              </a:ext>
            </a:extLst>
          </p:cNvPr>
          <p:cNvSpPr/>
          <p:nvPr/>
        </p:nvSpPr>
        <p:spPr>
          <a:xfrm>
            <a:off x="8844455" y="2238703"/>
            <a:ext cx="1341015" cy="3742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0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710D-8A0A-4055-BC68-B8064982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211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Camshaft Wear 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Causing the CMP Retard (-6 degrees)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8F99D7-1A4C-4EDE-8F5A-6B327D2BF2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1829594"/>
            <a:ext cx="3248025" cy="43434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9088B9-ABF2-4D2E-91BC-9EB6F9F0EC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28528"/>
            <a:ext cx="5181600" cy="374553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C4D40-A294-4C42-9C98-DCD34259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719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575A-9F98-402A-8A0B-E37BF715F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Bi-Directional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F310-2145-4171-BC7F-E7727B0F24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factory or an enhanced aftermarket scan tool allows the technician to: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Turn on individual lights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Operate individual power windows and other accessories that are connected to the BUS system.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0203E8-EE6F-4B92-81B9-A3B6385672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39" y="1644650"/>
            <a:ext cx="4446788" cy="44657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3D5E0-C766-465C-B193-2A5EB2F5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71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1853EFE0-1BEA-48B5-9DCF-7FD54DC9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Authority Inputs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6CE122AE-A1B1-46D9-890B-71DDCEAA8F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engine RPM signal comes from the CPK sensor.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 the number goes up, the engine is going faster.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This is usually the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important input.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01C34C-2B40-4C20-88A5-50AF09E264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67" y="2310063"/>
            <a:ext cx="6388324" cy="3593432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B6298-E3C5-4759-BBA9-1BF1848F1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2C20-3F44-4313-A0DF-5BE4BC26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Look Carefully at All PIDs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D3F39F-43ED-471A-87E0-2F19631E7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4" y="1813034"/>
            <a:ext cx="10587179" cy="42251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80781-1040-4ED1-AF10-AEB7C4C69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57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6D63A1F-38D5-4B56-A34D-9AA0FF637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 = IAT </a:t>
            </a:r>
            <a:endParaRPr lang="en-US" alt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C75FCBB-411F-43D1-931E-83F0E67867D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25214" y="1371600"/>
            <a:ext cx="5904186" cy="533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</a:rPr>
              <a:t>On a cold engine - 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Key on/Engine off (KOEO) and look at the values for ECT (engine coolant temperature) and IAT (intake air temperature).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Basically, the same sensor and the two temperatures should agree.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0910D3-5F72-482D-BDCE-C2AF454DA7D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59" y="1013522"/>
            <a:ext cx="2973044" cy="2973044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EAC407-E908-4055-B3CE-989F462BE9DC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46" y="3757122"/>
            <a:ext cx="2973044" cy="297304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BCDD8E-DA66-43A6-B5BD-AFE8922E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CB16-7AD6-4A98-9BF8-02D8AEEA4B3F}" type="slidenum">
              <a:rPr lang="en-US" altLang="en-US" smtClean="0"/>
              <a:pPr/>
              <a:t>85</a:t>
            </a:fld>
            <a:endParaRPr lang="en-US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A1ED37C-7BEC-45F3-BC22-F5E44DFB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 = IAT (continued)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A679C8B-9266-443F-B1B5-F0A177291C8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219200"/>
            <a:ext cx="5181600" cy="5334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The ECT sensor has a higher authority than the IAT and is therefore more likely to be the cause of a starting or cold running problem.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The ECT is the only sensor used by the PCM when the ignition key is first turned from on to start.</a:t>
            </a:r>
          </a:p>
        </p:txBody>
      </p:sp>
      <p:pic>
        <p:nvPicPr>
          <p:cNvPr id="45060" name="Picture 4" descr="Tech208">
            <a:extLst>
              <a:ext uri="{FF2B5EF4-FFF2-40B4-BE49-F238E27FC236}">
                <a16:creationId xmlns:a16="http://schemas.microsoft.com/office/drawing/2014/main" id="{4B59351D-ECFC-438E-A0F1-CE93D79A07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2" y="1681792"/>
            <a:ext cx="5880538" cy="441040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02825-F43B-4989-AC11-09FA99CA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>
            <a:extLst>
              <a:ext uri="{FF2B5EF4-FFF2-40B4-BE49-F238E27FC236}">
                <a16:creationId xmlns:a16="http://schemas.microsoft.com/office/drawing/2014/main" id="{7593D842-81B2-4874-8BEA-836E13F81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= BARO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D143D6B-3F81-47AF-BEC0-E78900401B1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08812" y="1600200"/>
            <a:ext cx="5691988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2400" b="1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 A MAP sensor is a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high-authority</a:t>
            </a:r>
            <a:r>
              <a:rPr lang="en-US" altLang="en-US" sz="2400" dirty="0">
                <a:latin typeface="Arial" panose="020B0604020202020204" pitchFamily="34" charset="0"/>
              </a:rPr>
              <a:t> sensor, especially on speed density-controlled engines.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The MAP reading at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KOEO</a:t>
            </a:r>
            <a:r>
              <a:rPr lang="en-US" altLang="en-US" sz="2400" dirty="0">
                <a:latin typeface="Arial" panose="020B0604020202020204" pitchFamily="34" charset="0"/>
              </a:rPr>
              <a:t> should be atmospheric pressure (about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29.50 in. Hg</a:t>
            </a:r>
            <a:r>
              <a:rPr lang="en-US" altLang="en-US" sz="2400" dirty="0">
                <a:latin typeface="Arial" panose="020B0604020202020204" pitchFamily="34" charset="0"/>
              </a:rPr>
              <a:t>.), depending on altitude and weather conditions.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</a:rPr>
              <a:t>An easier value to remember is that it should be about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4.6- 4.8 volts.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923E4E-CBF8-4356-BA54-BD85641A6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50" y="2084512"/>
            <a:ext cx="5691988" cy="426899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B9B99-6FAA-4E8C-A2CE-17A520945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220B-1EB6-41B7-8207-29B10337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4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vs.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C92AD-AD15-4309-8F87-2855FF7101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MAP sensor is basically a vacuum gauge connected to the intake manifold.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used to monitor basic engine health such as: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Retarded cam timing (low steady vacuum)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Restricted exhaust (vacuum drops at higher engine speeds)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8CCE2-BE71-46FB-A45D-09412C94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A841C7D-7F29-4222-9CCE-BE162C098F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640175"/>
            <a:ext cx="5862131" cy="389873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B83E5-1A3A-4580-8F17-4DADAE465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13" y="317499"/>
            <a:ext cx="2159393" cy="21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761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4EB6-4A36-45D6-8AF0-4DD8BD38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C7974-1505-4792-8A91-33BEE14CA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2007 Pontiac Vibe 1.8 L -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Complaint</a:t>
            </a: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Rough idle and charging voltage drops from 12.4v to 11.8v the longer it runs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Intake manifold gaskets vacuum leak causing low idle (too low to charge battery).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Used MAP sensor PID to determine the low vacuum.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Replaced the leaking intake manifold gasket.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4CC1DC-F069-428C-B6E7-9F7EA03C9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26" y="1939159"/>
            <a:ext cx="5955460" cy="44665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15497-B85E-4561-B359-43A2D106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7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46FA7-DF31-44BE-B4BE-A83BC54B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24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Information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 RPO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A493-8835-4476-A5FB-300243D58A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2018+ GM use a QR code on the “B” pillar.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using a QR reader on a  smartphone or scan tool camera, shows the VIN and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“Regular Production Option” (RPO) codes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(2016-2017 VIN only)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Needed for the right parts and diagnosis.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4B0EC-06FB-4284-9213-42D051C9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18EC51-B3DE-4D66-B232-113E30B74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47" y="4318423"/>
            <a:ext cx="3002533" cy="2539577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AB0FDA2-AC11-47BA-BD54-9F5E7FBE1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2776485" cy="2776485"/>
          </a:xfrm>
        </p:spPr>
      </p:pic>
    </p:spTree>
    <p:extLst>
      <p:ext uri="{BB962C8B-B14F-4D97-AF65-F5344CB8AC3E}">
        <p14:creationId xmlns:p14="http://schemas.microsoft.com/office/powerpoint/2010/main" val="32585359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6E23DEB2-93EF-4BB0-BB8D-0C153A89B5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Term/Short Term Fuel Trim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3CF1285-0B85-4CAF-A89D-5432F2EE542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2869" y="1752601"/>
            <a:ext cx="5136931" cy="4378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</a:rPr>
              <a:t>Long-term fuel trim (LTFT) can add or subtract more fuel than STFT.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" panose="020B0604020202020204" pitchFamily="34" charset="0"/>
              </a:rPr>
              <a:t>LTFT is slower than STFT.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The purpose of LTFT is to keep STFT within plus or minus 10%.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AB0FBA-077B-4698-B8B7-306D8816E8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2717"/>
            <a:ext cx="5586088" cy="3128209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7DA312-4F6F-452F-A364-AC29AE73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E2896BB-F2AF-49A7-BE5F-DCFAAC59E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LTFT and STFT Diagnosis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830EBAE-58E2-44A7-847C-2F245D47DC5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I suggest that you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ignore STFT</a:t>
            </a:r>
            <a:r>
              <a:rPr lang="en-US" altLang="en-US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STFT is what is happening this instant.</a:t>
            </a: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LTFT gives a history </a:t>
            </a:r>
            <a:r>
              <a:rPr lang="en-US" altLang="en-US" dirty="0">
                <a:latin typeface="Arial" panose="020B0604020202020204" pitchFamily="34" charset="0"/>
              </a:rPr>
              <a:t>of the exhaust mixture and is more helpful when it comes to a diagnosis.</a:t>
            </a:r>
          </a:p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Add the two together </a:t>
            </a:r>
            <a:r>
              <a:rPr lang="en-US" altLang="en-US" dirty="0">
                <a:latin typeface="Arial" panose="020B0604020202020204" pitchFamily="34" charset="0"/>
              </a:rPr>
              <a:t>to get the  total amount of added or subtracted fuel.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LTFT = +8%, STFT = -3%, total = +5%.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5947CE-6DDE-48E6-8DF3-0121F7F386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53" y="2406315"/>
            <a:ext cx="5453607" cy="352926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8ED40-6107-4027-8E34-B5FB3337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D1D22C5-D0D4-4F24-B433-1BCA49C7B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+LTFT Too High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330463B-58C2-4952-BB2F-BB8108F6A93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6745" y="2209801"/>
            <a:ext cx="4424855" cy="39211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Look for a vacuum leak.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Look for a cracked exhaust manifold.</a:t>
            </a:r>
          </a:p>
        </p:txBody>
      </p:sp>
      <p:pic>
        <p:nvPicPr>
          <p:cNvPr id="65540" name="Picture 4" descr="IMG_1022">
            <a:extLst>
              <a:ext uri="{FF2B5EF4-FFF2-40B4-BE49-F238E27FC236}">
                <a16:creationId xmlns:a16="http://schemas.microsoft.com/office/drawing/2014/main" id="{D0448414-4237-4936-83A4-6BEDCBE151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4937" y="1417638"/>
            <a:ext cx="6227463" cy="488068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420B48-F647-4BB0-8E0D-35AD2F9C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D6A65-F31B-463A-8076-2B16BF1C8343}" type="slidenum">
              <a:rPr lang="en-US" altLang="en-US" smtClean="0"/>
              <a:pPr/>
              <a:t>92</a:t>
            </a:fld>
            <a:endParaRPr lang="en-US" alt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B6D4E8CD-99C2-4E79-A18B-CCD41EBDE896}"/>
              </a:ext>
            </a:extLst>
          </p:cNvPr>
          <p:cNvSpPr/>
          <p:nvPr/>
        </p:nvSpPr>
        <p:spPr>
          <a:xfrm rot="5781527">
            <a:off x="8226351" y="3547242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644C5E1-2C54-47F2-9782-21AC85850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Trim Example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ACA28B11-BC23-4989-8868-FAC97F78D9D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51793" y="1825625"/>
            <a:ext cx="5468007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LTFT = +12%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STFT = +2%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</a:rPr>
              <a:t>How is the engine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</a:rPr>
              <a:t>running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now</a:t>
            </a:r>
            <a:r>
              <a:rPr lang="en-US" altLang="en-US" dirty="0">
                <a:latin typeface="Arial" panose="020B0604020202020204" pitchFamily="34" charset="0"/>
              </a:rPr>
              <a:t>?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DF54D5-B0DE-4564-BFF7-9C89F7A754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73" y="1499321"/>
            <a:ext cx="7523192" cy="485124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8CC08-52D7-44D9-8A8A-80BE226B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C64BFD61-72BB-4766-AFA8-3BCE8BB25D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84914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Trim Example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C1DCD2C-20D4-45B5-85C6-ED86028408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Answer: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</a:rPr>
              <a:t>The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engine is operating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</a:rPr>
              <a:t>normally</a:t>
            </a:r>
            <a:r>
              <a:rPr lang="en-US" altLang="en-US" dirty="0">
                <a:latin typeface="Arial" panose="020B0604020202020204" pitchFamily="34" charset="0"/>
              </a:rPr>
              <a:t> now because the PCM has compensated for a slightly lean air-fuel mixture by increasing the injector pulse-width.</a:t>
            </a:r>
          </a:p>
          <a:p>
            <a:pPr lvl="1" eaLnBrk="1" hangingPunct="1"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</a:rPr>
              <a:t>Look for a vacuum leak or low fuel pressure.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5781FD-8E9F-457D-8F83-CBC23A4951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5"/>
            <a:ext cx="5945476" cy="408498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D98BA-AABD-4165-8FBF-062107EA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9F537E96-86AC-4C34-91E9-A1A7C0B5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Drive The Vehicle</a:t>
            </a:r>
          </a:p>
        </p:txBody>
      </p:sp>
      <p:sp>
        <p:nvSpPr>
          <p:cNvPr id="26627" name="Subtitle 2">
            <a:extLst>
              <a:ext uri="{FF2B5EF4-FFF2-40B4-BE49-F238E27FC236}">
                <a16:creationId xmlns:a16="http://schemas.microsoft.com/office/drawing/2014/main" id="{F014048A-9DDB-4531-8EF8-4EE2533B7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anose="05020102010507070707" pitchFamily="18" charset="2"/>
              <a:buNone/>
            </a:pPr>
            <a:endParaRPr lang="en-US" altLang="en-US"/>
          </a:p>
        </p:txBody>
      </p:sp>
      <p:pic>
        <p:nvPicPr>
          <p:cNvPr id="26628" name="Picture 3" descr="Hot wheels.bmp">
            <a:extLst>
              <a:ext uri="{FF2B5EF4-FFF2-40B4-BE49-F238E27FC236}">
                <a16:creationId xmlns:a16="http://schemas.microsoft.com/office/drawing/2014/main" id="{24D8C1C4-2635-4C5F-B1C1-C55406286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21" y="1523999"/>
            <a:ext cx="9088851" cy="519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EDCF7-F9A9-4D7F-88A2-F738D0D0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FF0EF-26B1-47DC-8C3D-28D3D62C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82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Service Announcement (PSA)</a:t>
            </a:r>
            <a:b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(Avoid software problem)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A82C412-7780-4D79-BB3F-880E6AF956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2446"/>
            <a:ext cx="5352348" cy="417744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F730E-9CFF-4415-A7A6-1E5336A2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96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CEB92D8-527E-4D05-9D97-3FF732D684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81" y="2630322"/>
            <a:ext cx="4827907" cy="2932387"/>
          </a:xfrm>
        </p:spPr>
      </p:pic>
    </p:spTree>
    <p:extLst>
      <p:ext uri="{BB962C8B-B14F-4D97-AF65-F5344CB8AC3E}">
        <p14:creationId xmlns:p14="http://schemas.microsoft.com/office/powerpoint/2010/main" val="36019365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1DB05-B393-41AA-AD3C-2FB0533E6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15A8-40AB-4AB1-9DC5-F0ADE3B44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90" y="1560786"/>
            <a:ext cx="5420710" cy="479556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efficiency (VE)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the percentage of air entering the engine compared to the theoretical airflow.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 normally aspirated engines will test having a VE of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to 90%.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Older two-valve cylinder head engines will test lower than newer engines equipped with four valves per cylinder.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Percentages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100%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possible on supercharged or turbocharged engines.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64B05-0A94-463E-BD5F-548F8304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97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0E5571-4BA9-40A0-A9B4-81879C1A4E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72" y="1422400"/>
            <a:ext cx="2969548" cy="5279198"/>
          </a:xfrm>
        </p:spPr>
      </p:pic>
    </p:spTree>
    <p:extLst>
      <p:ext uri="{BB962C8B-B14F-4D97-AF65-F5344CB8AC3E}">
        <p14:creationId xmlns:p14="http://schemas.microsoft.com/office/powerpoint/2010/main" val="27235667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8D2F7-81CF-4900-B956-05CE5A62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Efficiency Calculator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51A0C-B8FC-4162-A6DF-4DC144F082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VE calculator can be downloaded from: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www.jameshalderman.com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“Downloads”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“Service Information.”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“Volumetric Efficiency Calculator for Windows.”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1BEB7C-E695-47FD-B73C-4CCA9010E0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1543375"/>
            <a:ext cx="4571999" cy="467680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C6503-5658-4158-9E99-BC8428E89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77C93-67FD-4CF1-B4FB-E799945738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874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>
            <a:extLst>
              <a:ext uri="{FF2B5EF4-FFF2-40B4-BE49-F238E27FC236}">
                <a16:creationId xmlns:a16="http://schemas.microsoft.com/office/drawing/2014/main" id="{52CDB1BF-C7C6-4C01-A791-888497514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maintain at least 850mV</a:t>
            </a:r>
          </a:p>
        </p:txBody>
      </p:sp>
      <p:pic>
        <p:nvPicPr>
          <p:cNvPr id="81923" name="Picture 7">
            <a:extLst>
              <a:ext uri="{FF2B5EF4-FFF2-40B4-BE49-F238E27FC236}">
                <a16:creationId xmlns:a16="http://schemas.microsoft.com/office/drawing/2014/main" id="{71743A5F-B359-424C-B51E-52161194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033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7A7BF-D6B6-48A9-B64B-B16E94EC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EB7A9-F54C-4FC4-BF2A-54C3234CC3A1}" type="slidenum">
              <a:rPr lang="en-US" smtClean="0"/>
              <a:t>99</a:t>
            </a:fld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638AD61-C743-4D93-A63F-63CC82188DA8}"/>
              </a:ext>
            </a:extLst>
          </p:cNvPr>
          <p:cNvSpPr/>
          <p:nvPr/>
        </p:nvSpPr>
        <p:spPr>
          <a:xfrm>
            <a:off x="6096000" y="5154612"/>
            <a:ext cx="1693111" cy="3310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</TotalTime>
  <Words>3278</Words>
  <Application>Microsoft Office PowerPoint</Application>
  <PresentationFormat>Widescreen</PresentationFormat>
  <Paragraphs>668</Paragraphs>
  <Slides>106</Slides>
  <Notes>98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3" baseType="lpstr">
      <vt:lpstr>Arial</vt:lpstr>
      <vt:lpstr>Calibri</vt:lpstr>
      <vt:lpstr>Calibri Light</vt:lpstr>
      <vt:lpstr>Wingdings</vt:lpstr>
      <vt:lpstr>Wingdings 2</vt:lpstr>
      <vt:lpstr>Office Theme</vt:lpstr>
      <vt:lpstr>Acrobat Document</vt:lpstr>
      <vt:lpstr>Diagnosis from the  Driver’s Seat</vt:lpstr>
      <vt:lpstr>Introduction</vt:lpstr>
      <vt:lpstr>Power Point Available  at www.jameshalderman.com</vt:lpstr>
      <vt:lpstr>Select “Downloads”</vt:lpstr>
      <vt:lpstr>Topics to be Discussed</vt:lpstr>
      <vt:lpstr>Diagnosing a Vehicle (Old school)</vt:lpstr>
      <vt:lpstr>Today All or Mostly Electrical </vt:lpstr>
      <vt:lpstr> Verify Customer Concern </vt:lpstr>
      <vt:lpstr>Service Information GM RPO Codes</vt:lpstr>
      <vt:lpstr>Where to Start?</vt:lpstr>
      <vt:lpstr>Visual Inspection </vt:lpstr>
      <vt:lpstr>My Shop Mirror</vt:lpstr>
      <vt:lpstr>TECH TIP</vt:lpstr>
      <vt:lpstr>Surround Cameras</vt:lpstr>
      <vt:lpstr>Any Dash Warning Lights On?</vt:lpstr>
      <vt:lpstr>Dash Symbol Chart</vt:lpstr>
      <vt:lpstr>Dash Warning Lights Mean? (Electronic throttle control fault detected)</vt:lpstr>
      <vt:lpstr>Checking Oil Level</vt:lpstr>
      <vt:lpstr>Ultrasonic Oil Level Sensor</vt:lpstr>
      <vt:lpstr>Oil Level Dash Displays</vt:lpstr>
      <vt:lpstr> What else can be measured  from the driver’s seat?</vt:lpstr>
      <vt:lpstr>Ford Mustang Variable Effort Steering (Changeable from the driver’s seat)</vt:lpstr>
      <vt:lpstr>A/C Diagnosis  from the Driver’s Seat</vt:lpstr>
      <vt:lpstr>Airflow Check</vt:lpstr>
      <vt:lpstr>Sample ASE-Type Question</vt:lpstr>
      <vt:lpstr>Sample ASE-Type Question</vt:lpstr>
      <vt:lpstr>CASE Study</vt:lpstr>
      <vt:lpstr>CASE STUDY</vt:lpstr>
      <vt:lpstr>CASE STUDY - Solution</vt:lpstr>
      <vt:lpstr>Voltage Display</vt:lpstr>
      <vt:lpstr>Electrical Measurements from  the Driver’s Seat</vt:lpstr>
      <vt:lpstr>If The Battery Is Not Happy,  The Vehicle Is Not Happy</vt:lpstr>
      <vt:lpstr>Where to Get Double Banana Plugs</vt:lpstr>
      <vt:lpstr>Where is the DLC?</vt:lpstr>
      <vt:lpstr>OBD II Connector</vt:lpstr>
      <vt:lpstr>OBD II Connector</vt:lpstr>
      <vt:lpstr>OBD-II DLC</vt:lpstr>
      <vt:lpstr>Case Study</vt:lpstr>
      <vt:lpstr>OBD II DLC Memory Saver</vt:lpstr>
      <vt:lpstr>Checking Voltage at the DLC</vt:lpstr>
      <vt:lpstr>OBD II Break-Out Box (BOB)</vt:lpstr>
      <vt:lpstr>LEDs on the OBD II BOB</vt:lpstr>
      <vt:lpstr>Where to Purchase a Break-Out-Box (BOB)</vt:lpstr>
      <vt:lpstr>Tech Tip</vt:lpstr>
      <vt:lpstr>Battery Voltage</vt:lpstr>
      <vt:lpstr>Battery Condition Test</vt:lpstr>
      <vt:lpstr>Cranking System Voltage</vt:lpstr>
      <vt:lpstr>CASE STUDY</vt:lpstr>
      <vt:lpstr>Charging System Voltage</vt:lpstr>
      <vt:lpstr>CASE STUDY</vt:lpstr>
      <vt:lpstr>CASE STUDY</vt:lpstr>
      <vt:lpstr>Ripple Voltage Testing</vt:lpstr>
      <vt:lpstr>Relative Power Balance Test</vt:lpstr>
      <vt:lpstr>Anything already plugged into the DLC?</vt:lpstr>
      <vt:lpstr>Insurance Telematics</vt:lpstr>
      <vt:lpstr>Diagnosis Telematics</vt:lpstr>
      <vt:lpstr>Smart Phone Interface (Chevrolet Volt)</vt:lpstr>
      <vt:lpstr>OBD DLC Wiring</vt:lpstr>
      <vt:lpstr>CAN Terminating Resistors</vt:lpstr>
      <vt:lpstr>Terminating Resistance Testing (Two 120 ohm in parallel = 60 Ohms)</vt:lpstr>
      <vt:lpstr>CASE Study</vt:lpstr>
      <vt:lpstr>Stop-Start Systems</vt:lpstr>
      <vt:lpstr>Check Engine Light On?</vt:lpstr>
      <vt:lpstr>Diagnosing OBD II DTCs</vt:lpstr>
      <vt:lpstr>CASE STUDY</vt:lpstr>
      <vt:lpstr>Scan Tool</vt:lpstr>
      <vt:lpstr>Code Readers (Usually cost less than $100)</vt:lpstr>
      <vt:lpstr>Smart Phone Scan Tool</vt:lpstr>
      <vt:lpstr>OBD II Global (Generic) Scan Tools</vt:lpstr>
      <vt:lpstr>Enhanced Aftermarket Scan Tools</vt:lpstr>
      <vt:lpstr>Factory Scan Tools</vt:lpstr>
      <vt:lpstr>2016+ Hyundai Genesis</vt:lpstr>
      <vt:lpstr>Scan Tool Data (PIDs) Perform all Module Scan</vt:lpstr>
      <vt:lpstr>Cylinder Contribution Test</vt:lpstr>
      <vt:lpstr>P0300 Random Misfire DTC</vt:lpstr>
      <vt:lpstr>Misfire Data</vt:lpstr>
      <vt:lpstr>Mode $06</vt:lpstr>
      <vt:lpstr>Check Monitor Status</vt:lpstr>
      <vt:lpstr>CASE Study (1997 Chevy Truck 350 V8)</vt:lpstr>
      <vt:lpstr>CASE Study (1997 Chevy Truck 350 V8)</vt:lpstr>
      <vt:lpstr>Camshaft Wear  Causing the CMP Retard (-6 degrees)</vt:lpstr>
      <vt:lpstr>Bi-Directional Control</vt:lpstr>
      <vt:lpstr>High Authority Inputs </vt:lpstr>
      <vt:lpstr>Look Carefully at All PIDs</vt:lpstr>
      <vt:lpstr>ECT = IAT </vt:lpstr>
      <vt:lpstr>ECT = IAT (continued)</vt:lpstr>
      <vt:lpstr>MAP = BARO</vt:lpstr>
      <vt:lpstr>MAP vs. Vacuum</vt:lpstr>
      <vt:lpstr>CASE STUDY</vt:lpstr>
      <vt:lpstr>Long Term/Short Term Fuel Trim</vt:lpstr>
      <vt:lpstr>LTFT and STFT Diagnosis</vt:lpstr>
      <vt:lpstr>+LTFT Too High</vt:lpstr>
      <vt:lpstr>Fuel Trim Example</vt:lpstr>
      <vt:lpstr>Fuel Trim Example</vt:lpstr>
      <vt:lpstr>Test Drive The Vehicle</vt:lpstr>
      <vt:lpstr>Public Service Announcement (PSA) (Avoid software problem)</vt:lpstr>
      <vt:lpstr>VOLUMETRIC EFFICIENCY</vt:lpstr>
      <vt:lpstr>Volumetric Efficiency Calculator</vt:lpstr>
      <vt:lpstr>Must maintain at least 850mV</vt:lpstr>
      <vt:lpstr>Power Test Drive</vt:lpstr>
      <vt:lpstr>Test Drive- Continued</vt:lpstr>
      <vt:lpstr>Module Programming </vt:lpstr>
      <vt:lpstr>Summary Chart </vt:lpstr>
      <vt:lpstr>Cars in The Future?</vt:lpstr>
      <vt:lpstr>Summary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from the  Driver’s Seat</dc:title>
  <dc:creator>James Halderman</dc:creator>
  <cp:lastModifiedBy>James Halderman</cp:lastModifiedBy>
  <cp:revision>599</cp:revision>
  <dcterms:created xsi:type="dcterms:W3CDTF">2019-07-04T13:07:07Z</dcterms:created>
  <dcterms:modified xsi:type="dcterms:W3CDTF">2020-02-27T17:31:42Z</dcterms:modified>
</cp:coreProperties>
</file>