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80" r:id="rId11"/>
    <p:sldId id="315" r:id="rId12"/>
    <p:sldId id="316" r:id="rId13"/>
    <p:sldId id="267" r:id="rId14"/>
    <p:sldId id="268" r:id="rId15"/>
    <p:sldId id="381" r:id="rId16"/>
    <p:sldId id="382" r:id="rId17"/>
    <p:sldId id="383" r:id="rId18"/>
    <p:sldId id="384" r:id="rId19"/>
    <p:sldId id="317" r:id="rId20"/>
    <p:sldId id="270" r:id="rId21"/>
    <p:sldId id="318" r:id="rId22"/>
    <p:sldId id="345" r:id="rId23"/>
    <p:sldId id="346" r:id="rId24"/>
    <p:sldId id="347" r:id="rId25"/>
    <p:sldId id="348" r:id="rId26"/>
    <p:sldId id="349" r:id="rId27"/>
    <p:sldId id="350" r:id="rId28"/>
    <p:sldId id="286" r:id="rId29"/>
    <p:sldId id="287" r:id="rId30"/>
    <p:sldId id="385" r:id="rId31"/>
    <p:sldId id="351" r:id="rId32"/>
    <p:sldId id="386" r:id="rId33"/>
    <p:sldId id="387" r:id="rId34"/>
    <p:sldId id="352" r:id="rId35"/>
    <p:sldId id="353" r:id="rId36"/>
    <p:sldId id="354" r:id="rId37"/>
    <p:sldId id="355" r:id="rId38"/>
    <p:sldId id="356" r:id="rId39"/>
    <p:sldId id="357" r:id="rId40"/>
    <p:sldId id="358" r:id="rId41"/>
    <p:sldId id="388" r:id="rId42"/>
    <p:sldId id="359" r:id="rId43"/>
    <p:sldId id="360" r:id="rId44"/>
    <p:sldId id="389" r:id="rId45"/>
    <p:sldId id="361" r:id="rId46"/>
    <p:sldId id="362" r:id="rId47"/>
    <p:sldId id="363" r:id="rId48"/>
    <p:sldId id="390" r:id="rId49"/>
    <p:sldId id="391" r:id="rId50"/>
    <p:sldId id="392" r:id="rId51"/>
    <p:sldId id="393" r:id="rId52"/>
    <p:sldId id="394" r:id="rId53"/>
    <p:sldId id="364" r:id="rId54"/>
    <p:sldId id="365" r:id="rId55"/>
    <p:sldId id="366" r:id="rId56"/>
    <p:sldId id="299" r:id="rId57"/>
    <p:sldId id="300" r:id="rId58"/>
    <p:sldId id="395" r:id="rId59"/>
    <p:sldId id="367" r:id="rId60"/>
    <p:sldId id="396" r:id="rId61"/>
    <p:sldId id="397" r:id="rId62"/>
    <p:sldId id="398" r:id="rId63"/>
    <p:sldId id="272" r:id="rId64"/>
    <p:sldId id="368" r:id="rId65"/>
    <p:sldId id="274" r:id="rId66"/>
    <p:sldId id="369" r:id="rId67"/>
    <p:sldId id="370" r:id="rId68"/>
    <p:sldId id="371" r:id="rId69"/>
    <p:sldId id="372" r:id="rId70"/>
    <p:sldId id="399" r:id="rId71"/>
    <p:sldId id="400" r:id="rId72"/>
    <p:sldId id="373" r:id="rId73"/>
    <p:sldId id="374" r:id="rId74"/>
    <p:sldId id="375" r:id="rId75"/>
    <p:sldId id="376" r:id="rId76"/>
    <p:sldId id="377" r:id="rId77"/>
    <p:sldId id="378" r:id="rId78"/>
    <p:sldId id="379" r:id="rId79"/>
    <p:sldId id="401"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25"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2/4/2020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2/4/2020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2/4/2020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2/4/2020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2/4/2020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2/4/2020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2/4/2020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2/4/2020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2/4/2020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2/4/2020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699811"/>
            <a:ext cx="8229600" cy="524087"/>
          </a:xfrm>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quarter" idx="13"/>
          </p:nvPr>
        </p:nvSpPr>
        <p:spPr>
          <a:xfrm>
            <a:off x="457200" y="5703888"/>
            <a:ext cx="8229600" cy="46831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422516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2/4/2020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8.xml"/></Relationships>
</file>

<file path=ppt/slides/_rels/slide7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8.xml"/></Relationships>
</file>

<file path=ppt/slides/_rels/slide8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8.xml"/></Relationships>
</file>

<file path=ppt/slides/_rels/slide8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8.xml"/></Relationships>
</file>

<file path=ppt/slides/_rels/slide8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68.xml"/></Relationships>
</file>

<file path=ppt/slides/_rels/slide8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8.xml"/></Relationships>
</file>

<file path=ppt/slides/_rels/slide8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68.xml"/></Relationships>
</file>

<file path=ppt/slides/_rels/slide87.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68.xml"/></Relationships>
</file>

<file path=ppt/slides/_rels/slide88.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68.xml"/></Relationships>
</file>

<file path=ppt/slides/_rels/slide8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68.xml"/></Relationships>
</file>

<file path=ppt/slides/_rels/slide9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68.xml"/></Relationships>
</file>

<file path=ppt/slides/_rels/slide9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68.xml"/></Relationships>
</file>

<file path=ppt/slides/_rels/slide9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122</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Hydraulic Power Steering Systems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POWER STEERING PUMP AND RESERVOIR (1 OF 4)</a:t>
            </a:r>
          </a:p>
        </p:txBody>
      </p:sp>
      <p:sp>
        <p:nvSpPr>
          <p:cNvPr id="3" name="Content Placeholder 2"/>
          <p:cNvSpPr>
            <a:spLocks noGrp="1"/>
          </p:cNvSpPr>
          <p:nvPr>
            <p:ph idx="1"/>
          </p:nvPr>
        </p:nvSpPr>
        <p:spPr/>
        <p:txBody>
          <a:bodyPr/>
          <a:lstStyle/>
          <a:p>
            <a:r>
              <a:rPr lang="en-US" dirty="0"/>
              <a:t>Parts and Operation</a:t>
            </a:r>
          </a:p>
          <a:p>
            <a:pPr lvl="1"/>
            <a:r>
              <a:rPr lang="en-US" dirty="0"/>
              <a:t>The power steering pump draws fluid from the reservoir, pressurizes it, and delivers it to the power steering system.</a:t>
            </a:r>
          </a:p>
          <a:p>
            <a:r>
              <a:rPr lang="en-US" dirty="0"/>
              <a:t>Remote Reservoir</a:t>
            </a:r>
          </a:p>
          <a:p>
            <a:pPr lvl="1"/>
            <a:r>
              <a:rPr lang="en-US" dirty="0"/>
              <a:t>The remote reservoir allows for a smaller, more compact pump assembly that is better suited to the cramped engine compartment of a modern vehicle.</a:t>
            </a:r>
          </a:p>
        </p:txBody>
      </p:sp>
    </p:spTree>
    <p:extLst>
      <p:ext uri="{BB962C8B-B14F-4D97-AF65-F5344CB8AC3E}">
        <p14:creationId xmlns:p14="http://schemas.microsoft.com/office/powerpoint/2010/main" val="62598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POWER STEERING PUMP AND RESERVOIR (2 OF 4)</a:t>
            </a:r>
          </a:p>
        </p:txBody>
      </p:sp>
      <p:sp>
        <p:nvSpPr>
          <p:cNvPr id="3" name="Content Placeholder 2"/>
          <p:cNvSpPr>
            <a:spLocks noGrp="1"/>
          </p:cNvSpPr>
          <p:nvPr>
            <p:ph idx="1"/>
          </p:nvPr>
        </p:nvSpPr>
        <p:spPr/>
        <p:txBody>
          <a:bodyPr/>
          <a:lstStyle/>
          <a:p>
            <a:r>
              <a:rPr lang="en-US" dirty="0"/>
              <a:t>Forces and Pressures Involved</a:t>
            </a:r>
          </a:p>
          <a:p>
            <a:pPr lvl="1"/>
            <a:r>
              <a:rPr lang="en-US" dirty="0"/>
              <a:t>A typical power steering system requires only 2 to 3.5 </a:t>
            </a:r>
            <a:r>
              <a:rPr lang="en-US" dirty="0" err="1"/>
              <a:t>lb</a:t>
            </a:r>
            <a:r>
              <a:rPr lang="en-US" dirty="0"/>
              <a:t> (0.9 to 1.6 kg) of driver effort to turn the steering wheel.</a:t>
            </a:r>
          </a:p>
          <a:p>
            <a:r>
              <a:rPr lang="en-US" dirty="0"/>
              <a:t>Typical pressures generated by a power steering system include the following:</a:t>
            </a:r>
          </a:p>
          <a:p>
            <a:pPr lvl="1"/>
            <a:r>
              <a:rPr lang="en-US" dirty="0"/>
              <a:t>Straight ahead</a:t>
            </a:r>
            <a:r>
              <a:rPr lang="en-US" i="1" dirty="0"/>
              <a:t> </a:t>
            </a:r>
            <a:r>
              <a:rPr lang="en-US" dirty="0"/>
              <a:t>less than 150 PSI (1,400 </a:t>
            </a:r>
            <a:r>
              <a:rPr lang="en-US" dirty="0" err="1"/>
              <a:t>kPa</a:t>
            </a:r>
            <a:r>
              <a:rPr lang="en-US" dirty="0"/>
              <a:t>)</a:t>
            </a:r>
          </a:p>
          <a:p>
            <a:pPr lvl="1"/>
            <a:r>
              <a:rPr lang="en-US" dirty="0"/>
              <a:t>Cornering</a:t>
            </a:r>
            <a:r>
              <a:rPr lang="en-US" i="1" dirty="0"/>
              <a:t> </a:t>
            </a:r>
            <a:r>
              <a:rPr lang="en-US" dirty="0"/>
              <a:t>about 450 PSI (3,100 </a:t>
            </a:r>
            <a:r>
              <a:rPr lang="en-US" dirty="0" err="1"/>
              <a:t>kPa</a:t>
            </a:r>
            <a:r>
              <a:rPr lang="en-US" dirty="0"/>
              <a:t>)</a:t>
            </a:r>
          </a:p>
          <a:p>
            <a:pPr lvl="1"/>
            <a:r>
              <a:rPr lang="en-US" dirty="0"/>
              <a:t>Parking</a:t>
            </a:r>
            <a:r>
              <a:rPr lang="en-US" i="1" dirty="0"/>
              <a:t> </a:t>
            </a:r>
            <a:r>
              <a:rPr lang="en-US" dirty="0"/>
              <a:t>(maximum) 750–1,400 PSI (5,200–10,000 </a:t>
            </a:r>
            <a:r>
              <a:rPr lang="en-US" dirty="0" err="1"/>
              <a:t>kPa</a:t>
            </a:r>
            <a:r>
              <a:rPr lang="en-US" dirty="0"/>
              <a:t>)</a:t>
            </a:r>
          </a:p>
        </p:txBody>
      </p:sp>
    </p:spTree>
    <p:extLst>
      <p:ext uri="{BB962C8B-B14F-4D97-AF65-F5344CB8AC3E}">
        <p14:creationId xmlns:p14="http://schemas.microsoft.com/office/powerpoint/2010/main" val="189067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POWER STEERING PUMP AND RESERVOIR (3 OF 4)</a:t>
            </a:r>
          </a:p>
        </p:txBody>
      </p:sp>
      <p:sp>
        <p:nvSpPr>
          <p:cNvPr id="3" name="Content Placeholder 2"/>
          <p:cNvSpPr>
            <a:spLocks noGrp="1"/>
          </p:cNvSpPr>
          <p:nvPr>
            <p:ph idx="1"/>
          </p:nvPr>
        </p:nvSpPr>
        <p:spPr/>
        <p:txBody>
          <a:bodyPr/>
          <a:lstStyle/>
          <a:p>
            <a:r>
              <a:rPr lang="en-US" dirty="0"/>
              <a:t>Vane Pump Operation</a:t>
            </a:r>
          </a:p>
          <a:p>
            <a:pPr lvl="1"/>
            <a:r>
              <a:rPr lang="en-US" dirty="0"/>
              <a:t>The drive belt rotates the power steering pump pulley and the rotor assembly inside the power steering pump.</a:t>
            </a:r>
          </a:p>
          <a:p>
            <a:pPr lvl="1"/>
            <a:r>
              <a:rPr lang="en-US" dirty="0"/>
              <a:t>Centrifugal force and hydraulic pressure push the vanes of the rotor outward into contact with the pump ring.</a:t>
            </a:r>
          </a:p>
          <a:p>
            <a:pPr lvl="1"/>
            <a:r>
              <a:rPr lang="en-US" dirty="0"/>
              <a:t>The shape of the pump ring causes a change in the volume of fluid between the vanes.</a:t>
            </a:r>
          </a:p>
        </p:txBody>
      </p:sp>
    </p:spTree>
    <p:extLst>
      <p:ext uri="{BB962C8B-B14F-4D97-AF65-F5344CB8AC3E}">
        <p14:creationId xmlns:p14="http://schemas.microsoft.com/office/powerpoint/2010/main" val="1191498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POWER STEERING PUMP AND RESERVOIR (4 OF 4)</a:t>
            </a:r>
          </a:p>
        </p:txBody>
      </p:sp>
      <p:sp>
        <p:nvSpPr>
          <p:cNvPr id="3" name="Content Placeholder 2"/>
          <p:cNvSpPr>
            <a:spLocks noGrp="1"/>
          </p:cNvSpPr>
          <p:nvPr>
            <p:ph idx="1"/>
          </p:nvPr>
        </p:nvSpPr>
        <p:spPr/>
        <p:txBody>
          <a:bodyPr/>
          <a:lstStyle/>
          <a:p>
            <a:r>
              <a:rPr lang="en-US" dirty="0"/>
              <a:t>Control Valve</a:t>
            </a:r>
          </a:p>
          <a:p>
            <a:pPr lvl="1"/>
            <a:r>
              <a:rPr lang="en-US" dirty="0"/>
              <a:t>The modulator valve (also called a control valve) is a spring-loaded pressure-relief device that bleeds off excess pressure to prevent system damage.</a:t>
            </a:r>
          </a:p>
          <a:p>
            <a:endParaRPr lang="en-US" dirty="0"/>
          </a:p>
        </p:txBody>
      </p:sp>
    </p:spTree>
    <p:extLst>
      <p:ext uri="{BB962C8B-B14F-4D97-AF65-F5344CB8AC3E}">
        <p14:creationId xmlns:p14="http://schemas.microsoft.com/office/powerpoint/2010/main" val="146123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122.3 </a:t>
            </a:r>
            <a:r>
              <a:rPr lang="en-US" sz="2800" dirty="0">
                <a:latin typeface="+mj-lt"/>
              </a:rPr>
              <a:t>A typical integral power steering pump when the pump is mounted inside the reservoir</a:t>
            </a:r>
          </a:p>
        </p:txBody>
      </p:sp>
      <p:pic>
        <p:nvPicPr>
          <p:cNvPr id="4" name="Picture 2" descr="The figure shows a reservoir that can house a pump inside it. It has a filler neck on the top and a return hose. An O-ring and a seal go into the pump and pressure hose fitting attaches to the pump to complete the assembly of an integral power steering pump.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97662" y="2302328"/>
            <a:ext cx="5148676" cy="358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IN" sz="2400" dirty="0">
                <a:latin typeface="+mj-lt"/>
              </a:rPr>
              <a:t>Figure 122.4 </a:t>
            </a:r>
            <a:r>
              <a:rPr lang="en-US" sz="2400" dirty="0">
                <a:latin typeface="+mj-lt"/>
              </a:rPr>
              <a:t>Typical remote reservoir</a:t>
            </a:r>
          </a:p>
        </p:txBody>
      </p:sp>
      <p:pic>
        <p:nvPicPr>
          <p:cNvPr id="4" name="Picture 2" descr="A photo shows a steering pump reservoir in the engine compartmen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1799" y="1447800"/>
            <a:ext cx="6300018" cy="473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122.5 </a:t>
            </a:r>
            <a:r>
              <a:rPr lang="en-US" sz="2400" dirty="0">
                <a:latin typeface="+mj-lt"/>
              </a:rPr>
              <a:t>Typical power steering pump assemblies</a:t>
            </a:r>
            <a:endParaRPr lang="en-US" dirty="0">
              <a:latin typeface="+mj-lt"/>
            </a:endParaRPr>
          </a:p>
        </p:txBody>
      </p:sp>
      <p:pic>
        <p:nvPicPr>
          <p:cNvPr id="6" name="Picture 2" descr="A figure shows a three types of power steering pump assemblies, a CB-series, a N-series and a TC-series.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3770" y="1524000"/>
            <a:ext cx="4516460" cy="479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122.6 </a:t>
            </a:r>
            <a:r>
              <a:rPr lang="en-US" sz="2400" dirty="0">
                <a:latin typeface="+mj-lt"/>
              </a:rPr>
              <a:t>General Motors vane-type pump</a:t>
            </a:r>
            <a:endParaRPr lang="en-US" dirty="0">
              <a:latin typeface="+mj-lt"/>
            </a:endParaRPr>
          </a:p>
        </p:txBody>
      </p:sp>
      <p:pic>
        <p:nvPicPr>
          <p:cNvPr id="3" name="Picture 2" descr="The figure shows a shaft that connects to a thrust plate on one end. A rotor attaches to the shaft splines. There are multiple vanes that attach on the rotor periphery and a snap ring on the shaft secures these components. A cam ring goes over the rotor and a pressure plate attaches to the other end of the shaf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8608" y="1524000"/>
            <a:ext cx="6186784" cy="487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836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65" y="304800"/>
            <a:ext cx="8229600" cy="1097280"/>
          </a:xfrm>
        </p:spPr>
        <p:txBody>
          <a:bodyPr/>
          <a:lstStyle/>
          <a:p>
            <a:r>
              <a:rPr lang="en-IN" sz="1800" dirty="0">
                <a:latin typeface="+mj-lt"/>
              </a:rPr>
              <a:t>Figure 122.7 </a:t>
            </a:r>
            <a:r>
              <a:rPr lang="en-US" sz="1800" dirty="0">
                <a:latin typeface="+mj-lt"/>
              </a:rPr>
              <a:t>Vane pump operation. In phase 1, the rotor moves past the opposed suction ports, and the vanes move out to maintain contact with the ring. As the rotor continues to move during phase 2, the vanes follow the contour of the ring. The contour of the ring forms a larger cavity between the vanes. </a:t>
            </a:r>
          </a:p>
        </p:txBody>
      </p:sp>
      <p:pic>
        <p:nvPicPr>
          <p:cNvPr id="3" name="Picture 2" descr="A figure illustrates operation of vane pump in two phases. In the first phase, the cavity expands to create low pressure and draws in fluid. In the second phase, the cavity continues to expand and draws more flui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3056" y="2667000"/>
            <a:ext cx="6949218" cy="273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400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122.8 </a:t>
            </a:r>
            <a:r>
              <a:rPr lang="en-US" sz="2000" dirty="0">
                <a:latin typeface="+mj-lt"/>
              </a:rPr>
              <a:t>Vane pump operation—continued. At phase 3, the vanes are at the end of the intake port of the pump and the cavity has reached its maximum volume. In phase 4, the rotor moves into alignment with the opposed discharge ports</a:t>
            </a:r>
          </a:p>
        </p:txBody>
      </p:sp>
      <p:pic>
        <p:nvPicPr>
          <p:cNvPr id="3" name="Picture 2" descr="A figure illustrates operation of vane pump in two phases. In the third phase, the cavity reaches maximum volume and in the fourth, the cavity moves to the exhaust port.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05000" y="2514600"/>
            <a:ext cx="5404172" cy="286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81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(1 of 2)</a:t>
            </a:r>
          </a:p>
        </p:txBody>
      </p:sp>
      <p:sp>
        <p:nvSpPr>
          <p:cNvPr id="23555" name="Content Placeholder 2"/>
          <p:cNvSpPr>
            <a:spLocks noGrp="1"/>
          </p:cNvSpPr>
          <p:nvPr>
            <p:ph idx="1"/>
          </p:nvPr>
        </p:nvSpPr>
        <p:spPr/>
        <p:txBody>
          <a:bodyPr/>
          <a:lstStyle/>
          <a:p>
            <a:pPr marL="0" indent="0">
              <a:buNone/>
            </a:pPr>
            <a:r>
              <a:rPr lang="en-US" b="1" dirty="0">
                <a:solidFill>
                  <a:srgbClr val="005A70"/>
                </a:solidFill>
              </a:rPr>
              <a:t>122.1</a:t>
            </a:r>
            <a:r>
              <a:rPr lang="en-US" dirty="0"/>
              <a:t> Describe the operation of hydraulic power steering hydraulic systems.</a:t>
            </a:r>
          </a:p>
          <a:p>
            <a:pPr marL="0" indent="0">
              <a:buNone/>
            </a:pPr>
            <a:r>
              <a:rPr lang="en-US" b="1" dirty="0">
                <a:solidFill>
                  <a:srgbClr val="005A70"/>
                </a:solidFill>
              </a:rPr>
              <a:t>122.2 </a:t>
            </a:r>
            <a:r>
              <a:rPr lang="en-US" dirty="0"/>
              <a:t>Discuss the components and operation of power steering pumps. </a:t>
            </a:r>
          </a:p>
          <a:p>
            <a:pPr marL="0" indent="0">
              <a:buNone/>
            </a:pPr>
            <a:r>
              <a:rPr lang="en-US" b="1" dirty="0">
                <a:solidFill>
                  <a:srgbClr val="005A70"/>
                </a:solidFill>
              </a:rPr>
              <a:t>122.3 </a:t>
            </a:r>
            <a:r>
              <a:rPr lang="en-US" dirty="0"/>
              <a:t>Explain the purpose and function of integral power steering.</a:t>
            </a:r>
          </a:p>
          <a:p>
            <a:pPr marL="0" indent="0">
              <a:buNone/>
            </a:pPr>
            <a:r>
              <a:rPr lang="en-US" b="1" dirty="0">
                <a:solidFill>
                  <a:schemeClr val="accent2"/>
                </a:solidFill>
              </a:rPr>
              <a:t>122.4</a:t>
            </a:r>
            <a:r>
              <a:rPr lang="en-US" dirty="0"/>
              <a:t> Discuss the purpose and function of variable effort steering systems.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IN" sz="1800" dirty="0">
                <a:latin typeface="+mj-lt"/>
              </a:rPr>
              <a:t>Figure 122.9 </a:t>
            </a:r>
            <a:r>
              <a:rPr lang="en-US" sz="1800" dirty="0">
                <a:latin typeface="+mj-lt"/>
              </a:rPr>
              <a:t>Vane pump operation—continued. As the rotor continues to move during phase 5, the volume of the cavity decreases, which increases the discharge pressure. At phase 6, the last phase, the contour of the ring results in the minimum cavity volume, and the discharge of fluid is completed</a:t>
            </a:r>
          </a:p>
        </p:txBody>
      </p:sp>
      <p:pic>
        <p:nvPicPr>
          <p:cNvPr id="3" name="Picture 2" descr="A figure illustrates operation of vane pump in two phases. In the fifth phase, the cavity decreases and creates high pressures and in the sixth, the cavity continues to decrease and produces maximum pressure in the pump.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76964" y="2590800"/>
            <a:ext cx="5279828" cy="286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5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122.10 </a:t>
            </a:r>
            <a:r>
              <a:rPr lang="en-US" sz="2400" dirty="0">
                <a:latin typeface="+mj-lt"/>
              </a:rPr>
              <a:t>Flow control valve</a:t>
            </a:r>
            <a:endParaRPr lang="en-US" dirty="0">
              <a:latin typeface="+mj-lt"/>
            </a:endParaRPr>
          </a:p>
        </p:txBody>
      </p:sp>
      <p:pic>
        <p:nvPicPr>
          <p:cNvPr id="3" name="Picture 2" descr="A figure shows a flow control valve that goes inside an outlet port of a pump body. A spring sits below the flow control valve and a hose fitting secures the valve inside the port.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47082" y="2020739"/>
            <a:ext cx="7049836" cy="364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331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122.11 </a:t>
            </a:r>
            <a:r>
              <a:rPr lang="en-US" sz="2400" dirty="0">
                <a:latin typeface="+mj-lt"/>
              </a:rPr>
              <a:t>The pressure-relief check ball unseats, allowing fluid to flow back into the pump inlet if the pressure rises above a  certain limit</a:t>
            </a:r>
            <a:endParaRPr lang="en-US" dirty="0">
              <a:latin typeface="+mj-lt"/>
            </a:endParaRPr>
          </a:p>
        </p:txBody>
      </p:sp>
      <p:pic>
        <p:nvPicPr>
          <p:cNvPr id="3" name="Picture 2" descr="The figure shows a cutaway of the control valve assembly from the pressure hose fitting to the spring end of the modulator valve. The modulator valve has spring end with a pressure relief check ball. A side connection between pressure hose fitting and pressure relief valve allows fluid to flow into it. The check ball inside the relief valve lifts off its seat and allows fluid to flow to the pump inlet which is connected through an orifice. The control valve assembly has an entrance for the pressurized fluid at the outlet po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0829" y="2365327"/>
            <a:ext cx="5682342" cy="365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553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How does a vane-type power steering pump operate?</a:t>
            </a:r>
          </a:p>
        </p:txBody>
      </p:sp>
    </p:spTree>
    <p:extLst>
      <p:ext uri="{BB962C8B-B14F-4D97-AF65-F5344CB8AC3E}">
        <p14:creationId xmlns:p14="http://schemas.microsoft.com/office/powerpoint/2010/main" val="2374300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2554545"/>
          </a:xfrm>
          <a:prstGeom prst="rect">
            <a:avLst/>
          </a:prstGeom>
        </p:spPr>
        <p:txBody>
          <a:bodyPr wrap="square">
            <a:spAutoFit/>
          </a:bodyPr>
          <a:lstStyle/>
          <a:p>
            <a:pPr lvl="1"/>
            <a:r>
              <a:rPr lang="en-US" sz="4000" dirty="0">
                <a:solidFill>
                  <a:schemeClr val="tx2"/>
                </a:solidFill>
              </a:rPr>
              <a:t>Centrifugal force and hydraulic pressure push the vanes of the rotor outward into contact with the pump ring.</a:t>
            </a:r>
          </a:p>
        </p:txBody>
      </p:sp>
    </p:spTree>
    <p:extLst>
      <p:ext uri="{BB962C8B-B14F-4D97-AF65-F5344CB8AC3E}">
        <p14:creationId xmlns:p14="http://schemas.microsoft.com/office/powerpoint/2010/main" val="2508462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POWER STEERING HOSES</a:t>
            </a:r>
          </a:p>
        </p:txBody>
      </p:sp>
      <p:sp>
        <p:nvSpPr>
          <p:cNvPr id="3" name="Content Placeholder 2"/>
          <p:cNvSpPr>
            <a:spLocks noGrp="1"/>
          </p:cNvSpPr>
          <p:nvPr>
            <p:ph idx="1"/>
          </p:nvPr>
        </p:nvSpPr>
        <p:spPr/>
        <p:txBody>
          <a:bodyPr/>
          <a:lstStyle/>
          <a:p>
            <a:r>
              <a:rPr lang="en-US" dirty="0"/>
              <a:t>The pressure hose is connected to the flow control/relief valve. This hose supplies pressurized fluid to the steering gear.</a:t>
            </a:r>
          </a:p>
          <a:p>
            <a:r>
              <a:rPr lang="en-US" dirty="0"/>
              <a:t>The second hose is called the return</a:t>
            </a:r>
            <a:r>
              <a:rPr lang="en-US" i="1" dirty="0"/>
              <a:t> hose </a:t>
            </a:r>
            <a:r>
              <a:rPr lang="en-US" dirty="0"/>
              <a:t>and it returns the fluid from the steering gear back to the pump.</a:t>
            </a:r>
          </a:p>
          <a:p>
            <a:r>
              <a:rPr lang="en-US" dirty="0"/>
              <a:t>Some vehicles will use a cooler in the return path to the pump. The cooler is used to reduce the temperature of the fluid before it enters the pump.</a:t>
            </a:r>
          </a:p>
        </p:txBody>
      </p:sp>
    </p:spTree>
    <p:extLst>
      <p:ext uri="{BB962C8B-B14F-4D97-AF65-F5344CB8AC3E}">
        <p14:creationId xmlns:p14="http://schemas.microsoft.com/office/powerpoint/2010/main" val="2442557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122.12 </a:t>
            </a:r>
            <a:r>
              <a:rPr lang="en-US" sz="1800" dirty="0">
                <a:latin typeface="+mj-lt"/>
              </a:rPr>
              <a:t>The power steering fluid cooler, if used, is located in the return hose. Often the “cooler” is simply a length of return metal line that is arranged in a loop and routed near the front of the vehicle. The airflow past the return line helps reduce the temperature of the fluid</a:t>
            </a:r>
          </a:p>
        </p:txBody>
      </p:sp>
      <p:pic>
        <p:nvPicPr>
          <p:cNvPr id="3" name="Picture 2" descr="A figure shows a power steering pump connected to engine belt drive. The power steering pump connects to a steering gear unit through a hose. Return hose from the unit enters a cooler before returning to the pump.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1436" y="2106384"/>
            <a:ext cx="3981128" cy="3922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137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INTEGRAL POWER STEERING (1 OF 2)</a:t>
            </a:r>
          </a:p>
        </p:txBody>
      </p:sp>
      <p:sp>
        <p:nvSpPr>
          <p:cNvPr id="3" name="Content Placeholder 2"/>
          <p:cNvSpPr>
            <a:spLocks noGrp="1"/>
          </p:cNvSpPr>
          <p:nvPr>
            <p:ph idx="1"/>
          </p:nvPr>
        </p:nvSpPr>
        <p:spPr/>
        <p:txBody>
          <a:bodyPr/>
          <a:lstStyle/>
          <a:p>
            <a:r>
              <a:rPr lang="en-US" dirty="0"/>
              <a:t>Purpose and Function</a:t>
            </a:r>
          </a:p>
          <a:p>
            <a:pPr lvl="1"/>
            <a:r>
              <a:rPr lang="en-US" dirty="0"/>
              <a:t>In an integral power steering system, the control valve and a power piston which applies force to the pitman arm are incorporated into the steering gear construction.</a:t>
            </a:r>
          </a:p>
          <a:p>
            <a:r>
              <a:rPr lang="en-US" dirty="0"/>
              <a:t>Integral Standard Steering Gear</a:t>
            </a:r>
          </a:p>
          <a:p>
            <a:pPr lvl="1"/>
            <a:r>
              <a:rPr lang="en-US" dirty="0"/>
              <a:t>Most standard steering gears with power assist are the recirculating-ball type, and the ball nut functions as the power piston.</a:t>
            </a:r>
          </a:p>
        </p:txBody>
      </p:sp>
    </p:spTree>
    <p:extLst>
      <p:ext uri="{BB962C8B-B14F-4D97-AF65-F5344CB8AC3E}">
        <p14:creationId xmlns:p14="http://schemas.microsoft.com/office/powerpoint/2010/main" val="116548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INTEGRAL POWER STEERING (2 OF 2)</a:t>
            </a:r>
          </a:p>
        </p:txBody>
      </p:sp>
      <p:sp>
        <p:nvSpPr>
          <p:cNvPr id="3" name="Content Placeholder 2"/>
          <p:cNvSpPr>
            <a:spLocks noGrp="1"/>
          </p:cNvSpPr>
          <p:nvPr>
            <p:ph idx="1"/>
          </p:nvPr>
        </p:nvSpPr>
        <p:spPr/>
        <p:txBody>
          <a:bodyPr/>
          <a:lstStyle/>
          <a:p>
            <a:r>
              <a:rPr lang="en-US" dirty="0"/>
              <a:t>Rotary Control Valve</a:t>
            </a:r>
          </a:p>
          <a:p>
            <a:pPr lvl="1"/>
            <a:r>
              <a:rPr lang="en-US" dirty="0"/>
              <a:t>The rotary valve applies force to the power piston and reduces the effort needed to turn the steering linkage.</a:t>
            </a:r>
          </a:p>
          <a:p>
            <a:pPr lvl="1"/>
            <a:r>
              <a:rPr lang="en-US" dirty="0"/>
              <a:t>The rotary control valve consists of two cylindrical elements:</a:t>
            </a:r>
          </a:p>
          <a:p>
            <a:pPr lvl="1"/>
            <a:r>
              <a:rPr lang="en-US" dirty="0"/>
              <a:t>Inner valve element</a:t>
            </a:r>
          </a:p>
          <a:p>
            <a:pPr lvl="1"/>
            <a:r>
              <a:rPr lang="en-US" dirty="0"/>
              <a:t>Outer valve element</a:t>
            </a:r>
          </a:p>
          <a:p>
            <a:pPr lvl="1"/>
            <a:r>
              <a:rPr lang="en-US" dirty="0"/>
              <a:t>The inner valve element is secured to the steering gear input shaft and the torsion bar.</a:t>
            </a:r>
          </a:p>
          <a:p>
            <a:pPr lvl="1"/>
            <a:r>
              <a:rPr lang="en-US" dirty="0"/>
              <a:t>The outer valve element is also the steering worm gear.</a:t>
            </a:r>
          </a:p>
        </p:txBody>
      </p:sp>
    </p:spTree>
    <p:extLst>
      <p:ext uri="{BB962C8B-B14F-4D97-AF65-F5344CB8AC3E}">
        <p14:creationId xmlns:p14="http://schemas.microsoft.com/office/powerpoint/2010/main" val="3207180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122.13 </a:t>
            </a:r>
            <a:r>
              <a:rPr lang="en-US" sz="2400" dirty="0">
                <a:latin typeface="+mj-lt"/>
              </a:rPr>
              <a:t>Forces acting on the rack piston of an integral power steering gear</a:t>
            </a:r>
            <a:endParaRPr lang="en-US" dirty="0">
              <a:latin typeface="+mj-lt"/>
            </a:endParaRPr>
          </a:p>
        </p:txBody>
      </p:sp>
      <p:pic>
        <p:nvPicPr>
          <p:cNvPr id="3" name="Picture 2" descr="The figure shows a recirculating-ball type steering gear system with a sector gear and a ball nut with rack piston inside it. The rack piston forms a stub shaft outside the housing. A control valve is connected to the steering gear and the housing is filled with steering fluid. The figure shows an internal passageway from the control valve to bottom (left) side of the piston. The annotations on the figure, at the bottom left side of the piston reads pressure on this side of piston causes sector gear to rotate in direction of arrow. Another annotation on the figure between the nut and the control valve reads pressure on this side of piston causes sector gear to rotate opposite direction of arrow.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992" y="1559380"/>
            <a:ext cx="7834016" cy="444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723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(2 of 2)</a:t>
            </a:r>
          </a:p>
        </p:txBody>
      </p:sp>
      <p:sp>
        <p:nvSpPr>
          <p:cNvPr id="24579" name="Content Placeholder 2"/>
          <p:cNvSpPr>
            <a:spLocks noGrp="1"/>
          </p:cNvSpPr>
          <p:nvPr>
            <p:ph idx="1"/>
          </p:nvPr>
        </p:nvSpPr>
        <p:spPr/>
        <p:txBody>
          <a:bodyPr/>
          <a:lstStyle/>
          <a:p>
            <a:pPr marL="0" indent="0">
              <a:buNone/>
            </a:pPr>
            <a:r>
              <a:rPr lang="en-US" b="1" dirty="0">
                <a:solidFill>
                  <a:srgbClr val="005A70"/>
                </a:solidFill>
              </a:rPr>
              <a:t>122.5</a:t>
            </a:r>
            <a:r>
              <a:rPr lang="en-US" dirty="0"/>
              <a:t> Discuss power steering diagnosis and troubleshooting.</a:t>
            </a:r>
          </a:p>
          <a:p>
            <a:pPr marL="0" indent="0">
              <a:buNone/>
            </a:pPr>
            <a:r>
              <a:rPr lang="en-US" b="1" dirty="0">
                <a:solidFill>
                  <a:srgbClr val="005A70"/>
                </a:solidFill>
              </a:rPr>
              <a:t>122.6</a:t>
            </a:r>
            <a:r>
              <a:rPr lang="en-US" dirty="0"/>
              <a:t> Describe service of power steering components and fluid.</a:t>
            </a:r>
          </a:p>
          <a:p>
            <a:pPr marL="0" indent="0">
              <a:buNone/>
            </a:pPr>
            <a:r>
              <a:rPr lang="en-US" b="1" dirty="0">
                <a:solidFill>
                  <a:schemeClr val="accent2"/>
                </a:solidFill>
              </a:rPr>
              <a:t>122.7</a:t>
            </a:r>
            <a:r>
              <a:rPr lang="en-US" dirty="0"/>
              <a:t> This chapter will help prepare for Suspension and Steering (A4) ASE certification test content area “A” (Steering Systems Diagnosis and Repair). </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122.14 </a:t>
            </a:r>
            <a:r>
              <a:rPr lang="en-US" sz="2000" dirty="0">
                <a:latin typeface="+mj-lt"/>
              </a:rPr>
              <a:t>The rotary valve consists of inner and outer elements. The worm gear is part of the outer element and the torsion bar is part of the inner element. A pin attaches the worm gear to the bottom of the torsion bar to join the two elements together</a:t>
            </a:r>
            <a:endParaRPr lang="en-US" dirty="0">
              <a:latin typeface="+mj-lt"/>
            </a:endParaRPr>
          </a:p>
        </p:txBody>
      </p:sp>
      <p:pic>
        <p:nvPicPr>
          <p:cNvPr id="3" name="Picture 2" descr="The figure shows a torsion bar and a worm gear which form the rotary valve. The torsion bar forms the inner element which attaches to the outer element, the worm gear. The valve outer element is attached to the body of the worm gear whereas the valve inner element is attached to the torsion bar. The torsion bar element has a pin hole in its one end and a spline that connects to the steering shaft on the other. Next to the splines, the attached valve inner element shows a cylindrical element with grooves, a steering stop line and pump return openings on the cylindrical element. The worm gear element also has a pin hole on one end. The valve outer element, on the other end of the worm gear, has an inlet for fluid under pressure and two outlets, one for the right turn and the other for left tur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37064" y="2014274"/>
            <a:ext cx="3869872" cy="409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03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122.15 </a:t>
            </a:r>
            <a:r>
              <a:rPr lang="en-US" sz="2400" dirty="0">
                <a:latin typeface="+mj-lt"/>
              </a:rPr>
              <a:t>When the steering wheel is in the straight-ahead position, all of the ports in a rotary valve are open equally to the pressure and return circuits</a:t>
            </a:r>
            <a:endParaRPr lang="en-US" dirty="0">
              <a:latin typeface="+mj-lt"/>
            </a:endParaRPr>
          </a:p>
        </p:txBody>
      </p:sp>
      <p:pic>
        <p:nvPicPr>
          <p:cNvPr id="3" name="Picture 2" descr="The figure shows the surfaces of inner and outer elements of a rotary valve with machined grooves. There are three sets of fluid passages (grooves) on the outer element, which are a left-turn and right-turn outlet and a pressure inlet in each set. The grooves lead to inner element of the valve. There are three grooves in the inner element that lead to a return line. Flow markings in the grooves show flow of fluid from all ports and the straight-ahead positon shows no blockage in passage of fluid.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1889" y="2049242"/>
            <a:ext cx="4300222" cy="402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007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122.16 </a:t>
            </a:r>
            <a:r>
              <a:rPr lang="en-US" sz="2400" dirty="0">
                <a:latin typeface="+mj-lt"/>
              </a:rPr>
              <a:t>During a left turn, the inner element turns so that the left-turn circuits are open to pressure and the right-turn circuits are open to the return circuit</a:t>
            </a:r>
            <a:endParaRPr lang="en-US" dirty="0">
              <a:latin typeface="+mj-lt"/>
            </a:endParaRPr>
          </a:p>
        </p:txBody>
      </p:sp>
      <p:pic>
        <p:nvPicPr>
          <p:cNvPr id="3" name="Picture 2" descr="The figure shows the surfaces of inner and outer elements of a rotary valve with machined grooves. There are three sets of fluid passages (grooves) on the outer element, which are a left-turn and right-turn outlet and a pressure inlet in each set. The grooves lead to inner element of the valve. There are three grooves in the inner element that lead to a return line. The left turn positon shows blockages in grooves which only allows fluid to flow from pressure inlet to the left-turn outlet and fluid from right turn back pressure to flow to the return lin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7642" y="2125248"/>
            <a:ext cx="4408716" cy="402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166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122.17 </a:t>
            </a:r>
            <a:r>
              <a:rPr lang="en-US" sz="2400" dirty="0">
                <a:latin typeface="+mj-lt"/>
              </a:rPr>
              <a:t>During a left turn, the high-pressure fluid helps push the piston along the worm gear, thereby reducing the steering effort from the driver</a:t>
            </a:r>
            <a:endParaRPr lang="en-US" dirty="0">
              <a:latin typeface="+mj-lt"/>
            </a:endParaRPr>
          </a:p>
        </p:txBody>
      </p:sp>
      <p:pic>
        <p:nvPicPr>
          <p:cNvPr id="3" name="Picture 2" descr="The figure shows a steering gear assembly with a control valve. The piston arm is shown to be moving leftwards. Inside the housing, the fluid is divided into two types, one which exerts pressure and the other which is returning or being forced out of the steering gear. In the assembly, the rack nut acts like a piston. There’s a pressure inlet for the rotary control valve connected to the grooved gear inside the nut and a valve body which supports the control valve and connects it to the steering gear housing. The internal passageway from the control valve to bottom (left) side of the piston has a steering limit valve. The region between the nut and the control valve is filled with fluid with power-assist pressure and the region at the bottom left side of the piston and above the sector shaft has return type of fluid.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88027" y="2112562"/>
            <a:ext cx="4767946" cy="401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49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122.18 </a:t>
            </a:r>
            <a:r>
              <a:rPr lang="en-US" sz="2400" dirty="0">
                <a:latin typeface="+mj-lt"/>
              </a:rPr>
              <a:t>During a right turn, the inner element turns so that the right-turn outlets are open to pressure and the left-turn outlets are open to the return circuit</a:t>
            </a:r>
            <a:endParaRPr lang="en-US" dirty="0">
              <a:latin typeface="+mj-lt"/>
            </a:endParaRPr>
          </a:p>
        </p:txBody>
      </p:sp>
      <p:pic>
        <p:nvPicPr>
          <p:cNvPr id="3" name="Picture 2" descr="The figure shows the surfaces of inner and outer elements of a rotary valve with machined grooves. There are three sets of fluid passages (grooves) on the outer element, which are a left-turn and right-turn outlet and a pressure inlet in each set. The grooves lead to inner element of the valve. There are three grooves in the inner element that lead to a return line. The right turn positon shows blockages in grooves which only allows fluid to flow from pressure inlet to the right-turn outlet and fluid from left turn back pressure to flow to the return lin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6436" y="2139684"/>
            <a:ext cx="4131128" cy="3909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942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122.19 </a:t>
            </a:r>
            <a:r>
              <a:rPr lang="en-US" sz="2000" dirty="0">
                <a:latin typeface="+mj-lt"/>
              </a:rPr>
              <a:t>During a right turn, high-pressure fluid pushes the piston up the worm gear, moving the sector shaft and pitman arm to provide assist during a right turn</a:t>
            </a:r>
          </a:p>
        </p:txBody>
      </p:sp>
      <p:pic>
        <p:nvPicPr>
          <p:cNvPr id="3" name="Picture 2" descr="The figure shows a steering gear assembly with a control valve. The piston arm is shown to be moving rightwards. Inside the housing, the fluid is divided into two types, one which exerts pressure and the other which is returning or being forced out of the steering gear. In the assembly, the rack nut acts like a piston. There’s a pressure inlet for the rotary control valve connected to the grooved gear inside the nut and a valve body which supports the control valve and connects it to the steering gear housing. The internal passageway from the control valve to bottom (left) side of the piston has a steering limit valve. The region between the nut and the control valve is filled with return type of fluid and the region at the bottom left side of the piston and above the sector shaft has fluid with power-assist pressure.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70043" y="2204360"/>
            <a:ext cx="4150770" cy="391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483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POWER RACK AND PINION STEERING</a:t>
            </a:r>
          </a:p>
        </p:txBody>
      </p:sp>
      <p:sp>
        <p:nvSpPr>
          <p:cNvPr id="3" name="Content Placeholder 2"/>
          <p:cNvSpPr>
            <a:spLocks noGrp="1"/>
          </p:cNvSpPr>
          <p:nvPr>
            <p:ph idx="1"/>
          </p:nvPr>
        </p:nvSpPr>
        <p:spPr/>
        <p:txBody>
          <a:bodyPr/>
          <a:lstStyle/>
          <a:p>
            <a:r>
              <a:rPr lang="en-US" dirty="0"/>
              <a:t>The rotary control valve on a power rack-and-pinion steering gear is located between the steering gear input shaft and the pinion gear.</a:t>
            </a:r>
          </a:p>
          <a:p>
            <a:r>
              <a:rPr lang="en-US" dirty="0"/>
              <a:t>Fluid discharged by the valve travels through external steel lines to either side of the power piston located in the rack housing.</a:t>
            </a:r>
          </a:p>
        </p:txBody>
      </p:sp>
    </p:spTree>
    <p:extLst>
      <p:ext uri="{BB962C8B-B14F-4D97-AF65-F5344CB8AC3E}">
        <p14:creationId xmlns:p14="http://schemas.microsoft.com/office/powerpoint/2010/main" val="3953543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122.20 </a:t>
            </a:r>
            <a:r>
              <a:rPr lang="en-US" sz="1800" dirty="0">
                <a:latin typeface="+mj-lt"/>
              </a:rPr>
              <a:t>During a left turn, the control valve directs pressure into the left-turn fluid line and the rack moves left (see inset). Fluid pushed out of the right-turn fluid chamber travels back through the right-turn fluid line and control valve to the return circuit</a:t>
            </a:r>
          </a:p>
        </p:txBody>
      </p:sp>
      <p:pic>
        <p:nvPicPr>
          <p:cNvPr id="3" name="Picture 2" descr="The figure shows a rack and pinion with a seal on the control valve, an O-ring on the input gear shaft, a pressure inlet, a left turn fluid line, an outlet fitting and a right hand fluid line. The fluid flowing through the left turn line and the pressure inlet are shown in blue and the fluid flowing through the right turn line and outlet fitting are shown in red. The figure in the inset shows a chamber with a power piston near the right-turn fluid fitting and farther from the left-turn fitting and indicating movement of rack towards the right.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69606" y="2209800"/>
            <a:ext cx="5804788" cy="338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911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122.21 </a:t>
            </a:r>
            <a:r>
              <a:rPr lang="en-US" sz="2000" dirty="0">
                <a:latin typeface="+mj-lt"/>
              </a:rPr>
              <a:t>The control valve routes high-pressure fluid to the left-hand side of the power piston, which pushes the piston and assists in moving the rack toward the right when the steering wheel is turned right</a:t>
            </a:r>
          </a:p>
        </p:txBody>
      </p:sp>
      <p:pic>
        <p:nvPicPr>
          <p:cNvPr id="3" name="Picture 2" descr="The figure shows a rack and pinion with a seal on the control valve, an O-ring on the input gear shaft, a pressure inlet, a left turn fluid line, an outlet fitting and a right hand fluid line. The fluid flowing through the left turn line and the pressure inlet are shown in blue and the fluid flowing through the right turn line and outlet fitting are shown in red. The figure in the inset shows a chamber with a power piston near the left-turn fluid fitting and farther from the right-turn fitting and indicating movement of rack towards the left.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63726" y="2057400"/>
            <a:ext cx="6141102" cy="358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246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FLOW CONTROL VALVE OPERATION</a:t>
            </a:r>
          </a:p>
        </p:txBody>
      </p:sp>
      <p:sp>
        <p:nvSpPr>
          <p:cNvPr id="3" name="Content Placeholder 2"/>
          <p:cNvSpPr>
            <a:spLocks noGrp="1"/>
          </p:cNvSpPr>
          <p:nvPr>
            <p:ph idx="1"/>
          </p:nvPr>
        </p:nvSpPr>
        <p:spPr/>
        <p:txBody>
          <a:bodyPr/>
          <a:lstStyle/>
          <a:p>
            <a:r>
              <a:rPr lang="en-US" dirty="0"/>
              <a:t>The operation of the flow control valve includes the following stages:</a:t>
            </a:r>
          </a:p>
          <a:p>
            <a:pPr lvl="1"/>
            <a:r>
              <a:rPr lang="en-US" sz="2300" dirty="0"/>
              <a:t>When the power steering pump begins operation, the fluid from the output of the pump flows into the control valve.</a:t>
            </a:r>
          </a:p>
          <a:p>
            <a:pPr lvl="1"/>
            <a:r>
              <a:rPr lang="en-US" sz="2300" dirty="0"/>
              <a:t>The fluid then flows through the orifice, where a pressure differential is formed. The pressure differential results in a higher pressure on the pump side than on the system side. </a:t>
            </a:r>
          </a:p>
          <a:p>
            <a:pPr lvl="1"/>
            <a:r>
              <a:rPr lang="en-US" sz="2300" dirty="0"/>
              <a:t>As the pump speed continues to increase, the valve moves more to compensate for the higher pressure and flow.</a:t>
            </a:r>
          </a:p>
        </p:txBody>
      </p:sp>
    </p:spTree>
    <p:extLst>
      <p:ext uri="{BB962C8B-B14F-4D97-AF65-F5344CB8AC3E}">
        <p14:creationId xmlns:p14="http://schemas.microsoft.com/office/powerpoint/2010/main" val="1850023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HYDRAULIC POWER STEERING SYSTEMS (1 OF 2)</a:t>
            </a:r>
          </a:p>
        </p:txBody>
      </p:sp>
      <p:sp>
        <p:nvSpPr>
          <p:cNvPr id="25603" name="Content Placeholder 2"/>
          <p:cNvSpPr>
            <a:spLocks noGrp="1"/>
          </p:cNvSpPr>
          <p:nvPr>
            <p:ph idx="1"/>
          </p:nvPr>
        </p:nvSpPr>
        <p:spPr>
          <a:xfrm>
            <a:off x="457200" y="1600200"/>
            <a:ext cx="8077200" cy="4525963"/>
          </a:xfrm>
        </p:spPr>
        <p:txBody>
          <a:bodyPr/>
          <a:lstStyle/>
          <a:p>
            <a:r>
              <a:rPr lang="en-US" dirty="0"/>
              <a:t>Purpose and Function</a:t>
            </a:r>
          </a:p>
          <a:p>
            <a:pPr lvl="1"/>
            <a:r>
              <a:rPr lang="en-US" dirty="0"/>
              <a:t>Power-assisted steering hydraulically boosts the mechanical steering gear operation so the driver can turn the steering wheel with less effort for the same response.</a:t>
            </a:r>
          </a:p>
          <a:p>
            <a:r>
              <a:rPr lang="en-US" dirty="0"/>
              <a:t>Fundamentals</a:t>
            </a:r>
          </a:p>
          <a:p>
            <a:pPr lvl="1"/>
            <a:r>
              <a:rPr lang="en-US" dirty="0"/>
              <a:t>Force is a push or pull acting on an object and is usually measured in pounds of force or </a:t>
            </a:r>
            <a:r>
              <a:rPr lang="en-US" dirty="0" err="1"/>
              <a:t>Newtons</a:t>
            </a:r>
            <a:r>
              <a:rPr lang="en-US" dirty="0"/>
              <a:t>.</a:t>
            </a:r>
          </a:p>
          <a:p>
            <a:pPr lvl="1"/>
            <a:r>
              <a:rPr lang="en-US" dirty="0"/>
              <a:t>Pressure is measured in force per unit of area, such as pounds per square inch (PSI), or kilopascals (</a:t>
            </a:r>
            <a:r>
              <a:rPr lang="en-US" dirty="0" err="1"/>
              <a:t>kPa</a:t>
            </a:r>
            <a:r>
              <a:rPr lang="en-US" dirty="0"/>
              <a:t>).</a:t>
            </a:r>
            <a:endParaRPr lang="en-US" dirty="0">
              <a:solidFill>
                <a:srgbClr val="0000FF"/>
              </a:solidFill>
            </a:endParaRP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122.22 </a:t>
            </a:r>
            <a:r>
              <a:rPr lang="en-US" sz="2400" dirty="0">
                <a:latin typeface="+mj-lt"/>
              </a:rPr>
              <a:t>Low-speed flow control</a:t>
            </a:r>
            <a:endParaRPr lang="en-US" dirty="0">
              <a:latin typeface="+mj-lt"/>
            </a:endParaRPr>
          </a:p>
        </p:txBody>
      </p:sp>
      <p:pic>
        <p:nvPicPr>
          <p:cNvPr id="3" name="Picture 2" descr="The figure shows a vane pump output connected to a flow control valve. The orifice control in the control valve is connected to the steering gear unit. The output of the steering gear unit is connected to a reservoir. From the reservoir, tube connection go to the rotary pump as well as the pump inlet connection of the flow control spring inside the flow control valve. This passage is also called as super charge passage. In the current mode of low speed, fluid flow is shown from vane pump output to the flow control valve and then into the orifice in the control valve. The fluid from the orifice flows into the power steering system and through a passage on the backside of the control valve to the steering gear. The control valve is shown to block the passage to the pump intak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7400" y="1524000"/>
            <a:ext cx="4858935" cy="480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026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122.23 </a:t>
            </a:r>
            <a:r>
              <a:rPr lang="en-US" sz="2400" dirty="0">
                <a:latin typeface="+mj-lt"/>
              </a:rPr>
              <a:t>High-speed flow control operation</a:t>
            </a:r>
            <a:endParaRPr lang="en-US" dirty="0">
              <a:latin typeface="+mj-lt"/>
            </a:endParaRPr>
          </a:p>
        </p:txBody>
      </p:sp>
      <p:pic>
        <p:nvPicPr>
          <p:cNvPr id="3" name="Picture 2" descr="The figure shows a vane pump output connected to a flow control valve. The orifice control in the control valve is connected to the steering gear unit. The output of the steering gear unit is connected to a reservoir. From the reservoir, tube connection go to the rotary pump as well as the pump inlet connection of the flow control spring inside the flow control valve. This passage is also called as super charge passage. In the current mode of high speed, fluid flow is shown from vane pump output to the flow control valve and then into the orifice in the control valve. The spring force moves the valve and the passage to the intake side of the pump is open. Some fluid flows into the passage and the remaining fluid from the orifice flows into the power steering system and through a passage on the backside of the control valve to the steering gear.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6440" y="1447800"/>
            <a:ext cx="4931120" cy="487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200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122.24 </a:t>
            </a:r>
            <a:r>
              <a:rPr lang="en-US" sz="2000" dirty="0">
                <a:latin typeface="+mj-lt"/>
              </a:rPr>
              <a:t>Pressure-relief mode. In this mode, the steering gear has blocked the flow of fluid from the pump and the pressure rises, which unseats the pressure-relief valve. Now, fluid flows back to the inlet through the pressure-relief orifice and passage</a:t>
            </a:r>
          </a:p>
        </p:txBody>
      </p:sp>
      <p:pic>
        <p:nvPicPr>
          <p:cNvPr id="3" name="Picture 2" descr="The figure shows a vane pump output connected to a flow control valve. The orifice control in the control valve is connected to the steering gear unit. The output of the steering gear unit is connected to a reservoir. From the reservoir, tube connection go to the rotary pump as well as the pump inlet connection of the flow control spring inside the flow control valve. This passage is also called as super charge passage. In the current mode of pressure relief, fluid flow is shown from vane pump output to the flow control valve and then into the orifice in the control valve. The check ball is lifted of its seat in the check valve. The check valve is open and the fluid flows into the pump intake passage.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79914" y="1828800"/>
            <a:ext cx="3984172" cy="393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255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VARIABLE-EFFORT STEERING (VES) (1 OF 5)</a:t>
            </a:r>
          </a:p>
        </p:txBody>
      </p:sp>
      <p:sp>
        <p:nvSpPr>
          <p:cNvPr id="3" name="Content Placeholder 2"/>
          <p:cNvSpPr>
            <a:spLocks noGrp="1"/>
          </p:cNvSpPr>
          <p:nvPr>
            <p:ph idx="1"/>
          </p:nvPr>
        </p:nvSpPr>
        <p:spPr/>
        <p:txBody>
          <a:bodyPr/>
          <a:lstStyle/>
          <a:p>
            <a:r>
              <a:rPr lang="en-US" dirty="0"/>
              <a:t>Purpose and Function</a:t>
            </a:r>
          </a:p>
          <a:p>
            <a:pPr lvl="1"/>
            <a:r>
              <a:rPr lang="en-US" sz="2300" dirty="0"/>
              <a:t>Increases assist at lower vehicle speeds to aid parking maneuvers.</a:t>
            </a:r>
          </a:p>
          <a:p>
            <a:pPr lvl="1"/>
            <a:r>
              <a:rPr lang="en-US" sz="2300" dirty="0"/>
              <a:t>Decreases assist at higher speeds for greater road feel.</a:t>
            </a:r>
          </a:p>
          <a:p>
            <a:r>
              <a:rPr lang="en-US" dirty="0"/>
              <a:t>As examples, General Motors uses four different VES systems including:</a:t>
            </a:r>
          </a:p>
          <a:p>
            <a:pPr lvl="1"/>
            <a:r>
              <a:rPr lang="en-US" sz="2300" dirty="0"/>
              <a:t>Electronic Variable Orifice (EVO)</a:t>
            </a:r>
          </a:p>
          <a:p>
            <a:pPr lvl="1"/>
            <a:r>
              <a:rPr lang="en-US" sz="2300" dirty="0"/>
              <a:t>Two-Flow Electronic (TFE)</a:t>
            </a:r>
          </a:p>
          <a:p>
            <a:pPr lvl="1"/>
            <a:r>
              <a:rPr lang="en-US" sz="2300" dirty="0"/>
              <a:t>Speed Sensitive Steering (SSS)</a:t>
            </a:r>
          </a:p>
          <a:p>
            <a:pPr lvl="1"/>
            <a:r>
              <a:rPr lang="en-US" sz="2300" dirty="0" err="1"/>
              <a:t>Magnasteer</a:t>
            </a:r>
            <a:r>
              <a:rPr lang="en-US" sz="2300" dirty="0"/>
              <a:t>®</a:t>
            </a:r>
          </a:p>
        </p:txBody>
      </p:sp>
    </p:spTree>
    <p:extLst>
      <p:ext uri="{BB962C8B-B14F-4D97-AF65-F5344CB8AC3E}">
        <p14:creationId xmlns:p14="http://schemas.microsoft.com/office/powerpoint/2010/main" val="3163541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VARIABLE-EFFORT STEERING (VES) (2 OF 5)</a:t>
            </a:r>
          </a:p>
        </p:txBody>
      </p:sp>
      <p:sp>
        <p:nvSpPr>
          <p:cNvPr id="3" name="Content Placeholder 2"/>
          <p:cNvSpPr>
            <a:spLocks noGrp="1"/>
          </p:cNvSpPr>
          <p:nvPr>
            <p:ph idx="1"/>
          </p:nvPr>
        </p:nvSpPr>
        <p:spPr/>
        <p:txBody>
          <a:bodyPr/>
          <a:lstStyle/>
          <a:p>
            <a:r>
              <a:rPr lang="en-US" dirty="0"/>
              <a:t>Electronic Variable Orifice (EVO) System</a:t>
            </a:r>
          </a:p>
          <a:p>
            <a:pPr lvl="1"/>
            <a:r>
              <a:rPr lang="en-US" dirty="0"/>
              <a:t>As the vehicle speed increases, the control module provides a higher current flow and the solenoid positions the </a:t>
            </a:r>
            <a:r>
              <a:rPr lang="en-US" dirty="0" err="1"/>
              <a:t>pintle</a:t>
            </a:r>
            <a:r>
              <a:rPr lang="en-US" dirty="0"/>
              <a:t> to change the size of the orifice.</a:t>
            </a:r>
          </a:p>
          <a:p>
            <a:pPr lvl="1"/>
            <a:r>
              <a:rPr lang="en-US" dirty="0"/>
              <a:t>This increased speed results in a reduced amount of hydraulic flow and provides less hydraulic pressure to the steering gear.</a:t>
            </a:r>
          </a:p>
        </p:txBody>
      </p:sp>
    </p:spTree>
    <p:extLst>
      <p:ext uri="{BB962C8B-B14F-4D97-AF65-F5344CB8AC3E}">
        <p14:creationId xmlns:p14="http://schemas.microsoft.com/office/powerpoint/2010/main" val="1897878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VARIABLE-EFFORT STEERING (VES) (3 OF 5)</a:t>
            </a:r>
          </a:p>
        </p:txBody>
      </p:sp>
      <p:sp>
        <p:nvSpPr>
          <p:cNvPr id="3" name="Content Placeholder 2"/>
          <p:cNvSpPr>
            <a:spLocks noGrp="1"/>
          </p:cNvSpPr>
          <p:nvPr>
            <p:ph idx="1"/>
          </p:nvPr>
        </p:nvSpPr>
        <p:spPr/>
        <p:txBody>
          <a:bodyPr/>
          <a:lstStyle/>
          <a:p>
            <a:r>
              <a:rPr lang="en-US" dirty="0"/>
              <a:t>Two-Flow Electronic (TFE) System </a:t>
            </a:r>
          </a:p>
          <a:p>
            <a:pPr lvl="1"/>
            <a:r>
              <a:rPr lang="en-US" dirty="0"/>
              <a:t>The TFE actuator is a solenoid-operated </a:t>
            </a:r>
            <a:r>
              <a:rPr lang="en-US" dirty="0" err="1"/>
              <a:t>pintle</a:t>
            </a:r>
            <a:r>
              <a:rPr lang="en-US" dirty="0"/>
              <a:t> valve. The </a:t>
            </a:r>
            <a:r>
              <a:rPr lang="en-US" dirty="0" err="1"/>
              <a:t>pintle</a:t>
            </a:r>
            <a:r>
              <a:rPr lang="en-US" dirty="0"/>
              <a:t> valve has only two positions:</a:t>
            </a:r>
          </a:p>
          <a:p>
            <a:pPr lvl="1"/>
            <a:r>
              <a:rPr lang="en-US" dirty="0"/>
              <a:t>Maximum assist</a:t>
            </a:r>
          </a:p>
          <a:p>
            <a:pPr lvl="1"/>
            <a:r>
              <a:rPr lang="en-US" dirty="0"/>
              <a:t>Reduced assist</a:t>
            </a:r>
          </a:p>
          <a:p>
            <a:pPr lvl="1"/>
            <a:r>
              <a:rPr lang="en-US" dirty="0"/>
              <a:t>The solenoid is energized whenever the vehicle speed is approximately 20 mph (32 km/h) or lower resulting in maximum assist.</a:t>
            </a:r>
          </a:p>
          <a:p>
            <a:pPr lvl="1"/>
            <a:r>
              <a:rPr lang="en-US" dirty="0"/>
              <a:t>When the vehicle speed is higher than 20 mph (32 km/h), the solenoid is de-energized resulting in reduced assist.</a:t>
            </a:r>
          </a:p>
        </p:txBody>
      </p:sp>
    </p:spTree>
    <p:extLst>
      <p:ext uri="{BB962C8B-B14F-4D97-AF65-F5344CB8AC3E}">
        <p14:creationId xmlns:p14="http://schemas.microsoft.com/office/powerpoint/2010/main" val="3494181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VARIABLE-EFFORT STEERING (VES) (4 OF 5)</a:t>
            </a:r>
          </a:p>
        </p:txBody>
      </p:sp>
      <p:sp>
        <p:nvSpPr>
          <p:cNvPr id="3" name="Content Placeholder 2"/>
          <p:cNvSpPr>
            <a:spLocks noGrp="1"/>
          </p:cNvSpPr>
          <p:nvPr>
            <p:ph idx="1"/>
          </p:nvPr>
        </p:nvSpPr>
        <p:spPr/>
        <p:txBody>
          <a:bodyPr/>
          <a:lstStyle/>
          <a:p>
            <a:r>
              <a:rPr lang="en-US" dirty="0"/>
              <a:t>Speed Sensitive Steering (SSS) System</a:t>
            </a:r>
          </a:p>
          <a:p>
            <a:pPr lvl="1"/>
            <a:r>
              <a:rPr lang="en-US" dirty="0"/>
              <a:t>The actuator is a solenoid-operated valve that controls the flow of fluid into the chambers of the steering gear valve.</a:t>
            </a:r>
          </a:p>
          <a:p>
            <a:pPr lvl="1"/>
            <a:r>
              <a:rPr lang="en-US" dirty="0"/>
              <a:t>The amperage has a direct effect on steering effort and the hydraulic flow rate into the chambers of the spool shaft.</a:t>
            </a:r>
          </a:p>
          <a:p>
            <a:pPr lvl="1"/>
            <a:r>
              <a:rPr lang="en-US" dirty="0"/>
              <a:t>The steering effort adjustment begins at a vehicle speed of 20 mph (32 km/h).</a:t>
            </a:r>
          </a:p>
        </p:txBody>
      </p:sp>
    </p:spTree>
    <p:extLst>
      <p:ext uri="{BB962C8B-B14F-4D97-AF65-F5344CB8AC3E}">
        <p14:creationId xmlns:p14="http://schemas.microsoft.com/office/powerpoint/2010/main" val="664088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VARIABLE-EFFORT STEERING (VES) (5 OF 5)</a:t>
            </a:r>
          </a:p>
        </p:txBody>
      </p:sp>
      <p:sp>
        <p:nvSpPr>
          <p:cNvPr id="3" name="Content Placeholder 2"/>
          <p:cNvSpPr>
            <a:spLocks noGrp="1"/>
          </p:cNvSpPr>
          <p:nvPr>
            <p:ph idx="1"/>
          </p:nvPr>
        </p:nvSpPr>
        <p:spPr/>
        <p:txBody>
          <a:bodyPr/>
          <a:lstStyle/>
          <a:p>
            <a:r>
              <a:rPr lang="en-US" dirty="0" err="1"/>
              <a:t>Magnasteer</a:t>
            </a:r>
            <a:r>
              <a:rPr lang="en-US" dirty="0"/>
              <a:t>®</a:t>
            </a:r>
          </a:p>
          <a:p>
            <a:pPr lvl="1"/>
            <a:r>
              <a:rPr lang="en-US" dirty="0"/>
              <a:t>This system uses a variable bidirectional magnetic rotary actuator built into the steering rack.</a:t>
            </a:r>
          </a:p>
          <a:p>
            <a:pPr lvl="1"/>
            <a:r>
              <a:rPr lang="en-US" dirty="0"/>
              <a:t>The electromagnet acts in parallel with the input shaft from the steering wheel to open or close the spool valve.</a:t>
            </a:r>
          </a:p>
          <a:p>
            <a:pPr lvl="1"/>
            <a:r>
              <a:rPr lang="en-US" dirty="0"/>
              <a:t>With vehicle speeds below 45 mph, increased current provides increased steering assist.</a:t>
            </a:r>
          </a:p>
          <a:p>
            <a:pPr lvl="1"/>
            <a:r>
              <a:rPr lang="en-US" dirty="0"/>
              <a:t>With vehicle speeds above 45 mph, decreased current flow provides decreased steering assist.</a:t>
            </a:r>
          </a:p>
        </p:txBody>
      </p:sp>
    </p:spTree>
    <p:extLst>
      <p:ext uri="{BB962C8B-B14F-4D97-AF65-F5344CB8AC3E}">
        <p14:creationId xmlns:p14="http://schemas.microsoft.com/office/powerpoint/2010/main" val="484432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122.25 </a:t>
            </a:r>
            <a:r>
              <a:rPr lang="en-US" sz="2400" dirty="0">
                <a:latin typeface="+mj-lt"/>
              </a:rPr>
              <a:t>EVO actuator assembly</a:t>
            </a:r>
            <a:endParaRPr lang="en-US" dirty="0">
              <a:latin typeface="+mj-lt"/>
            </a:endParaRPr>
          </a:p>
        </p:txBody>
      </p:sp>
      <p:pic>
        <p:nvPicPr>
          <p:cNvPr id="3" name="Picture 2" descr="The figure shows a solenoid-operated pintle valve. There are electrical connections on one end where the pintle valve is seated in the housing. There is an armature behind the pintle and solenoid windings above and below the pintle. The pintle blocks or allows the flow through an orifice from pressure side of the pump to the steering gear.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78391" y="1485900"/>
            <a:ext cx="6387218" cy="425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070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IN" sz="1600" dirty="0">
                <a:latin typeface="+mj-lt"/>
              </a:rPr>
              <a:t>Figure 122.26 </a:t>
            </a:r>
            <a:r>
              <a:rPr lang="en-US" sz="1600" dirty="0">
                <a:latin typeface="+mj-lt"/>
              </a:rPr>
              <a:t>Integrated with the pinion shaft is a spool valve that senses the level of torque in the shaft and applies hydraulic pressure to the steering rack whenever assistance is needed. The electromagnet acts in parallel with the input shaft from the steering wheel to open or close the spool valve. The electromagnet generates variable torque, which can either increase or decrease the amount of steering torque that is needed to open the spool valve</a:t>
            </a:r>
          </a:p>
        </p:txBody>
      </p:sp>
      <p:pic>
        <p:nvPicPr>
          <p:cNvPr id="3" name="Picture 2" descr="The figure shows a pinion shaft connected to a toothed magnetic circuit inside the cylindrical magnasteer housing. A permanent magnet is attached to the toothed magnetic circuit inside the housing. A torsion bar is inside the pinion and the housing has excitation coils on its periphery at the end of the permanent coil inside the housing.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4600" y="2209800"/>
            <a:ext cx="4357946" cy="333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82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HYDRAULIC POWER STEERING SYSTEMS (2 OF 2)</a:t>
            </a:r>
          </a:p>
        </p:txBody>
      </p:sp>
      <p:sp>
        <p:nvSpPr>
          <p:cNvPr id="3" name="Content Placeholder 2"/>
          <p:cNvSpPr>
            <a:spLocks noGrp="1"/>
          </p:cNvSpPr>
          <p:nvPr>
            <p:ph idx="1"/>
          </p:nvPr>
        </p:nvSpPr>
        <p:spPr/>
        <p:txBody>
          <a:bodyPr/>
          <a:lstStyle/>
          <a:p>
            <a:r>
              <a:rPr lang="en-US" dirty="0"/>
              <a:t>Pascal’s Law</a:t>
            </a:r>
          </a:p>
          <a:p>
            <a:pPr lvl="1"/>
            <a:r>
              <a:rPr lang="en-US" dirty="0"/>
              <a:t>When force is applied to a liquid confined in a container or an enclosure, the pressure is transmitted equally and undiminished in every direction.</a:t>
            </a:r>
          </a:p>
          <a:p>
            <a:pPr lvl="1"/>
            <a:r>
              <a:rPr lang="en-US" dirty="0"/>
              <a:t>The advantage of a liquid over a mechanical lever is that a liquid has volume but does not have a fixed shape.</a:t>
            </a:r>
          </a:p>
        </p:txBody>
      </p:sp>
    </p:spTree>
    <p:extLst>
      <p:ext uri="{BB962C8B-B14F-4D97-AF65-F5344CB8AC3E}">
        <p14:creationId xmlns:p14="http://schemas.microsoft.com/office/powerpoint/2010/main" val="1538210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122.27 </a:t>
            </a:r>
            <a:r>
              <a:rPr lang="en-US" sz="2400" dirty="0" err="1">
                <a:latin typeface="+mj-lt"/>
              </a:rPr>
              <a:t>Magnasteer</a:t>
            </a:r>
            <a:r>
              <a:rPr lang="en-US" sz="2400" dirty="0">
                <a:latin typeface="+mj-lt"/>
              </a:rPr>
              <a:t>® system</a:t>
            </a:r>
            <a:endParaRPr lang="en-US" dirty="0">
              <a:latin typeface="+mj-lt"/>
            </a:endParaRPr>
          </a:p>
        </p:txBody>
      </p:sp>
      <p:pic>
        <p:nvPicPr>
          <p:cNvPr id="3" name="Picture 2" descr="The figure shows the system with an electromagnetic actuator connected to the rack and pinion input and an external hydraulic pump connected to it. A control module with speedometer input is connected to the electromagnetic actuator.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3135" y="1524000"/>
            <a:ext cx="4897730" cy="484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8523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3: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is the purpose of variable assist steering systems?</a:t>
            </a:r>
          </a:p>
        </p:txBody>
      </p:sp>
    </p:spTree>
    <p:extLst>
      <p:ext uri="{BB962C8B-B14F-4D97-AF65-F5344CB8AC3E}">
        <p14:creationId xmlns:p14="http://schemas.microsoft.com/office/powerpoint/2010/main" val="206312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a:solidFill>
                  <a:srgbClr val="000000"/>
                </a:solidFill>
              </a:rPr>
              <a:t>To improve steering assist at low speeds and to provide a more stable driving feel at higher speeds.</a:t>
            </a:r>
          </a:p>
        </p:txBody>
      </p:sp>
    </p:spTree>
    <p:extLst>
      <p:ext uri="{BB962C8B-B14F-4D97-AF65-F5344CB8AC3E}">
        <p14:creationId xmlns:p14="http://schemas.microsoft.com/office/powerpoint/2010/main" val="1978629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POWER STEERING DIAGNOSIS</a:t>
            </a:r>
          </a:p>
        </p:txBody>
      </p:sp>
      <p:sp>
        <p:nvSpPr>
          <p:cNvPr id="3" name="Content Placeholder 2"/>
          <p:cNvSpPr>
            <a:spLocks noGrp="1"/>
          </p:cNvSpPr>
          <p:nvPr>
            <p:ph idx="1"/>
          </p:nvPr>
        </p:nvSpPr>
        <p:spPr/>
        <p:txBody>
          <a:bodyPr/>
          <a:lstStyle/>
          <a:p>
            <a:r>
              <a:rPr lang="en-US" dirty="0"/>
              <a:t>Items to Check:</a:t>
            </a:r>
          </a:p>
          <a:p>
            <a:pPr lvl="1"/>
            <a:r>
              <a:rPr lang="en-US" sz="2300" dirty="0"/>
              <a:t>A loose, worn, or defective power steering pump drive belt.</a:t>
            </a:r>
          </a:p>
          <a:p>
            <a:pPr lvl="1"/>
            <a:r>
              <a:rPr lang="en-US" sz="2300" dirty="0"/>
              <a:t>A bent or misaligned drive pulley.</a:t>
            </a:r>
          </a:p>
          <a:p>
            <a:pPr lvl="1"/>
            <a:r>
              <a:rPr lang="en-US" sz="2300" dirty="0"/>
              <a:t>Low or contaminated power steering fluid.</a:t>
            </a:r>
          </a:p>
          <a:p>
            <a:pPr lvl="1"/>
            <a:r>
              <a:rPr lang="en-US" sz="2300" dirty="0"/>
              <a:t>Broken or loose power steering pump mounting brackets.</a:t>
            </a:r>
          </a:p>
          <a:p>
            <a:pPr lvl="1"/>
            <a:r>
              <a:rPr lang="en-US" sz="2300" dirty="0"/>
              <a:t>Underinflated tires.</a:t>
            </a:r>
          </a:p>
          <a:p>
            <a:pPr lvl="1"/>
            <a:r>
              <a:rPr lang="en-US" sz="2300" dirty="0"/>
              <a:t>Internal steering gear mechanical binding.</a:t>
            </a:r>
          </a:p>
          <a:p>
            <a:pPr lvl="1"/>
            <a:r>
              <a:rPr lang="en-US" sz="2300" dirty="0"/>
              <a:t>A defective power steering pressure switch.</a:t>
            </a:r>
          </a:p>
          <a:p>
            <a:pPr lvl="1"/>
            <a:r>
              <a:rPr lang="en-US" sz="2300" dirty="0"/>
              <a:t>Engine idle speed below specifications.</a:t>
            </a:r>
          </a:p>
        </p:txBody>
      </p:sp>
    </p:spTree>
    <p:extLst>
      <p:ext uri="{BB962C8B-B14F-4D97-AF65-F5344CB8AC3E}">
        <p14:creationId xmlns:p14="http://schemas.microsoft.com/office/powerpoint/2010/main" val="3990710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122.28 </a:t>
            </a:r>
            <a:r>
              <a:rPr lang="en-US" sz="2400" dirty="0">
                <a:latin typeface="+mj-lt"/>
              </a:rPr>
              <a:t>A typical service manual illustration showing the method to use to properly tension the accessory drive belt</a:t>
            </a:r>
            <a:endParaRPr lang="en-US" dirty="0">
              <a:latin typeface="+mj-lt"/>
            </a:endParaRPr>
          </a:p>
        </p:txBody>
      </p:sp>
      <p:pic>
        <p:nvPicPr>
          <p:cNvPr id="3" name="Picture 2" descr="The figure shows an engine belt drive connected to various auxiliary units. The belt drive is connected to power steering, coolant pump, air conditioner compressor, generator and crankshaft pulley. A lift tensioner pulley is shown at a position between the power steering pulley and generator pulley and a level below both their axis and it has the belt passing through it. An 18 mm box-end wrench is shown being used on pulley nut of the tensioner pulley. A position for belt replacement is highlighted between the power steering pulley and the generator pulley. The tensioner pulley is marked with a symbol A and a view from the direction of A is shown in the illustration. The view A has a marking of minimum tension and maximum tension for belt tensioner pulley adjustment and also a belt tension indicator.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41615" y="1676400"/>
            <a:ext cx="2460770" cy="4612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066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POWER STEERING FLUID (1 OF 3)</a:t>
            </a:r>
          </a:p>
        </p:txBody>
      </p:sp>
      <p:sp>
        <p:nvSpPr>
          <p:cNvPr id="3" name="Content Placeholder 2"/>
          <p:cNvSpPr>
            <a:spLocks noGrp="1"/>
          </p:cNvSpPr>
          <p:nvPr>
            <p:ph idx="1"/>
          </p:nvPr>
        </p:nvSpPr>
        <p:spPr/>
        <p:txBody>
          <a:bodyPr/>
          <a:lstStyle/>
          <a:p>
            <a:r>
              <a:rPr lang="en-US" dirty="0"/>
              <a:t>The correct power steering (PS) fluid is critical to the operation and service life of the power steering system.</a:t>
            </a:r>
          </a:p>
          <a:p>
            <a:r>
              <a:rPr lang="en-US" dirty="0"/>
              <a:t>Whenever there is any power steering service performed, such as replacement of a defective pump or steering gear or rack-and-pinion unit, the entire system should be flushed.</a:t>
            </a:r>
          </a:p>
        </p:txBody>
      </p:sp>
    </p:spTree>
    <p:extLst>
      <p:ext uri="{BB962C8B-B14F-4D97-AF65-F5344CB8AC3E}">
        <p14:creationId xmlns:p14="http://schemas.microsoft.com/office/powerpoint/2010/main" val="1945871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POWER STEERING FLUID (2 OF 3)</a:t>
            </a:r>
          </a:p>
        </p:txBody>
      </p:sp>
      <p:sp>
        <p:nvSpPr>
          <p:cNvPr id="3" name="Content Placeholder 2"/>
          <p:cNvSpPr>
            <a:spLocks noGrp="1"/>
          </p:cNvSpPr>
          <p:nvPr>
            <p:ph idx="1"/>
          </p:nvPr>
        </p:nvSpPr>
        <p:spPr/>
        <p:txBody>
          <a:bodyPr/>
          <a:lstStyle/>
          <a:p>
            <a:r>
              <a:rPr lang="en-US" dirty="0"/>
              <a:t>Bleeding Air Out of the System</a:t>
            </a:r>
          </a:p>
          <a:p>
            <a:pPr lvl="1"/>
            <a:r>
              <a:rPr lang="en-US" dirty="0"/>
              <a:t>Lift the vehicle off the ground, then rotate the steering wheel.</a:t>
            </a:r>
          </a:p>
          <a:p>
            <a:pPr lvl="1"/>
            <a:r>
              <a:rPr lang="en-US" dirty="0"/>
              <a:t>Some systems require the reservoir to be placed in a vacuum to remove the air from the system.</a:t>
            </a:r>
          </a:p>
          <a:p>
            <a:r>
              <a:rPr lang="en-US" dirty="0"/>
              <a:t>Hose Inspection</a:t>
            </a:r>
          </a:p>
          <a:p>
            <a:pPr lvl="1"/>
            <a:r>
              <a:rPr lang="en-US" dirty="0"/>
              <a:t> Both high-pressure supply and low-pressure return hoses should be inspected as part of any thorough vehicle inspection.</a:t>
            </a:r>
          </a:p>
        </p:txBody>
      </p:sp>
    </p:spTree>
    <p:extLst>
      <p:ext uri="{BB962C8B-B14F-4D97-AF65-F5344CB8AC3E}">
        <p14:creationId xmlns:p14="http://schemas.microsoft.com/office/powerpoint/2010/main" val="3268259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POWER STEERING FLUID (3 OF 3)</a:t>
            </a:r>
          </a:p>
        </p:txBody>
      </p:sp>
      <p:sp>
        <p:nvSpPr>
          <p:cNvPr id="3" name="Content Placeholder 2"/>
          <p:cNvSpPr>
            <a:spLocks noGrp="1"/>
          </p:cNvSpPr>
          <p:nvPr>
            <p:ph idx="1"/>
          </p:nvPr>
        </p:nvSpPr>
        <p:spPr/>
        <p:txBody>
          <a:bodyPr/>
          <a:lstStyle/>
          <a:p>
            <a:r>
              <a:rPr lang="en-US" dirty="0"/>
              <a:t>Pressure Testing</a:t>
            </a:r>
          </a:p>
          <a:p>
            <a:pPr lvl="1"/>
            <a:r>
              <a:rPr lang="en-US" dirty="0"/>
              <a:t>A power steering analyzer is used to pressure test the system.</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0"/>
            <a:ext cx="8763000" cy="241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6907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Tech Tip</a:t>
            </a:r>
            <a:r>
              <a:rPr lang="en-US" sz="3400" dirty="0">
                <a:latin typeface="+mj-lt"/>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13482"/>
            <a:ext cx="5514975" cy="4868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122.29 </a:t>
            </a:r>
            <a:r>
              <a:rPr lang="en-US" sz="2000" dirty="0">
                <a:latin typeface="+mj-lt"/>
              </a:rPr>
              <a:t>A check of the power steering fluid should include inspecting not only the level but the condition and color of the fluid, which could indicate a possible problem with other  components in the steering system</a:t>
            </a:r>
          </a:p>
        </p:txBody>
      </p:sp>
      <p:pic>
        <p:nvPicPr>
          <p:cNvPr id="3" name="Picture 2" descr="A photo shows a person checking power steering fluid. The photo shows a finger after being pulled out from the reservoi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63947" y="2133600"/>
            <a:ext cx="4816106" cy="361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2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122.1 </a:t>
            </a:r>
            <a:r>
              <a:rPr lang="en-US" sz="2400" dirty="0">
                <a:latin typeface="+mj-lt"/>
              </a:rPr>
              <a:t>Hydraulic fluid transmits the same force whether it passes through a single chamber or two chambers connected by a narrow passage</a:t>
            </a:r>
          </a:p>
        </p:txBody>
      </p:sp>
      <p:pic>
        <p:nvPicPr>
          <p:cNvPr id="5" name="Picture 2" descr="The figure shows two hydraulic systems, one with a single chamber and the other with two chambers. In the first system, a chamber has an input piston with a force of 10 pounds transferred through a fluid. The output piston gives out the same amount of force as transmitted. In the second system, there are two chambers connected through a tubing. An input piston transmits a force of 10 pounds through the fluid and the output piston gives out the same amount of force as transmit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3065" y="2032911"/>
            <a:ext cx="3677870" cy="409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TECH TIP</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447800"/>
            <a:ext cx="590550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122.30 </a:t>
            </a:r>
            <a:r>
              <a:rPr lang="en-US" sz="2000" dirty="0">
                <a:latin typeface="+mj-lt"/>
              </a:rPr>
              <a:t>Some power steering fluid is unique to the climate, such as this cold climate fluid recommended for use in General Motors vehicles when temperatures are low</a:t>
            </a:r>
          </a:p>
        </p:txBody>
      </p:sp>
      <p:pic>
        <p:nvPicPr>
          <p:cNvPr id="3" name="Picture 2" descr="A photo shows a power steering fluid can with GM Goodwrench branding.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1817" y="2049236"/>
            <a:ext cx="3320366" cy="405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2702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122.31 </a:t>
            </a:r>
            <a:r>
              <a:rPr lang="en-US" sz="2000" dirty="0">
                <a:latin typeface="+mj-lt"/>
              </a:rPr>
              <a:t>Inspect both high-pressure and return power steering hoses. Make sure the hoses are routed correctly and not  touching sections of the body to prevent power steering noise from being transferred to the passenger compartment</a:t>
            </a:r>
          </a:p>
        </p:txBody>
      </p:sp>
      <p:pic>
        <p:nvPicPr>
          <p:cNvPr id="3" name="Picture 2" descr="A figure shows a return hose and a high-pressure hose connected between a reservoir pump and a power steering gear unit.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47306" y="1828800"/>
            <a:ext cx="3249388" cy="389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300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122.32 </a:t>
            </a:r>
            <a:r>
              <a:rPr lang="en-US" sz="2400" dirty="0">
                <a:latin typeface="+mj-lt"/>
              </a:rPr>
              <a:t>A drawing showing how to connect a power steering analyzer to the system</a:t>
            </a:r>
            <a:endParaRPr lang="en-US" dirty="0">
              <a:latin typeface="+mj-lt"/>
            </a:endParaRPr>
          </a:p>
        </p:txBody>
      </p:sp>
      <p:pic>
        <p:nvPicPr>
          <p:cNvPr id="3" name="Picture 2" descr="The figure shows power steering unit connected to the rack and pinion using two hoses. The power steering unit also has connection to the pump through a valve and a pressure gauge. A return hose connection from the pump connects to the steering gear unit.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16503" y="1981200"/>
            <a:ext cx="6514012" cy="377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9602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122.33 </a:t>
            </a:r>
            <a:r>
              <a:rPr lang="en-US" sz="2400" dirty="0">
                <a:latin typeface="+mj-lt"/>
              </a:rPr>
              <a:t>A power steering analyzer that measures both pressure and volume. The shut-off valve is used to test the maximum pressure of the pump</a:t>
            </a:r>
            <a:endParaRPr lang="en-US" dirty="0">
              <a:latin typeface="+mj-lt"/>
            </a:endParaRPr>
          </a:p>
        </p:txBody>
      </p:sp>
      <p:pic>
        <p:nvPicPr>
          <p:cNvPr id="3" name="Picture 2" descr="A photo shows a power steering analyzer connected to the power steering pump. The analyzer has a gauge to measure the pressure and also has a shut-off valve.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40296" y="1828800"/>
            <a:ext cx="6083024" cy="397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818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PUMP SERVICE (1 OF 2)</a:t>
            </a:r>
          </a:p>
        </p:txBody>
      </p:sp>
      <p:sp>
        <p:nvSpPr>
          <p:cNvPr id="3" name="Content Placeholder 2"/>
          <p:cNvSpPr>
            <a:spLocks noGrp="1"/>
          </p:cNvSpPr>
          <p:nvPr>
            <p:ph idx="1"/>
          </p:nvPr>
        </p:nvSpPr>
        <p:spPr/>
        <p:txBody>
          <a:bodyPr/>
          <a:lstStyle/>
          <a:p>
            <a:r>
              <a:rPr lang="en-US" dirty="0"/>
              <a:t>Some power steering pump service can usually be performed without removing the pump, including the following:</a:t>
            </a:r>
          </a:p>
          <a:p>
            <a:pPr lvl="1"/>
            <a:r>
              <a:rPr lang="en-US" dirty="0"/>
              <a:t>Replacing the high-pressure and return hoses.</a:t>
            </a:r>
          </a:p>
          <a:p>
            <a:pPr lvl="1"/>
            <a:r>
              <a:rPr lang="en-US" dirty="0"/>
              <a:t>Removing and cleaning the flow control valve assembly.</a:t>
            </a:r>
          </a:p>
          <a:p>
            <a:r>
              <a:rPr lang="en-US" dirty="0"/>
              <a:t>Most power steering pump service requires the removal of the pump from the engine mounting and/or removal of the drive pulley.</a:t>
            </a:r>
          </a:p>
        </p:txBody>
      </p:sp>
    </p:spTree>
    <p:extLst>
      <p:ext uri="{BB962C8B-B14F-4D97-AF65-F5344CB8AC3E}">
        <p14:creationId xmlns:p14="http://schemas.microsoft.com/office/powerpoint/2010/main" val="37573759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PUMP SERVICE (2 OF 2)</a:t>
            </a:r>
          </a:p>
        </p:txBody>
      </p:sp>
      <p:sp>
        <p:nvSpPr>
          <p:cNvPr id="3" name="Content Placeholder 2"/>
          <p:cNvSpPr>
            <a:spLocks noGrp="1"/>
          </p:cNvSpPr>
          <p:nvPr>
            <p:ph idx="1"/>
          </p:nvPr>
        </p:nvSpPr>
        <p:spPr/>
        <p:txBody>
          <a:bodyPr/>
          <a:lstStyle/>
          <a:p>
            <a:r>
              <a:rPr lang="en-US" dirty="0"/>
              <a:t>Most pumps are not repairable and must be replaced.</a:t>
            </a:r>
          </a:p>
          <a:p>
            <a:r>
              <a:rPr lang="en-US" dirty="0"/>
              <a:t>For pumps that are repairable:</a:t>
            </a:r>
          </a:p>
          <a:p>
            <a:pPr lvl="1"/>
            <a:r>
              <a:rPr lang="en-US" dirty="0"/>
              <a:t>After removing the pump from the vehicle and removing the drive pulley, disassemble the pump according to the manufacturer’s recommended procedure.</a:t>
            </a:r>
          </a:p>
        </p:txBody>
      </p:sp>
    </p:spTree>
    <p:extLst>
      <p:ext uri="{BB962C8B-B14F-4D97-AF65-F5344CB8AC3E}">
        <p14:creationId xmlns:p14="http://schemas.microsoft.com/office/powerpoint/2010/main" val="15546851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122.34 </a:t>
            </a:r>
            <a:r>
              <a:rPr lang="en-US" sz="2000" dirty="0">
                <a:latin typeface="+mj-lt"/>
              </a:rPr>
              <a:t>Typical power steering pump showing the order of assembly. The high-pressure (outlet) hose attaches to the fitting (#16). The flow control valve can be removed from the pump by removing the fitting</a:t>
            </a:r>
          </a:p>
        </p:txBody>
      </p:sp>
      <p:pic>
        <p:nvPicPr>
          <p:cNvPr id="3" name="Picture 2" descr="A figure shows a flow control valve that goes inside an outlet port of a pump body. A spring sits below the flow control valve and a hose fitting with an O-ring secures the valve inside the port.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85992" y="2179873"/>
            <a:ext cx="6172016" cy="38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5620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122.35 </a:t>
            </a:r>
            <a:r>
              <a:rPr lang="en-US" sz="2000" dirty="0">
                <a:latin typeface="+mj-lt"/>
              </a:rPr>
              <a:t>Typical tools required to remove and install a drive pulley on a power steering pump. Often these tools can be purchased at a relatively low cost from automotive parts stores and will work on many different makes of vehicles</a:t>
            </a:r>
            <a:endParaRPr lang="en-US" dirty="0">
              <a:latin typeface="+mj-lt"/>
            </a:endParaRPr>
          </a:p>
        </p:txBody>
      </p:sp>
      <p:pic>
        <p:nvPicPr>
          <p:cNvPr id="3" name="Picture 2" descr="A figure shows special tool C-4333 used to remove a power steering pump pulley and special tool C-4063-A used to install a power steering pump pulley.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65764" y="1828800"/>
            <a:ext cx="1812472" cy="406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870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122.36 </a:t>
            </a:r>
            <a:r>
              <a:rPr lang="en-US" sz="2400" dirty="0">
                <a:latin typeface="+mj-lt"/>
              </a:rPr>
              <a:t>A typical submerged-type power steering pump. The pump is housed inside the fluid reservoir</a:t>
            </a:r>
            <a:endParaRPr lang="en-US" dirty="0">
              <a:latin typeface="+mj-lt"/>
            </a:endParaRPr>
          </a:p>
        </p:txBody>
      </p:sp>
      <p:pic>
        <p:nvPicPr>
          <p:cNvPr id="3" name="Picture 2" descr="A figure shows a submerged-type power steering pump which attaches to a reservoir with fill cap and dipstick in the top. Oil seals connect to various inlets and outlets of the pump and a drive pulley attaches to the pump from the fron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83709" y="1567546"/>
            <a:ext cx="3776582" cy="441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04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latin typeface="+mj-lt"/>
              </a:rPr>
              <a:t>Figure 122.2 </a:t>
            </a:r>
            <a:r>
              <a:rPr lang="en-US" sz="2000" dirty="0">
                <a:latin typeface="+mj-lt"/>
              </a:rPr>
              <a:t>A fluid applies a force equal to the applied force on a surface that is equal in size to the applying surface. If the surface is half the size, then the fluid exerts half the force; if the surface is twice as large, the fluid exerts twice the force</a:t>
            </a:r>
          </a:p>
        </p:txBody>
      </p:sp>
      <p:pic>
        <p:nvPicPr>
          <p:cNvPr id="6" name="Picture 2" descr="The figure shows a chamber of area 1 square inch in which a force of 10 pounds is applied through a fluid. The chamber has tubes connecting to three chambers of half square inch, 1 square inch and 2 square inch. The tubing also connects to a pressure gauge which reads the pressure as 10 PSI. Output forces from the fluid transmitted to the half square inch, 1 square inch and 2 square inch chambers are 5 pounds, 10 pounds and 20 pounds respectively.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81780" y="2323018"/>
            <a:ext cx="3180440" cy="381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122.37 </a:t>
            </a:r>
            <a:r>
              <a:rPr lang="en-US" sz="2400" dirty="0">
                <a:latin typeface="+mj-lt"/>
              </a:rPr>
              <a:t>A punch is used to dislodge the retaining ring</a:t>
            </a:r>
            <a:endParaRPr lang="en-US" dirty="0">
              <a:latin typeface="+mj-lt"/>
            </a:endParaRPr>
          </a:p>
        </p:txBody>
      </p:sp>
      <p:pic>
        <p:nvPicPr>
          <p:cNvPr id="3" name="Picture 2" descr="A figure shows a punch being used to dislodge a retaining ring from a steering pump. The punch is inserted into the access hole on the outer periphery of the pump where the retaining ring sits.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70691" y="1524000"/>
            <a:ext cx="3739244" cy="483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255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122.38 </a:t>
            </a:r>
            <a:r>
              <a:rPr lang="en-US" sz="2400" dirty="0">
                <a:latin typeface="+mj-lt"/>
              </a:rPr>
              <a:t>The driveshaft attaches to the drive pulley at one end and is splined to the pump rotor at the other end. The vanes are placed in the slots of the rotor</a:t>
            </a:r>
            <a:endParaRPr lang="en-US" dirty="0">
              <a:latin typeface="+mj-lt"/>
            </a:endParaRPr>
          </a:p>
        </p:txBody>
      </p:sp>
      <p:pic>
        <p:nvPicPr>
          <p:cNvPr id="3" name="Picture 2" descr="A figure shows a shaft that connects to a thrust plate and a rotor that attaches to the shaft splines. There are multiple vanes that attach on the rotor periphery and a snap ring is also shown.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92826" y="1967594"/>
            <a:ext cx="5158348" cy="418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4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122.39 </a:t>
            </a:r>
            <a:r>
              <a:rPr lang="en-US" sz="2400" dirty="0">
                <a:latin typeface="+mj-lt"/>
              </a:rPr>
              <a:t>The pump ring must be installed correctly. If it is installed upside down, the internal passages will not line up and  the pump will have no output</a:t>
            </a:r>
            <a:endParaRPr lang="en-US" dirty="0">
              <a:latin typeface="+mj-lt"/>
            </a:endParaRPr>
          </a:p>
        </p:txBody>
      </p:sp>
      <p:pic>
        <p:nvPicPr>
          <p:cNvPr id="3" name="Picture 2" descr="The figure shows a rotor with grooves on its external periphery and a counterbore facing the drive shaft end of the housing. It also has a splined boring. The figure also shows a cam ring with a two sets of cross over slot and a dowel pin hole on the upper face.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07836" y="2000251"/>
            <a:ext cx="6128328" cy="376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6794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122.40 </a:t>
            </a:r>
            <a:r>
              <a:rPr lang="en-US" sz="1800" dirty="0">
                <a:latin typeface="+mj-lt"/>
              </a:rPr>
              <a:t>The shaft seal must be chiseled out. A thin metal shim stock should be used to protect the shaft from damage. Some technicians drill a small hole in the seal, then thread in a self-tapping sheet metal screw. Then pliers are used to pull out the old seal</a:t>
            </a:r>
          </a:p>
        </p:txBody>
      </p:sp>
      <p:pic>
        <p:nvPicPr>
          <p:cNvPr id="3" name="Picture 2" descr="A figure shows a chisel being used to remove a shaft seal from a steering pump. The shaft has a shim stock surrounding it and the seal is below the shim stock.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0396" y="1981200"/>
            <a:ext cx="2863208" cy="367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675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mj-lt"/>
              </a:rPr>
              <a:t>STEERING RACK REMOVAL AND INSTALLATION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29839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51400"/>
            <a:ext cx="8229600" cy="738664"/>
          </a:xfrm>
        </p:spPr>
        <p:txBody>
          <a:bodyPr>
            <a:spAutoFit/>
          </a:bodyPr>
          <a:lstStyle/>
          <a:p>
            <a:r>
              <a:rPr lang="en-US" sz="2400" b="0" dirty="0">
                <a:latin typeface="+mj-lt"/>
              </a:rPr>
              <a:t>1. The tools required include a tie rod end puller and basic hand tools.</a:t>
            </a:r>
            <a:endParaRPr lang="en-US" sz="2400" dirty="0">
              <a:latin typeface="+mj-lt"/>
            </a:endParaRPr>
          </a:p>
        </p:txBody>
      </p:sp>
      <p:pic>
        <p:nvPicPr>
          <p:cNvPr id="7" name="Picture 2" descr="A photo shows tools which include a tie rod end puller, sockets, a torque wrench, an extended socket and two combination spanner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4" y="1861467"/>
            <a:ext cx="6312132" cy="418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01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2069"/>
            <a:ext cx="8229600" cy="1107996"/>
          </a:xfrm>
        </p:spPr>
        <p:txBody>
          <a:bodyPr>
            <a:spAutoFit/>
          </a:bodyPr>
          <a:lstStyle/>
          <a:p>
            <a:r>
              <a:rPr lang="en-US" sz="2400" b="0" dirty="0">
                <a:latin typeface="+mj-lt"/>
              </a:rPr>
              <a:t>2. To help keep the steering wheel from rotating when the steering rack assembly is removed, a steering wheel lock is being used.</a:t>
            </a:r>
            <a:endParaRPr lang="en-US" sz="2400" dirty="0">
              <a:latin typeface="+mj-lt"/>
            </a:endParaRPr>
          </a:p>
        </p:txBody>
      </p:sp>
      <p:pic>
        <p:nvPicPr>
          <p:cNvPr id="7" name="Picture 2" descr="A photo shows steering wheel lock attached to a steering wheel.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6" y="1861467"/>
            <a:ext cx="6312127" cy="418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6003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51401"/>
            <a:ext cx="8229600" cy="738664"/>
          </a:xfrm>
        </p:spPr>
        <p:txBody>
          <a:bodyPr>
            <a:spAutoFit/>
          </a:bodyPr>
          <a:lstStyle/>
          <a:p>
            <a:r>
              <a:rPr lang="en-US" sz="2400" b="0" dirty="0">
                <a:latin typeface="+mj-lt"/>
              </a:rPr>
              <a:t>3. After safely hoisting the vehicle and removing the front wheels, the outer tie rod end retaining nuts are removed.</a:t>
            </a:r>
            <a:endParaRPr lang="en-US" sz="2400" dirty="0">
              <a:latin typeface="+mj-lt"/>
            </a:endParaRPr>
          </a:p>
        </p:txBody>
      </p:sp>
      <p:pic>
        <p:nvPicPr>
          <p:cNvPr id="7" name="Picture 2" descr="A photo shows a person removing nuts from the outer tie rod ends using a wrench.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6" y="1861467"/>
            <a:ext cx="6312127" cy="418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4927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2069"/>
            <a:ext cx="8229600" cy="1107996"/>
          </a:xfrm>
        </p:spPr>
        <p:txBody>
          <a:bodyPr>
            <a:spAutoFit/>
          </a:bodyPr>
          <a:lstStyle/>
          <a:p>
            <a:r>
              <a:rPr lang="en-US" sz="2400" b="0" dirty="0">
                <a:latin typeface="+mj-lt"/>
              </a:rPr>
              <a:t>4. Use a tie rod taper breaker to separate the outer tie rods from the steering knuckle without harming the rubber grease boots.</a:t>
            </a:r>
            <a:endParaRPr lang="en-US" sz="2400" dirty="0">
              <a:latin typeface="+mj-lt"/>
            </a:endParaRPr>
          </a:p>
        </p:txBody>
      </p:sp>
      <p:pic>
        <p:nvPicPr>
          <p:cNvPr id="7" name="Picture 2" descr="A photo shows person separating the tie rod ends from the steering knuckle using a tie rod taper break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6" y="1861467"/>
            <a:ext cx="6312126" cy="418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4022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7348"/>
            <a:ext cx="8229600" cy="1107996"/>
          </a:xfrm>
        </p:spPr>
        <p:txBody>
          <a:bodyPr>
            <a:spAutoFit/>
          </a:bodyPr>
          <a:lstStyle/>
          <a:p>
            <a:r>
              <a:rPr lang="en-US" sz="2400" b="0" dirty="0">
                <a:latin typeface="+mj-lt"/>
              </a:rPr>
              <a:t>5. After moving the protective cover aside, the bolt used to retain the intermediate shaft to the steering gear stub shaft is removed.</a:t>
            </a:r>
            <a:endParaRPr lang="en-US" sz="2400" dirty="0">
              <a:latin typeface="+mj-lt"/>
            </a:endParaRPr>
          </a:p>
        </p:txBody>
      </p:sp>
      <p:pic>
        <p:nvPicPr>
          <p:cNvPr id="7" name="Picture 2" descr="A photo shows an extended socket removing a bolt from the steering gear stub shaft. &#10;&#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6" y="1861467"/>
            <a:ext cx="6312126" cy="418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92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solidFill>
                  <a:srgbClr val="000000"/>
                </a:solidFill>
              </a:rPr>
              <a:t>What is the purpose of a power steering system?</a:t>
            </a:r>
          </a:p>
        </p:txBody>
      </p:sp>
    </p:spTree>
    <p:extLst>
      <p:ext uri="{BB962C8B-B14F-4D97-AF65-F5344CB8AC3E}">
        <p14:creationId xmlns:p14="http://schemas.microsoft.com/office/powerpoint/2010/main" val="30568257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7348"/>
            <a:ext cx="8229600" cy="1107996"/>
          </a:xfrm>
        </p:spPr>
        <p:txBody>
          <a:bodyPr>
            <a:spAutoFit/>
          </a:bodyPr>
          <a:lstStyle/>
          <a:p>
            <a:r>
              <a:rPr lang="en-US" sz="2400" b="0" dirty="0">
                <a:latin typeface="+mj-lt"/>
              </a:rPr>
              <a:t>6. The hydraulic lines attached to the steering rack to the power steering rack assembly are removed using a line wrench.</a:t>
            </a:r>
            <a:endParaRPr lang="en-US" sz="2400" dirty="0">
              <a:latin typeface="+mj-lt"/>
            </a:endParaRPr>
          </a:p>
        </p:txBody>
      </p:sp>
      <p:pic>
        <p:nvPicPr>
          <p:cNvPr id="7" name="Picture 2" descr="A photo shows a person removing the hydraulic lines attached between the steering rack and the power steering rack assembly using a line wrench.  &#10;&#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7" y="1861467"/>
            <a:ext cx="6312124" cy="418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9183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7347"/>
            <a:ext cx="8229600" cy="1107996"/>
          </a:xfrm>
        </p:spPr>
        <p:txBody>
          <a:bodyPr>
            <a:spAutoFit/>
          </a:bodyPr>
          <a:lstStyle/>
          <a:p>
            <a:r>
              <a:rPr lang="en-US" sz="2400" b="0" dirty="0">
                <a:latin typeface="+mj-lt"/>
              </a:rPr>
              <a:t>7. After supporting the engine cradle using a tall safety stand, an air impact wrench with a long extension is used to remove the engine cradle bolts.</a:t>
            </a:r>
            <a:endParaRPr lang="en-US" sz="2400" dirty="0">
              <a:latin typeface="+mj-lt"/>
            </a:endParaRPr>
          </a:p>
        </p:txBody>
      </p:sp>
      <p:pic>
        <p:nvPicPr>
          <p:cNvPr id="7" name="Picture 2" descr="A photo shows a car hoisted on a car lift and a person removing engine cradle bolts using an air impact wrench with a long extension.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7" y="1861467"/>
            <a:ext cx="6312124" cy="418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991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7348"/>
            <a:ext cx="8229600" cy="1107996"/>
          </a:xfrm>
        </p:spPr>
        <p:txBody>
          <a:bodyPr>
            <a:spAutoFit/>
          </a:bodyPr>
          <a:lstStyle/>
          <a:p>
            <a:r>
              <a:rPr lang="en-US" sz="2400" b="0" dirty="0">
                <a:latin typeface="+mj-lt"/>
              </a:rPr>
              <a:t>8. Removing the lower engine cradle bolts. This will allow the cradle to be lowered to gain access to the steering rack assembly.</a:t>
            </a:r>
            <a:endParaRPr lang="en-US" sz="2400" dirty="0">
              <a:latin typeface="+mj-lt"/>
            </a:endParaRPr>
          </a:p>
        </p:txBody>
      </p:sp>
      <p:pic>
        <p:nvPicPr>
          <p:cNvPr id="7" name="Picture 2" descr="A photo shows a person removing bolts using a torque wrench.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7" y="1861467"/>
            <a:ext cx="6312123" cy="418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1270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56679"/>
            <a:ext cx="8229600" cy="738664"/>
          </a:xfrm>
        </p:spPr>
        <p:txBody>
          <a:bodyPr>
            <a:spAutoFit/>
          </a:bodyPr>
          <a:lstStyle/>
          <a:p>
            <a:r>
              <a:rPr lang="en-US" sz="2400" b="0" dirty="0">
                <a:latin typeface="+mj-lt"/>
              </a:rPr>
              <a:t>9. The screw jack on the tall safety stands is rotated allowing the engine cradle to be lowered.</a:t>
            </a:r>
            <a:endParaRPr lang="en-US" sz="2400" dirty="0">
              <a:latin typeface="+mj-lt"/>
            </a:endParaRPr>
          </a:p>
        </p:txBody>
      </p:sp>
      <p:pic>
        <p:nvPicPr>
          <p:cNvPr id="7" name="Picture 2" descr="A photo shows a person rotating a screw jack mounted below the engine crad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7" y="1861467"/>
            <a:ext cx="6312123" cy="418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433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26011"/>
            <a:ext cx="8229600" cy="369332"/>
          </a:xfrm>
        </p:spPr>
        <p:txBody>
          <a:bodyPr>
            <a:spAutoFit/>
          </a:bodyPr>
          <a:lstStyle/>
          <a:p>
            <a:r>
              <a:rPr lang="en-US" sz="2400" b="0" dirty="0">
                <a:latin typeface="+mj-lt"/>
              </a:rPr>
              <a:t>10. Removing the steering rack attachment bolts.</a:t>
            </a:r>
            <a:endParaRPr lang="en-US" sz="2400" dirty="0">
              <a:latin typeface="+mj-lt"/>
            </a:endParaRPr>
          </a:p>
        </p:txBody>
      </p:sp>
      <p:pic>
        <p:nvPicPr>
          <p:cNvPr id="7" name="Picture 2" descr="A photo shows a person removing rack attachment bolts using a ring spann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8" y="1861467"/>
            <a:ext cx="6312121" cy="418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0637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56678"/>
            <a:ext cx="8229600" cy="738664"/>
          </a:xfrm>
        </p:spPr>
        <p:txBody>
          <a:bodyPr>
            <a:spAutoFit/>
          </a:bodyPr>
          <a:lstStyle/>
          <a:p>
            <a:r>
              <a:rPr lang="en-US" sz="2400" b="0" dirty="0">
                <a:latin typeface="+mj-lt"/>
              </a:rPr>
              <a:t>11. The steering rack assembly can be lifted out of the support brackets.</a:t>
            </a:r>
            <a:endParaRPr lang="en-US" sz="2400" dirty="0">
              <a:latin typeface="+mj-lt"/>
            </a:endParaRPr>
          </a:p>
        </p:txBody>
      </p:sp>
      <p:pic>
        <p:nvPicPr>
          <p:cNvPr id="7" name="Picture 2" descr="A photo shows a steering rack lifted out of the support bracket.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8" y="1861467"/>
            <a:ext cx="6312121" cy="418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564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56678"/>
            <a:ext cx="8229600" cy="738664"/>
          </a:xfrm>
        </p:spPr>
        <p:txBody>
          <a:bodyPr>
            <a:spAutoFit/>
          </a:bodyPr>
          <a:lstStyle/>
          <a:p>
            <a:r>
              <a:rPr lang="en-US" sz="2400" b="0" dirty="0">
                <a:latin typeface="+mj-lt"/>
              </a:rPr>
              <a:t>12. On this General Motors vehicle, the steering rack assembly is removed from the driver’s side.</a:t>
            </a:r>
            <a:endParaRPr lang="en-US" sz="2400" dirty="0">
              <a:latin typeface="+mj-lt"/>
            </a:endParaRPr>
          </a:p>
        </p:txBody>
      </p:sp>
      <p:pic>
        <p:nvPicPr>
          <p:cNvPr id="7" name="Picture 2" descr="A photo shows a person removing the steering rack assembly through the wheel arches.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8" y="1861467"/>
            <a:ext cx="6312120" cy="418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5067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126"/>
            <a:ext cx="8229600" cy="1354217"/>
          </a:xfrm>
        </p:spPr>
        <p:txBody>
          <a:bodyPr>
            <a:spAutoFit/>
          </a:bodyPr>
          <a:lstStyle/>
          <a:p>
            <a:r>
              <a:rPr lang="en-US" sz="2200" b="0" dirty="0">
                <a:latin typeface="+mj-lt"/>
              </a:rPr>
              <a:t>13. Before reinstalling the steering gear assembly, note the notch on the stub shaft. This notch has to be aligned with the intermediate shaft retaining bolt when it is placed back into the vehicle.</a:t>
            </a:r>
            <a:endParaRPr lang="en-US" sz="2200" dirty="0">
              <a:latin typeface="+mj-lt"/>
            </a:endParaRPr>
          </a:p>
        </p:txBody>
      </p:sp>
      <p:pic>
        <p:nvPicPr>
          <p:cNvPr id="7" name="Picture 2" descr="A photo shows a notch on the stub shaft of a steering gear assembly.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8" y="1861467"/>
            <a:ext cx="6312120" cy="418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84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7346"/>
            <a:ext cx="8229600" cy="1107996"/>
          </a:xfrm>
        </p:spPr>
        <p:txBody>
          <a:bodyPr>
            <a:spAutoFit/>
          </a:bodyPr>
          <a:lstStyle/>
          <a:p>
            <a:r>
              <a:rPr lang="en-US" sz="2400" b="0" dirty="0">
                <a:latin typeface="+mj-lt"/>
              </a:rPr>
              <a:t>14. Installation is the reverse of removal. Be sure that the rack is centered and check that the through-bolt is properly aligned with the notch in the steering rack stub shaft.</a:t>
            </a:r>
            <a:endParaRPr lang="en-US" sz="2400" dirty="0">
              <a:latin typeface="+mj-lt"/>
            </a:endParaRPr>
          </a:p>
        </p:txBody>
      </p:sp>
      <p:pic>
        <p:nvPicPr>
          <p:cNvPr id="7" name="Picture 2" descr="A photo shows a person connecting the stub shaft of a steering rack with a u-join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9" y="1861467"/>
            <a:ext cx="6312118" cy="418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091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56678"/>
            <a:ext cx="8229600" cy="738664"/>
          </a:xfrm>
        </p:spPr>
        <p:txBody>
          <a:bodyPr>
            <a:spAutoFit/>
          </a:bodyPr>
          <a:lstStyle/>
          <a:p>
            <a:r>
              <a:rPr lang="en-US" sz="2400" b="0" dirty="0">
                <a:latin typeface="+mj-lt"/>
              </a:rPr>
              <a:t>15. While using a tall safety stand to support the engine cradle, the retaining bolts are installed.</a:t>
            </a:r>
            <a:endParaRPr lang="en-US" sz="2400" dirty="0">
              <a:latin typeface="+mj-lt"/>
            </a:endParaRPr>
          </a:p>
        </p:txBody>
      </p:sp>
      <p:pic>
        <p:nvPicPr>
          <p:cNvPr id="7" name="Picture 2" descr="A photo shows a safety stand supporting the engine cradle and a person installing retaining bolt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9" y="1861467"/>
            <a:ext cx="6312118" cy="418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506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2554545"/>
          </a:xfrm>
          <a:prstGeom prst="rect">
            <a:avLst/>
          </a:prstGeom>
        </p:spPr>
        <p:txBody>
          <a:bodyPr wrap="square">
            <a:spAutoFit/>
          </a:bodyPr>
          <a:lstStyle/>
          <a:p>
            <a:r>
              <a:rPr lang="en-US" sz="4000" dirty="0">
                <a:solidFill>
                  <a:srgbClr val="000000"/>
                </a:solidFill>
              </a:rPr>
              <a:t>Boost the mechanical steering unit so the driver can turn the wheel with less effort and get the same response. </a:t>
            </a:r>
          </a:p>
        </p:txBody>
      </p:sp>
    </p:spTree>
    <p:extLst>
      <p:ext uri="{BB962C8B-B14F-4D97-AF65-F5344CB8AC3E}">
        <p14:creationId xmlns:p14="http://schemas.microsoft.com/office/powerpoint/2010/main" val="25828207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7348"/>
            <a:ext cx="8229600" cy="1107996"/>
          </a:xfrm>
        </p:spPr>
        <p:txBody>
          <a:bodyPr>
            <a:spAutoFit/>
          </a:bodyPr>
          <a:lstStyle/>
          <a:p>
            <a:r>
              <a:rPr lang="en-US" sz="2400" b="0" dirty="0">
                <a:latin typeface="+mj-lt"/>
              </a:rPr>
              <a:t>16. A socket is being used to keep the tapered tie rod end from rotating while the retaining nut is tightened with a wrench.</a:t>
            </a:r>
            <a:endParaRPr lang="en-US" sz="2400" dirty="0">
              <a:latin typeface="+mj-lt"/>
            </a:endParaRPr>
          </a:p>
        </p:txBody>
      </p:sp>
      <p:pic>
        <p:nvPicPr>
          <p:cNvPr id="7" name="Picture 2" descr="A photo shows a socket holding a tapered tie rod end and a ring spanner tightening a retaining nut on a tie rod en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9" y="1861467"/>
            <a:ext cx="6312117" cy="418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2701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7348"/>
            <a:ext cx="8229600" cy="1107996"/>
          </a:xfrm>
        </p:spPr>
        <p:txBody>
          <a:bodyPr>
            <a:spAutoFit/>
          </a:bodyPr>
          <a:lstStyle/>
          <a:p>
            <a:r>
              <a:rPr lang="en-US" sz="2400" b="0" dirty="0">
                <a:latin typeface="+mj-lt"/>
              </a:rPr>
              <a:t>17. After the hydraulic lines and retaining bolts have been installed, the power steering pump reservoir is filled using the specified fluid.</a:t>
            </a:r>
            <a:endParaRPr lang="en-US" sz="2400" dirty="0">
              <a:latin typeface="+mj-lt"/>
            </a:endParaRPr>
          </a:p>
        </p:txBody>
      </p:sp>
      <p:pic>
        <p:nvPicPr>
          <p:cNvPr id="7" name="Picture 2" descr="A photo shows a person filling power steering pump reservoir with steering flui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39" y="1861467"/>
            <a:ext cx="6312117" cy="418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0142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128"/>
            <a:ext cx="8229600" cy="1354217"/>
          </a:xfrm>
        </p:spPr>
        <p:txBody>
          <a:bodyPr>
            <a:spAutoFit/>
          </a:bodyPr>
          <a:lstStyle/>
          <a:p>
            <a:r>
              <a:rPr lang="en-US" sz="2200" b="0" dirty="0">
                <a:latin typeface="+mj-lt"/>
              </a:rPr>
              <a:t>18. To bleed the trapped air out of the system, the steering wheel is rotated lock to lock with engine off and the wheels off the ground. Check for leaks then perform a test-drive to verify a proper repair.</a:t>
            </a:r>
            <a:endParaRPr lang="en-US" sz="2200" dirty="0">
              <a:latin typeface="+mj-lt"/>
            </a:endParaRPr>
          </a:p>
        </p:txBody>
      </p:sp>
      <p:pic>
        <p:nvPicPr>
          <p:cNvPr id="7" name="Picture 2" descr="A photo shows an installed steering assembly with some leaked fluid on the floor.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940" y="1861467"/>
            <a:ext cx="6312115" cy="418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531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1625</TotalTime>
  <Words>3356</Words>
  <Application>Microsoft Office PowerPoint</Application>
  <PresentationFormat>On-screen Show (4:3)</PresentationFormat>
  <Paragraphs>205</Paragraphs>
  <Slides>93</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93</vt:i4>
      </vt:variant>
    </vt:vector>
  </HeadingPairs>
  <TitlesOfParts>
    <vt:vector size="104" baseType="lpstr">
      <vt:lpstr>Arial</vt:lpstr>
      <vt:lpstr>Calibri</vt:lpstr>
      <vt:lpstr>Times New Roman</vt:lpstr>
      <vt:lpstr>Verdana</vt:lpstr>
      <vt:lpstr>Wingdings</vt: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HYDRAULIC POWER STEERING SYSTEMS (1 OF 2)</vt:lpstr>
      <vt:lpstr>HYDRAULIC POWER STEERING SYSTEMS (2 OF 2)</vt:lpstr>
      <vt:lpstr>Figure 122.1 Hydraulic fluid transmits the same force whether it passes through a single chamber or two chambers connected by a narrow passage</vt:lpstr>
      <vt:lpstr>Figure 122.2 A fluid applies a force equal to the applied force on a surface that is equal in size to the applying surface. If the surface is half the size, then the fluid exerts half the force; if the surface is twice as large, the fluid exerts twice the force</vt:lpstr>
      <vt:lpstr>QUESTION 1: ?</vt:lpstr>
      <vt:lpstr>ANSWER 1:</vt:lpstr>
      <vt:lpstr>POWER STEERING PUMP AND RESERVOIR (1 OF 4)</vt:lpstr>
      <vt:lpstr>POWER STEERING PUMP AND RESERVOIR (2 OF 4)</vt:lpstr>
      <vt:lpstr>POWER STEERING PUMP AND RESERVOIR (3 OF 4)</vt:lpstr>
      <vt:lpstr>POWER STEERING PUMP AND RESERVOIR (4 OF 4)</vt:lpstr>
      <vt:lpstr>Figure 122.3 A typical integral power steering pump when the pump is mounted inside the reservoir</vt:lpstr>
      <vt:lpstr>Figure 122.4 Typical remote reservoir</vt:lpstr>
      <vt:lpstr>Figure 122.5 Typical power steering pump assemblies</vt:lpstr>
      <vt:lpstr>Figure 122.6 General Motors vane-type pump</vt:lpstr>
      <vt:lpstr>Figure 122.7 Vane pump operation. In phase 1, the rotor moves past the opposed suction ports, and the vanes move out to maintain contact with the ring. As the rotor continues to move during phase 2, the vanes follow the contour of the ring. The contour of the ring forms a larger cavity between the vanes. </vt:lpstr>
      <vt:lpstr>Figure 122.8 Vane pump operation—continued. At phase 3, the vanes are at the end of the intake port of the pump and the cavity has reached its maximum volume. In phase 4, the rotor moves into alignment with the opposed discharge ports</vt:lpstr>
      <vt:lpstr>Figure 122.9 Vane pump operation—continued. As the rotor continues to move during phase 5, the volume of the cavity decreases, which increases the discharge pressure. At phase 6, the last phase, the contour of the ring results in the minimum cavity volume, and the discharge of fluid is completed</vt:lpstr>
      <vt:lpstr>Figure 122.10 Flow control valve</vt:lpstr>
      <vt:lpstr>Figure 122.11 The pressure-relief check ball unseats, allowing fluid to flow back into the pump inlet if the pressure rises above a  certain limit</vt:lpstr>
      <vt:lpstr>QUESTION 2: ?</vt:lpstr>
      <vt:lpstr>ANSWER 2:</vt:lpstr>
      <vt:lpstr>POWER STEERING HOSES</vt:lpstr>
      <vt:lpstr>Figure 122.12 The power steering fluid cooler, if used, is located in the return hose. Often the “cooler” is simply a length of return metal line that is arranged in a loop and routed near the front of the vehicle. The airflow past the return line helps reduce the temperature of the fluid</vt:lpstr>
      <vt:lpstr>INTEGRAL POWER STEERING (1 OF 2)</vt:lpstr>
      <vt:lpstr>INTEGRAL POWER STEERING (2 OF 2)</vt:lpstr>
      <vt:lpstr>Figure 122.13 Forces acting on the rack piston of an integral power steering gear</vt:lpstr>
      <vt:lpstr>Figure 122.14 The rotary valve consists of inner and outer elements. The worm gear is part of the outer element and the torsion bar is part of the inner element. A pin attaches the worm gear to the bottom of the torsion bar to join the two elements together</vt:lpstr>
      <vt:lpstr>Figure 122.15 When the steering wheel is in the straight-ahead position, all of the ports in a rotary valve are open equally to the pressure and return circuits</vt:lpstr>
      <vt:lpstr>Figure 122.16 During a left turn, the inner element turns so that the left-turn circuits are open to pressure and the right-turn circuits are open to the return circuit</vt:lpstr>
      <vt:lpstr>Figure 122.17 During a left turn, the high-pressure fluid helps push the piston along the worm gear, thereby reducing the steering effort from the driver</vt:lpstr>
      <vt:lpstr>Figure 122.18 During a right turn, the inner element turns so that the right-turn outlets are open to pressure and the left-turn outlets are open to the return circuit</vt:lpstr>
      <vt:lpstr>Figure 122.19 During a right turn, high-pressure fluid pushes the piston up the worm gear, moving the sector shaft and pitman arm to provide assist during a right turn</vt:lpstr>
      <vt:lpstr>POWER RACK AND PINION STEERING</vt:lpstr>
      <vt:lpstr>Figure 122.20 During a left turn, the control valve directs pressure into the left-turn fluid line and the rack moves left (see inset). Fluid pushed out of the right-turn fluid chamber travels back through the right-turn fluid line and control valve to the return circuit</vt:lpstr>
      <vt:lpstr>Figure 122.21 The control valve routes high-pressure fluid to the left-hand side of the power piston, which pushes the piston and assists in moving the rack toward the right when the steering wheel is turned right</vt:lpstr>
      <vt:lpstr>FLOW CONTROL VALVE OPERATION</vt:lpstr>
      <vt:lpstr>Figure 122.22 Low-speed flow control</vt:lpstr>
      <vt:lpstr>Figure 122.23 High-speed flow control operation</vt:lpstr>
      <vt:lpstr>Figure 122.24 Pressure-relief mode. In this mode, the steering gear has blocked the flow of fluid from the pump and the pressure rises, which unseats the pressure-relief valve. Now, fluid flows back to the inlet through the pressure-relief orifice and passage</vt:lpstr>
      <vt:lpstr>VARIABLE-EFFORT STEERING (VES) (1 OF 5)</vt:lpstr>
      <vt:lpstr>VARIABLE-EFFORT STEERING (VES) (2 OF 5)</vt:lpstr>
      <vt:lpstr>VARIABLE-EFFORT STEERING (VES) (3 OF 5)</vt:lpstr>
      <vt:lpstr>VARIABLE-EFFORT STEERING (VES) (4 OF 5)</vt:lpstr>
      <vt:lpstr>VARIABLE-EFFORT STEERING (VES) (5 OF 5)</vt:lpstr>
      <vt:lpstr>Figure 122.25 EVO actuator assembly</vt:lpstr>
      <vt:lpstr>Figure 122.26 Integrated with the pinion shaft is a spool valve that senses the level of torque in the shaft and applies hydraulic pressure to the steering rack whenever assistance is needed. The electromagnet acts in parallel with the input shaft from the steering wheel to open or close the spool valve. The electromagnet generates variable torque, which can either increase or decrease the amount of steering torque that is needed to open the spool valve</vt:lpstr>
      <vt:lpstr>Figure 122.27 Magnasteer® system</vt:lpstr>
      <vt:lpstr>QUESTION 3: ?</vt:lpstr>
      <vt:lpstr>ANSWER 3:</vt:lpstr>
      <vt:lpstr>POWER STEERING DIAGNOSIS</vt:lpstr>
      <vt:lpstr>Figure 122.28 A typical service manual illustration showing the method to use to properly tension the accessory drive belt</vt:lpstr>
      <vt:lpstr>POWER STEERING FLUID (1 OF 3)</vt:lpstr>
      <vt:lpstr>POWER STEERING FLUID (2 OF 3)</vt:lpstr>
      <vt:lpstr>POWER STEERING FLUID (3 OF 3)</vt:lpstr>
      <vt:lpstr>Tech Tip </vt:lpstr>
      <vt:lpstr>Figure 122.29 A check of the power steering fluid should include inspecting not only the level but the condition and color of the fluid, which could indicate a possible problem with other  components in the steering system</vt:lpstr>
      <vt:lpstr>TECH TIP</vt:lpstr>
      <vt:lpstr>Figure 122.30 Some power steering fluid is unique to the climate, such as this cold climate fluid recommended for use in General Motors vehicles when temperatures are low</vt:lpstr>
      <vt:lpstr>Figure 122.31 Inspect both high-pressure and return power steering hoses. Make sure the hoses are routed correctly and not  touching sections of the body to prevent power steering noise from being transferred to the passenger compartment</vt:lpstr>
      <vt:lpstr>Figure 122.32 A drawing showing how to connect a power steering analyzer to the system</vt:lpstr>
      <vt:lpstr>Figure 122.33 A power steering analyzer that measures both pressure and volume. The shut-off valve is used to test the maximum pressure of the pump</vt:lpstr>
      <vt:lpstr>PUMP SERVICE (1 OF 2)</vt:lpstr>
      <vt:lpstr>PUMP SERVICE (2 OF 2)</vt:lpstr>
      <vt:lpstr>Figure 122.34 Typical power steering pump showing the order of assembly. The high-pressure (outlet) hose attaches to the fitting (#16). The flow control valve can be removed from the pump by removing the fitting</vt:lpstr>
      <vt:lpstr>Figure 122.35 Typical tools required to remove and install a drive pulley on a power steering pump. Often these tools can be purchased at a relatively low cost from automotive parts stores and will work on many different makes of vehicles</vt:lpstr>
      <vt:lpstr>Figure 122.36 A typical submerged-type power steering pump. The pump is housed inside the fluid reservoir</vt:lpstr>
      <vt:lpstr>Figure 122.37 A punch is used to dislodge the retaining ring</vt:lpstr>
      <vt:lpstr>Figure 122.38 The driveshaft attaches to the drive pulley at one end and is splined to the pump rotor at the other end. The vanes are placed in the slots of the rotor</vt:lpstr>
      <vt:lpstr>Figure 122.39 The pump ring must be installed correctly. If it is installed upside down, the internal passages will not line up and  the pump will have no output</vt:lpstr>
      <vt:lpstr>Figure 122.40 The shaft seal must be chiseled out. A thin metal shim stock should be used to protect the shaft from damage. Some technicians drill a small hole in the seal, then thread in a self-tapping sheet metal screw. Then pliers are used to pull out the old seal</vt:lpstr>
      <vt:lpstr>STEERING RACK REMOVAL AND INSTALLATION</vt:lpstr>
      <vt:lpstr>1. The tools required include a tie rod end puller and basic hand tools.</vt:lpstr>
      <vt:lpstr>2. To help keep the steering wheel from rotating when the steering rack assembly is removed, a steering wheel lock is being used.</vt:lpstr>
      <vt:lpstr>3. After safely hoisting the vehicle and removing the front wheels, the outer tie rod end retaining nuts are removed.</vt:lpstr>
      <vt:lpstr>4. Use a tie rod taper breaker to separate the outer tie rods from the steering knuckle without harming the rubber grease boots.</vt:lpstr>
      <vt:lpstr>5. After moving the protective cover aside, the bolt used to retain the intermediate shaft to the steering gear stub shaft is removed.</vt:lpstr>
      <vt:lpstr>6. The hydraulic lines attached to the steering rack to the power steering rack assembly are removed using a line wrench.</vt:lpstr>
      <vt:lpstr>7. After supporting the engine cradle using a tall safety stand, an air impact wrench with a long extension is used to remove the engine cradle bolts.</vt:lpstr>
      <vt:lpstr>8. Removing the lower engine cradle bolts. This will allow the cradle to be lowered to gain access to the steering rack assembly.</vt:lpstr>
      <vt:lpstr>9. The screw jack on the tall safety stands is rotated allowing the engine cradle to be lowered.</vt:lpstr>
      <vt:lpstr>10. Removing the steering rack attachment bolts.</vt:lpstr>
      <vt:lpstr>11. The steering rack assembly can be lifted out of the support brackets.</vt:lpstr>
      <vt:lpstr>12. On this General Motors vehicle, the steering rack assembly is removed from the driver’s side.</vt:lpstr>
      <vt:lpstr>13. Before reinstalling the steering gear assembly, note the notch on the stub shaft. This notch has to be aligned with the intermediate shaft retaining bolt when it is placed back into the vehicle.</vt:lpstr>
      <vt:lpstr>14. Installation is the reverse of removal. Be sure that the rack is centered and check that the through-bolt is properly aligned with the notch in the steering rack stub shaft.</vt:lpstr>
      <vt:lpstr>15. While using a tall safety stand to support the engine cradle, the retaining bolts are installed.</vt:lpstr>
      <vt:lpstr>16. A socket is being used to keep the tapered tie rod end from rotating while the retaining nut is tightened with a wrench.</vt:lpstr>
      <vt:lpstr>17. After the hydraulic lines and retaining bolts have been installed, the power steering pump reservoir is filled using the specified fluid.</vt:lpstr>
      <vt:lpstr>18. To bleed the trapped air out of the system, the steering wheel is rotated lock to lock with engine off and the wheels off the ground. Check for leaks then perform a test-drive to verify a proper repair.</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122</dc:title>
  <dc:creator>Curt &amp; Tammy</dc:creator>
  <cp:lastModifiedBy>Glen Plants</cp:lastModifiedBy>
  <cp:revision>65</cp:revision>
  <dcterms:created xsi:type="dcterms:W3CDTF">2018-09-25T19:30:15Z</dcterms:created>
  <dcterms:modified xsi:type="dcterms:W3CDTF">2020-02-04T21:13:30Z</dcterms:modified>
</cp:coreProperties>
</file>