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4" r:id="rId11"/>
    <p:sldId id="315" r:id="rId12"/>
    <p:sldId id="316" r:id="rId13"/>
    <p:sldId id="335" r:id="rId14"/>
    <p:sldId id="326" r:id="rId15"/>
    <p:sldId id="327" r:id="rId16"/>
    <p:sldId id="328" r:id="rId17"/>
    <p:sldId id="274" r:id="rId18"/>
    <p:sldId id="267" r:id="rId19"/>
    <p:sldId id="268" r:id="rId20"/>
    <p:sldId id="354" r:id="rId21"/>
    <p:sldId id="329" r:id="rId22"/>
    <p:sldId id="355" r:id="rId23"/>
    <p:sldId id="330" r:id="rId24"/>
    <p:sldId id="331" r:id="rId25"/>
    <p:sldId id="332" r:id="rId26"/>
    <p:sldId id="333" r:id="rId27"/>
    <p:sldId id="356" r:id="rId28"/>
    <p:sldId id="357" r:id="rId29"/>
    <p:sldId id="336" r:id="rId30"/>
    <p:sldId id="358" r:id="rId31"/>
    <p:sldId id="337" r:id="rId32"/>
    <p:sldId id="359" r:id="rId33"/>
    <p:sldId id="360" r:id="rId34"/>
    <p:sldId id="338" r:id="rId35"/>
    <p:sldId id="339" r:id="rId36"/>
    <p:sldId id="340" r:id="rId37"/>
    <p:sldId id="341" r:id="rId38"/>
    <p:sldId id="342" r:id="rId39"/>
    <p:sldId id="343" r:id="rId40"/>
    <p:sldId id="361" r:id="rId41"/>
    <p:sldId id="344" r:id="rId42"/>
    <p:sldId id="345" r:id="rId43"/>
    <p:sldId id="346" r:id="rId44"/>
    <p:sldId id="347" r:id="rId45"/>
    <p:sldId id="286" r:id="rId46"/>
    <p:sldId id="287" r:id="rId47"/>
    <p:sldId id="362" r:id="rId48"/>
    <p:sldId id="348" r:id="rId49"/>
    <p:sldId id="363" r:id="rId50"/>
    <p:sldId id="349" r:id="rId51"/>
    <p:sldId id="364" r:id="rId52"/>
    <p:sldId id="350" r:id="rId53"/>
    <p:sldId id="351" r:id="rId54"/>
    <p:sldId id="352" r:id="rId55"/>
    <p:sldId id="353" r:id="rId56"/>
    <p:sldId id="299" r:id="rId57"/>
    <p:sldId id="300" r:id="rId58"/>
    <p:sldId id="32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1/29/2020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1/29/2020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dirty="0"/>
              <a:t>Chapter 41</a:t>
            </a:r>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Series, Parallel, and Series-Parallel Circuits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41.4 In a series circuit, the voltage is dropped or lowered by each resistance in the circuit. The higher the resistance, the greater the drop in voltage</a:t>
            </a:r>
            <a:endParaRPr lang="en-US" dirty="0">
              <a:latin typeface="+mj-lt"/>
            </a:endParaRPr>
          </a:p>
        </p:txBody>
      </p:sp>
      <p:pic>
        <p:nvPicPr>
          <p:cNvPr id="3" name="Picture 2" descr="The circuit diagram shows a series circuit with three bulbs connected to a 12-volt battery. Bulb 1 is of 2 ohms, bulb 2 is of 4 ohms, and bulb 3 is of 6 ohms. The path from Bulb 3 to the negative terminal of the battery is in a different color than the rest of the pa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1533" y="2057400"/>
            <a:ext cx="4080934" cy="39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7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41.5 A voltmeter reads the differences of voltage between the test leads. The voltage read across a resistance is the voltage drop that occurs when current flows through a resistance.</a:t>
            </a:r>
          </a:p>
        </p:txBody>
      </p:sp>
      <p:pic>
        <p:nvPicPr>
          <p:cNvPr id="3" name="Picture 2" descr="The circuit diagram shows a series circuit with two resistances connected to a 12-volt battery. A resistance of 2 ohms is connected to the positive terminal of the battery and a resistance of 4 ohms is connected to the negative terminal of the battery. A volt meter connected across 2 ohms resistance reads 4 V and a voltmeter connected across 4 ohms resistance reads 8 V.  &#10;The circuit diagram lists the following: &#10;• Stage A: I equals E divided by R open parens Total R equals 6 ohms close parens equals 12 V divided by 6 ohms equals 2 A. &#10;• Stage B: E equals I multiplied by R open parens voltage drop&#10;o At 2 ohms resistance, 2 multiplied by 2 equals 4 V&#10;o At 4 ohms resistance, 2 multiplied by 4 equals 8 V&#10;• Stage C: 4 plus 8 equals 12 V; Sum of voltage drop equals voltage appli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2695" y="1981200"/>
            <a:ext cx="3618610" cy="401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2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4191000" cy="503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t>What is Kirchhoff’s voltage law?</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pPr lvl="1"/>
            <a:r>
              <a:rPr lang="en-US" sz="4000" dirty="0"/>
              <a:t>The voltage around any closed circuit is equal to the sum (total) of the voltage drops across the resistances.</a:t>
            </a:r>
          </a:p>
        </p:txBody>
      </p:sp>
    </p:spTree>
    <p:extLst>
      <p:ext uri="{BB962C8B-B14F-4D97-AF65-F5344CB8AC3E}">
        <p14:creationId xmlns:p14="http://schemas.microsoft.com/office/powerpoint/2010/main" val="258282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SERIES CIRCUIT LAWS</a:t>
            </a:r>
          </a:p>
        </p:txBody>
      </p:sp>
      <p:sp>
        <p:nvSpPr>
          <p:cNvPr id="3" name="Content Placeholder 2"/>
          <p:cNvSpPr>
            <a:spLocks noGrp="1"/>
          </p:cNvSpPr>
          <p:nvPr>
            <p:ph idx="1"/>
          </p:nvPr>
        </p:nvSpPr>
        <p:spPr/>
        <p:txBody>
          <a:bodyPr/>
          <a:lstStyle/>
          <a:p>
            <a:r>
              <a:rPr lang="en-US" dirty="0"/>
              <a:t>Law 1</a:t>
            </a:r>
          </a:p>
          <a:p>
            <a:pPr lvl="1"/>
            <a:r>
              <a:rPr lang="en-US" dirty="0"/>
              <a:t>The total resistance in a series circuit is the sum total of the individual resistances.</a:t>
            </a:r>
          </a:p>
          <a:p>
            <a:r>
              <a:rPr lang="en-US" dirty="0"/>
              <a:t>Law 2</a:t>
            </a:r>
          </a:p>
          <a:p>
            <a:pPr lvl="1"/>
            <a:r>
              <a:rPr lang="en-US" dirty="0"/>
              <a:t>The current is constant throughout the entire circuit.</a:t>
            </a:r>
          </a:p>
          <a:p>
            <a:r>
              <a:rPr lang="en-US" dirty="0"/>
              <a:t>Law 3</a:t>
            </a:r>
          </a:p>
          <a:p>
            <a:pPr lvl="1"/>
            <a:r>
              <a:rPr lang="en-US" dirty="0"/>
              <a:t>Although the current is constant, the voltage drops across each resistance in the circuit. The voltage drop across each load is proportional to the value of the resistance compared to the total resistance.</a:t>
            </a:r>
          </a:p>
        </p:txBody>
      </p:sp>
    </p:spTree>
    <p:extLst>
      <p:ext uri="{BB962C8B-B14F-4D97-AF65-F5344CB8AC3E}">
        <p14:creationId xmlns:p14="http://schemas.microsoft.com/office/powerpoint/2010/main" val="323612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41.6 In this series circuit with a 2-ohm resistor and a 4-ohm resistor, current (2 amperes) is the same throughout, even though the voltage drops across each resistor</a:t>
            </a:r>
          </a:p>
        </p:txBody>
      </p:sp>
      <p:pic>
        <p:nvPicPr>
          <p:cNvPr id="3" name="Picture 2" descr="A circuit diagram shows a series circuit with two resistors 2 ohms and 4 ohms connected to a 12-volt battery. The voltage drop across 2-ohm resistor is 4 V and the voltage drop across 4-ohm resistor is 8 V. The circuit has a current of 2 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6428" y="2229274"/>
            <a:ext cx="5089559" cy="385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03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SERIES CIRCUIT EXAMPLES</a:t>
            </a:r>
          </a:p>
        </p:txBody>
      </p:sp>
      <p:sp>
        <p:nvSpPr>
          <p:cNvPr id="3" name="Content Placeholder 2"/>
          <p:cNvSpPr>
            <a:spLocks noGrp="1"/>
          </p:cNvSpPr>
          <p:nvPr>
            <p:ph idx="1"/>
          </p:nvPr>
        </p:nvSpPr>
        <p:spPr/>
        <p:txBody>
          <a:bodyPr/>
          <a:lstStyle/>
          <a:p>
            <a:r>
              <a:rPr lang="en-US" dirty="0"/>
              <a:t>Each of the four examples discussed includes solving for the following:</a:t>
            </a:r>
          </a:p>
          <a:p>
            <a:pPr lvl="1"/>
            <a:r>
              <a:rPr lang="en-US" dirty="0"/>
              <a:t>Total resistance in the circuit</a:t>
            </a:r>
          </a:p>
          <a:p>
            <a:pPr lvl="1"/>
            <a:r>
              <a:rPr lang="en-US" dirty="0"/>
              <a:t>Current flow (amperes) through the circuit</a:t>
            </a:r>
          </a:p>
          <a:p>
            <a:pPr lvl="1"/>
            <a:r>
              <a:rPr lang="en-US" dirty="0"/>
              <a:t>Voltage drop across each resistance</a:t>
            </a:r>
          </a:p>
        </p:txBody>
      </p:sp>
    </p:spTree>
    <p:extLst>
      <p:ext uri="{BB962C8B-B14F-4D97-AF65-F5344CB8AC3E}">
        <p14:creationId xmlns:p14="http://schemas.microsoft.com/office/powerpoint/2010/main" val="88877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41.7 Example 1</a:t>
            </a:r>
          </a:p>
        </p:txBody>
      </p:sp>
      <p:pic>
        <p:nvPicPr>
          <p:cNvPr id="3" name="Picture 2" descr="In the diagram, current flowing through the circuit is 3 amperes. The resistance value of R subscript 1 is 3 ohms and the resistance value of R subscript 2 is marked with a question ma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7707" y="1719283"/>
            <a:ext cx="5626999" cy="43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8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41.8 Example 2</a:t>
            </a:r>
          </a:p>
        </p:txBody>
      </p:sp>
      <p:pic>
        <p:nvPicPr>
          <p:cNvPr id="3" name="Picture 2" descr="In the diagram, current flowing through the circuit is 2 amperes. The resistance value of R subscript 1 is 3 ohms, R subscript 2 is 1 ohm, and the resistance value of R subscript 3 is marked with a question ma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7036" y="1785092"/>
            <a:ext cx="5588343" cy="433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5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41.1</a:t>
            </a:r>
            <a:r>
              <a:rPr lang="en-US" dirty="0"/>
              <a:t> Identify a series circuit.</a:t>
            </a:r>
          </a:p>
          <a:p>
            <a:pPr marL="0" indent="0">
              <a:buNone/>
            </a:pPr>
            <a:r>
              <a:rPr lang="en-US" b="1" dirty="0">
                <a:solidFill>
                  <a:srgbClr val="005A70"/>
                </a:solidFill>
              </a:rPr>
              <a:t>41.2 </a:t>
            </a:r>
            <a:r>
              <a:rPr lang="en-US" dirty="0"/>
              <a:t>State Kirchhoff’s voltage law and calculate voltage drops in a series circuit.</a:t>
            </a:r>
          </a:p>
          <a:p>
            <a:pPr marL="0" indent="0">
              <a:buNone/>
            </a:pPr>
            <a:r>
              <a:rPr lang="en-US" b="1" dirty="0">
                <a:solidFill>
                  <a:srgbClr val="005A70"/>
                </a:solidFill>
              </a:rPr>
              <a:t>41.3 </a:t>
            </a:r>
            <a:r>
              <a:rPr lang="en-US" dirty="0"/>
              <a:t>Explain series circuit laws.</a:t>
            </a:r>
          </a:p>
          <a:p>
            <a:pPr marL="0" indent="0">
              <a:buNone/>
            </a:pPr>
            <a:r>
              <a:rPr lang="en-US" b="1" dirty="0">
                <a:solidFill>
                  <a:schemeClr val="accent2"/>
                </a:solidFill>
              </a:rPr>
              <a:t>41.4</a:t>
            </a:r>
            <a:r>
              <a:rPr lang="en-US" dirty="0"/>
              <a:t> Identify a parallel circuit.</a:t>
            </a:r>
          </a:p>
          <a:p>
            <a:pPr marL="0" indent="0">
              <a:buNone/>
            </a:pPr>
            <a:r>
              <a:rPr lang="en-US" b="1" dirty="0">
                <a:solidFill>
                  <a:schemeClr val="accent2"/>
                </a:solidFill>
              </a:rPr>
              <a:t>41.5</a:t>
            </a:r>
            <a:r>
              <a:rPr lang="en-US" dirty="0"/>
              <a:t> State Kirchhoff’s current law.</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41.9 Example 3</a:t>
            </a:r>
          </a:p>
        </p:txBody>
      </p:sp>
      <p:pic>
        <p:nvPicPr>
          <p:cNvPr id="3" name="Picture 2" descr="In the diagram, current flowing through the circuit is 4 amperes. The resistance value of R subscript 1 and R subscript 3 is 1 ohm and that of R subscript 2 is 4 ohms. The voltage of the battery is marked with a question ma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2150" y="1996373"/>
            <a:ext cx="5219700" cy="397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23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41.10 Example 4</a:t>
            </a:r>
          </a:p>
        </p:txBody>
      </p:sp>
      <p:pic>
        <p:nvPicPr>
          <p:cNvPr id="3" name="Picture 2" descr="A circuit diagram shows a series circuit with three resistances R subscript 1, R subscript 2, and R subscript 3 connected to a 12-volt battery. The resistance values of R subscript 1, R subscript 2, and R subscript 3 are 2 ohms. The current flowing in the circuit is marked with a question ma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6058" y="1952625"/>
            <a:ext cx="5191884" cy="401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5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PARALLEL CIRCUITS</a:t>
            </a:r>
          </a:p>
        </p:txBody>
      </p:sp>
      <p:sp>
        <p:nvSpPr>
          <p:cNvPr id="3" name="Content Placeholder 2"/>
          <p:cNvSpPr>
            <a:spLocks noGrp="1"/>
          </p:cNvSpPr>
          <p:nvPr>
            <p:ph idx="1"/>
          </p:nvPr>
        </p:nvSpPr>
        <p:spPr/>
        <p:txBody>
          <a:bodyPr/>
          <a:lstStyle/>
          <a:p>
            <a:r>
              <a:rPr lang="en-US" dirty="0"/>
              <a:t>A parallel circuit is a complete circuit that has more than one path for the current.</a:t>
            </a:r>
          </a:p>
          <a:p>
            <a:r>
              <a:rPr lang="en-US" dirty="0"/>
              <a:t>The separate paths that split and meet at junction points are called branches, legs, or shunts.</a:t>
            </a:r>
          </a:p>
          <a:p>
            <a:r>
              <a:rPr lang="en-US" dirty="0"/>
              <a:t>The current flow through each branch or leg varies, depending on the resistance in that branch.</a:t>
            </a:r>
          </a:p>
        </p:txBody>
      </p:sp>
    </p:spTree>
    <p:extLst>
      <p:ext uri="{BB962C8B-B14F-4D97-AF65-F5344CB8AC3E}">
        <p14:creationId xmlns:p14="http://schemas.microsoft.com/office/powerpoint/2010/main" val="206801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KIRCHHOFF’S CURRENT LAW</a:t>
            </a:r>
          </a:p>
        </p:txBody>
      </p:sp>
      <p:sp>
        <p:nvSpPr>
          <p:cNvPr id="3" name="Content Placeholder 2"/>
          <p:cNvSpPr>
            <a:spLocks noGrp="1"/>
          </p:cNvSpPr>
          <p:nvPr>
            <p:ph idx="1"/>
          </p:nvPr>
        </p:nvSpPr>
        <p:spPr/>
        <p:txBody>
          <a:bodyPr/>
          <a:lstStyle/>
          <a:p>
            <a:r>
              <a:rPr lang="en-US" dirty="0"/>
              <a:t>Kirchhoff’s Current Law</a:t>
            </a:r>
          </a:p>
          <a:p>
            <a:pPr lvl="1"/>
            <a:r>
              <a:rPr lang="en-US" dirty="0"/>
              <a:t>The current flowing into any junction of an electrical circuit is equal to the current flowing out of that junction.</a:t>
            </a:r>
          </a:p>
          <a:p>
            <a:endParaRPr lang="en-US" dirty="0"/>
          </a:p>
        </p:txBody>
      </p:sp>
    </p:spTree>
    <p:extLst>
      <p:ext uri="{BB962C8B-B14F-4D97-AF65-F5344CB8AC3E}">
        <p14:creationId xmlns:p14="http://schemas.microsoft.com/office/powerpoint/2010/main" val="4273241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41.11 The amount of current flowing into junction point A equals the total amount of current flowing out of the junction</a:t>
            </a:r>
            <a:endParaRPr lang="en-US" dirty="0">
              <a:latin typeface="+mj-lt"/>
            </a:endParaRPr>
          </a:p>
        </p:txBody>
      </p:sp>
      <p:pic>
        <p:nvPicPr>
          <p:cNvPr id="3" name="Picture 2" descr="In the diagram, current flowing through the circuit is 6 amperes.&#10;• The current from the positive terminal of the battery flowing into junction A near 3-ohm bulb is 6 amperes and it separates to 6-ohm bulb in 2 amperes and 3-ohm bulb in 4 amper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1645" y="1828800"/>
            <a:ext cx="2380710" cy="418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95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PARALELL CIRCUIT  LAWS</a:t>
            </a:r>
          </a:p>
        </p:txBody>
      </p:sp>
      <p:sp>
        <p:nvSpPr>
          <p:cNvPr id="3" name="Content Placeholder 2"/>
          <p:cNvSpPr>
            <a:spLocks noGrp="1"/>
          </p:cNvSpPr>
          <p:nvPr>
            <p:ph idx="1"/>
          </p:nvPr>
        </p:nvSpPr>
        <p:spPr/>
        <p:txBody>
          <a:bodyPr/>
          <a:lstStyle/>
          <a:p>
            <a:r>
              <a:rPr lang="en-US" dirty="0"/>
              <a:t>Law 1</a:t>
            </a:r>
          </a:p>
          <a:p>
            <a:pPr lvl="1"/>
            <a:r>
              <a:rPr lang="en-US" dirty="0"/>
              <a:t>The total resistance of a parallel circuit is always less than that of the smallest-resistance leg.</a:t>
            </a:r>
          </a:p>
          <a:p>
            <a:r>
              <a:rPr lang="en-US" dirty="0"/>
              <a:t>Law 2</a:t>
            </a:r>
          </a:p>
          <a:p>
            <a:pPr lvl="1"/>
            <a:r>
              <a:rPr lang="en-US" dirty="0"/>
              <a:t>The voltage is the same for each leg of a parallel circuit.</a:t>
            </a:r>
          </a:p>
          <a:p>
            <a:r>
              <a:rPr lang="en-US" dirty="0"/>
              <a:t>Law 3</a:t>
            </a:r>
          </a:p>
          <a:p>
            <a:pPr lvl="1"/>
            <a:r>
              <a:rPr lang="en-US" dirty="0"/>
              <a:t>The sum of the individual currents in each leg equals the total current.</a:t>
            </a:r>
          </a:p>
        </p:txBody>
      </p:sp>
    </p:spTree>
    <p:extLst>
      <p:ext uri="{BB962C8B-B14F-4D97-AF65-F5344CB8AC3E}">
        <p14:creationId xmlns:p14="http://schemas.microsoft.com/office/powerpoint/2010/main" val="186413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41.12 The current in a parallel circuit splits (divides) according to the resistance in each branch</a:t>
            </a:r>
            <a:endParaRPr lang="en-US" dirty="0">
              <a:latin typeface="+mj-lt"/>
            </a:endParaRPr>
          </a:p>
        </p:txBody>
      </p:sp>
      <p:pic>
        <p:nvPicPr>
          <p:cNvPr id="3" name="Picture 2" descr="The circuit diagram shows two resistors connected in parallel to a 12-volt source with 6 A current in the circuit. A resistor of 6 ohms is connected in one leg with a current of 2 A across it and a resistance of 4 ohms is connected to the other leg with a current of 4 A across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5902" y="2343150"/>
            <a:ext cx="6850610" cy="325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24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DETERMINING TOTAL RESISTANCE IN A PARALLEL CIRCUIT (1 OF 2)</a:t>
            </a:r>
          </a:p>
        </p:txBody>
      </p:sp>
      <p:sp>
        <p:nvSpPr>
          <p:cNvPr id="3" name="Content Placeholder 2"/>
          <p:cNvSpPr>
            <a:spLocks noGrp="1"/>
          </p:cNvSpPr>
          <p:nvPr>
            <p:ph idx="1"/>
          </p:nvPr>
        </p:nvSpPr>
        <p:spPr/>
        <p:txBody>
          <a:bodyPr/>
          <a:lstStyle/>
          <a:p>
            <a:r>
              <a:rPr lang="en-US" dirty="0"/>
              <a:t>Method 1</a:t>
            </a:r>
          </a:p>
          <a:p>
            <a:pPr lvl="1"/>
            <a:r>
              <a:rPr lang="en-US" dirty="0"/>
              <a:t>The total current (in amperes) can be calculated first by treating each leg of the parallel circuit as a simple circuit.</a:t>
            </a:r>
          </a:p>
          <a:p>
            <a:r>
              <a:rPr lang="en-US" dirty="0"/>
              <a:t>Method 2</a:t>
            </a:r>
          </a:p>
          <a:p>
            <a:pPr lvl="1"/>
            <a:r>
              <a:rPr lang="en-US" dirty="0"/>
              <a:t>If only two resistors are connected in parallel, the total resistance (</a:t>
            </a:r>
            <a:r>
              <a:rPr lang="en-US" i="1" dirty="0"/>
              <a:t>R</a:t>
            </a:r>
            <a:r>
              <a:rPr lang="en-US" dirty="0"/>
              <a:t>T) can be found using the formula </a:t>
            </a:r>
            <a:r>
              <a:rPr lang="en-US" i="1" dirty="0"/>
              <a:t>R</a:t>
            </a:r>
            <a:r>
              <a:rPr lang="en-US" dirty="0"/>
              <a:t>T = (</a:t>
            </a:r>
            <a:r>
              <a:rPr lang="en-US" i="1" dirty="0"/>
              <a:t>R</a:t>
            </a:r>
            <a:r>
              <a:rPr lang="en-US" dirty="0"/>
              <a:t>1 *</a:t>
            </a:r>
            <a:r>
              <a:rPr lang="en-US" i="1" dirty="0"/>
              <a:t>R</a:t>
            </a:r>
            <a:r>
              <a:rPr lang="en-US" dirty="0"/>
              <a:t>2)/(</a:t>
            </a:r>
            <a:r>
              <a:rPr lang="en-US" i="1" dirty="0"/>
              <a:t>R</a:t>
            </a:r>
            <a:r>
              <a:rPr lang="en-US" dirty="0"/>
              <a:t>1 + </a:t>
            </a:r>
            <a:r>
              <a:rPr lang="en-US" i="1" dirty="0"/>
              <a:t>R</a:t>
            </a:r>
            <a:r>
              <a:rPr lang="en-US" dirty="0"/>
              <a:t>2).</a:t>
            </a:r>
          </a:p>
        </p:txBody>
      </p:sp>
    </p:spTree>
    <p:extLst>
      <p:ext uri="{BB962C8B-B14F-4D97-AF65-F5344CB8AC3E}">
        <p14:creationId xmlns:p14="http://schemas.microsoft.com/office/powerpoint/2010/main" val="328504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DETERMINING TOTAL RESISTANCE IN A PARALLEL CIRCUIT (2 OF 2)</a:t>
            </a:r>
          </a:p>
        </p:txBody>
      </p:sp>
      <p:sp>
        <p:nvSpPr>
          <p:cNvPr id="3" name="Content Placeholder 2"/>
          <p:cNvSpPr>
            <a:spLocks noGrp="1"/>
          </p:cNvSpPr>
          <p:nvPr>
            <p:ph idx="1"/>
          </p:nvPr>
        </p:nvSpPr>
        <p:spPr/>
        <p:txBody>
          <a:bodyPr/>
          <a:lstStyle/>
          <a:p>
            <a:r>
              <a:rPr lang="en-US" dirty="0"/>
              <a:t>Method 3</a:t>
            </a:r>
          </a:p>
          <a:p>
            <a:pPr lvl="1"/>
            <a:r>
              <a:rPr lang="en-US" dirty="0"/>
              <a:t>A formula that can be used to find the total resistance for any number of resistances in parallel is 1/</a:t>
            </a:r>
            <a:r>
              <a:rPr lang="en-US" i="1" dirty="0"/>
              <a:t>R</a:t>
            </a:r>
            <a:r>
              <a:rPr lang="en-US" dirty="0"/>
              <a:t>T = 1/</a:t>
            </a:r>
            <a:r>
              <a:rPr lang="en-US" i="1" dirty="0"/>
              <a:t>R</a:t>
            </a:r>
            <a:r>
              <a:rPr lang="en-US" dirty="0"/>
              <a:t>1 +1/</a:t>
            </a:r>
            <a:r>
              <a:rPr lang="en-US" i="1" dirty="0"/>
              <a:t>R</a:t>
            </a:r>
            <a:r>
              <a:rPr lang="en-US" dirty="0"/>
              <a:t>2 + 1/</a:t>
            </a:r>
            <a:r>
              <a:rPr lang="en-US" i="1" dirty="0"/>
              <a:t>R</a:t>
            </a:r>
            <a:r>
              <a:rPr lang="en-US" dirty="0"/>
              <a:t>3 + . . .</a:t>
            </a:r>
          </a:p>
          <a:p>
            <a:r>
              <a:rPr lang="en-US" dirty="0"/>
              <a:t>Method 4</a:t>
            </a:r>
          </a:p>
          <a:p>
            <a:pPr lvl="1"/>
            <a:r>
              <a:rPr lang="en-US" dirty="0"/>
              <a:t>This method uses an electronic calculator, commonly available at very low cost.</a:t>
            </a:r>
          </a:p>
          <a:p>
            <a:r>
              <a:rPr lang="en-US" dirty="0"/>
              <a:t>Method 5</a:t>
            </a:r>
          </a:p>
          <a:p>
            <a:pPr lvl="1"/>
            <a:r>
              <a:rPr lang="en-US" dirty="0"/>
              <a:t>This method can be easily used whenever two or more resistances connected in parallel are of the same value.</a:t>
            </a:r>
          </a:p>
        </p:txBody>
      </p:sp>
    </p:spTree>
    <p:extLst>
      <p:ext uri="{BB962C8B-B14F-4D97-AF65-F5344CB8AC3E}">
        <p14:creationId xmlns:p14="http://schemas.microsoft.com/office/powerpoint/2010/main" val="3746131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41.13 In a typical parallel circuit, each resistance has power and ground, and each leg operates independently of the other legs of the circuit</a:t>
            </a:r>
            <a:endParaRPr lang="en-US" dirty="0">
              <a:latin typeface="+mj-lt"/>
            </a:endParaRPr>
          </a:p>
        </p:txBody>
      </p:sp>
      <p:pic>
        <p:nvPicPr>
          <p:cNvPr id="3" name="Picture 2" descr="The circuit diagram shows 3 resistances connected in parallel. Value of resistors in each leg connected to the battery are 3 ohms, 4 ohms, and 6 ohms respectively. Each resistance leg has its own power and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9178" y="2438400"/>
            <a:ext cx="7658100" cy="348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7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41.6</a:t>
            </a:r>
            <a:r>
              <a:rPr lang="en-US" dirty="0"/>
              <a:t> Calculate the total resistance in a parallel circuit.</a:t>
            </a:r>
          </a:p>
          <a:p>
            <a:pPr marL="0" indent="0">
              <a:buNone/>
            </a:pPr>
            <a:r>
              <a:rPr lang="en-US" b="1" dirty="0">
                <a:solidFill>
                  <a:srgbClr val="005A70"/>
                </a:solidFill>
              </a:rPr>
              <a:t>41.7</a:t>
            </a:r>
            <a:r>
              <a:rPr lang="en-US" dirty="0"/>
              <a:t> Identify a series-parallel circuit.</a:t>
            </a:r>
          </a:p>
          <a:p>
            <a:pPr marL="0" indent="0">
              <a:buNone/>
            </a:pPr>
            <a:r>
              <a:rPr lang="en-US" b="1" dirty="0">
                <a:solidFill>
                  <a:schemeClr val="accent2"/>
                </a:solidFill>
              </a:rPr>
              <a:t>41.8 </a:t>
            </a:r>
            <a:r>
              <a:rPr lang="en-US" dirty="0"/>
              <a:t> Calculate the total resistance of a series-parallel circuit.</a:t>
            </a:r>
          </a:p>
          <a:p>
            <a:pPr marL="0" indent="0">
              <a:buNone/>
            </a:pPr>
            <a:r>
              <a:rPr lang="en-US" b="1" dirty="0">
                <a:solidFill>
                  <a:schemeClr val="accent2"/>
                </a:solidFill>
              </a:rPr>
              <a:t>41.9</a:t>
            </a:r>
            <a:r>
              <a:rPr lang="en-US" dirty="0"/>
              <a:t> Prepare for ASE Electrical/Electronic Systems (A6) certification test content area “A” (General Electrical/Electronic System Diagnosis).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41.14 A schematic showing two resistors in parallel connected to a 12-volt battery</a:t>
            </a:r>
            <a:endParaRPr lang="en-US" dirty="0">
              <a:latin typeface="+mj-lt"/>
            </a:endParaRPr>
          </a:p>
        </p:txBody>
      </p:sp>
      <p:pic>
        <p:nvPicPr>
          <p:cNvPr id="3" name="Picture 2" descr="A circuit diagram illustrates a parallel circuit with two resistors R subscript 1 and R subscript 2 connected to a 12-volt battery. The resistance value of resistor R subscript 1 is of 3 ohms and resistor R subscript 2 is of 4 ohm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316" y="2667000"/>
            <a:ext cx="7250487" cy="264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6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41.15 A parallel circuit with three resistors connected to a 12-volt battery</a:t>
            </a:r>
            <a:endParaRPr lang="en-US" dirty="0">
              <a:latin typeface="+mj-lt"/>
            </a:endParaRPr>
          </a:p>
        </p:txBody>
      </p:sp>
      <p:pic>
        <p:nvPicPr>
          <p:cNvPr id="3" name="Picture 2" descr="A circuit diagram illustrates a parallel circuit with resistor R subscript 1 of 3 ohms, R subscript 2 of 4 ohms, and R subscript 3 of 6 ohms connected in parallel to a 12-volt batter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7179" y="2724868"/>
            <a:ext cx="6869642" cy="24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0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41.16 </a:t>
            </a:r>
            <a:r>
              <a:rPr lang="en-IN" sz="2400" dirty="0">
                <a:latin typeface="+mj-lt"/>
              </a:rPr>
              <a:t>Using an electronic calculator to determine the total resistance of a parallel circuit</a:t>
            </a:r>
            <a:endParaRPr lang="en-US" dirty="0">
              <a:latin typeface="+mj-lt"/>
            </a:endParaRPr>
          </a:p>
        </p:txBody>
      </p:sp>
      <p:pic>
        <p:nvPicPr>
          <p:cNvPr id="3" name="Picture 2" descr="The diagram shows three resistors with values 3 ohms, 4 ohms, and 6 ohms connected to each leg of a parallel circuit. By pushing the following buttons on an electronic calculator, total resistance R subscript T can be calculated: &#10;1 divided by 3 M plus &#10;1 divided by 4 M plus &#10;1 divided by 6 M plus&#10;1 divided by M subscript RC equal to&#10;&#10;Answer 1.3333 will be displayed on the calculator.&#10;The diagram shows the following text:&#10;• To solve this parallel circuit problem for R subscript T (total resistance), push the exact buttons on an electronic calculator. NOTE: Be certain to push the “equal to” button. Failure to do so results in incorrect answers when using most calculat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5710" y="1733666"/>
            <a:ext cx="5092579" cy="456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92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41.17 </a:t>
            </a:r>
            <a:r>
              <a:rPr lang="en-IN" sz="2400" dirty="0">
                <a:latin typeface="+mj-lt"/>
              </a:rPr>
              <a:t>Another example of how to use an electronic calculator to determine the total resistance of a parallel circuit. The answer is 13.45 ohms.</a:t>
            </a:r>
            <a:endParaRPr lang="en-US" dirty="0">
              <a:latin typeface="+mj-lt"/>
            </a:endParaRPr>
          </a:p>
        </p:txBody>
      </p:sp>
      <p:pic>
        <p:nvPicPr>
          <p:cNvPr id="3" name="Picture 2" descr="The diagram shows three resistors with values 20 ohms, 1000 ohms and 45 ohms connected to each leg of a parallel circuit. By pushing the following buttons on an electronic calculator, total resistance R subscript T can be calculated: &#10;1 divided by 20 M plus &#10;1 divided by 1000 M plus  &#10;1 divided by 45 M plus  &#10;1 divided by M subscript RC equal to &#10;&#10;The diagram shows the following text:&#10;• Note: The total resistance (R subscript T) must be less than the smallest resistance (less than 20 V in this examp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3916" y="2286000"/>
            <a:ext cx="4316168" cy="360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39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41.18 </a:t>
            </a:r>
            <a:r>
              <a:rPr lang="en-IN" sz="2000" dirty="0">
                <a:latin typeface="+mj-lt"/>
              </a:rPr>
              <a:t>When a circuit has more than one resistor of equal value, the total resistance can be determined by simply dividing the value of the resistance (12 ohms in this example) by the number of equal-value resistors (4 in this example) to get 3 ohms</a:t>
            </a:r>
            <a:endParaRPr lang="en-US" sz="2000" dirty="0">
              <a:latin typeface="+mj-lt"/>
            </a:endParaRPr>
          </a:p>
        </p:txBody>
      </p:sp>
      <p:pic>
        <p:nvPicPr>
          <p:cNvPr id="3" name="Picture 2" descr="A circuit diagram illustrates a parallel circuit with 4 resistors connected in parallel to a 12-volt battery. All the resistors are of 12 oh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0440" y="2971800"/>
            <a:ext cx="7903120" cy="220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552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PARALLEL CIRCUIT EXAMPLES</a:t>
            </a:r>
          </a:p>
        </p:txBody>
      </p:sp>
      <p:sp>
        <p:nvSpPr>
          <p:cNvPr id="3" name="Content Placeholder 2"/>
          <p:cNvSpPr>
            <a:spLocks noGrp="1"/>
          </p:cNvSpPr>
          <p:nvPr>
            <p:ph idx="1"/>
          </p:nvPr>
        </p:nvSpPr>
        <p:spPr/>
        <p:txBody>
          <a:bodyPr/>
          <a:lstStyle/>
          <a:p>
            <a:r>
              <a:rPr lang="en-US" dirty="0"/>
              <a:t>Each of the four examples discussed includes solving for the following:</a:t>
            </a:r>
          </a:p>
          <a:p>
            <a:pPr lvl="1"/>
            <a:r>
              <a:rPr lang="en-US" dirty="0"/>
              <a:t>Total resistance</a:t>
            </a:r>
          </a:p>
          <a:p>
            <a:pPr lvl="1"/>
            <a:r>
              <a:rPr lang="en-US" dirty="0"/>
              <a:t>Current flow (amperes) through each branch, as well as total current flow</a:t>
            </a:r>
          </a:p>
          <a:p>
            <a:pPr lvl="1"/>
            <a:r>
              <a:rPr lang="en-US" dirty="0"/>
              <a:t>Voltage drop across each resistance</a:t>
            </a:r>
          </a:p>
        </p:txBody>
      </p:sp>
    </p:spTree>
    <p:extLst>
      <p:ext uri="{BB962C8B-B14F-4D97-AF65-F5344CB8AC3E}">
        <p14:creationId xmlns:p14="http://schemas.microsoft.com/office/powerpoint/2010/main" val="1653743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41.19 Example 1</a:t>
            </a:r>
          </a:p>
        </p:txBody>
      </p:sp>
      <p:pic>
        <p:nvPicPr>
          <p:cNvPr id="3" name="Picture 2" descr="A circuit diagram illustrates a parallel circuit with two resistances R subscript 1 and R subscript 2 connected to a 12-V battery. Current flowing through the circuit is 2 amperes. The resistance value of both resistors is 12 ohm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17169" y="2413140"/>
            <a:ext cx="6509663" cy="316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37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41.20 Example 2</a:t>
            </a:r>
          </a:p>
        </p:txBody>
      </p:sp>
      <p:pic>
        <p:nvPicPr>
          <p:cNvPr id="3" name="Picture 3" descr="In the diagram, current flowing out of the battery is 12 amperes. The resistance value of R subscript 1 is 4 ohms, R subscript 2 is 2 ohms and the resistance value of R subscript 3 is marked with a question mar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75210" y="2414046"/>
            <a:ext cx="6793580" cy="309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66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41.21 Example 3</a:t>
            </a:r>
          </a:p>
        </p:txBody>
      </p:sp>
      <p:pic>
        <p:nvPicPr>
          <p:cNvPr id="3" name="Picture 2" descr="In the diagram, current flowing out of the battery is 4 amperes. The resistance value of all resistors is 12 ohms. The voltage of the battery is marked with a question mar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18148" y="2531660"/>
            <a:ext cx="7106117" cy="253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42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41.22 Example 4</a:t>
            </a:r>
          </a:p>
        </p:txBody>
      </p:sp>
      <p:pic>
        <p:nvPicPr>
          <p:cNvPr id="3" name="Picture 2" descr="The resistance value of R subscript 1 and R subscript 2 is 8 ohms and that of R subscript 3 is 4 ohms. The current flowing out of the battery is marked with a question ma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3627" y="2407284"/>
            <a:ext cx="6455159" cy="285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SERIES CIRCUIT</a:t>
            </a:r>
          </a:p>
        </p:txBody>
      </p:sp>
      <p:sp>
        <p:nvSpPr>
          <p:cNvPr id="25603" name="Content Placeholder 2"/>
          <p:cNvSpPr>
            <a:spLocks noGrp="1"/>
          </p:cNvSpPr>
          <p:nvPr>
            <p:ph idx="1"/>
          </p:nvPr>
        </p:nvSpPr>
        <p:spPr>
          <a:xfrm>
            <a:off x="457200" y="1600200"/>
            <a:ext cx="8077200" cy="4525963"/>
          </a:xfrm>
        </p:spPr>
        <p:txBody>
          <a:bodyPr/>
          <a:lstStyle/>
          <a:p>
            <a:r>
              <a:rPr lang="en-US" dirty="0"/>
              <a:t>A series circuit is a complete circuit that has more than one electrical load where all of the current has only one path to flow through all of the loads.</a:t>
            </a:r>
            <a:endParaRPr lang="en-US" dirty="0">
              <a:solidFill>
                <a:srgbClr val="0000FF"/>
              </a:solidFill>
            </a:endParaRPr>
          </a:p>
          <a:p>
            <a:r>
              <a:rPr lang="en-US" dirty="0"/>
              <a:t>The circuit must be continuous or have continuity in order for current to flow through the circuit.</a:t>
            </a:r>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Why is the total resistance of a parallel circuit less than the</a:t>
            </a:r>
          </a:p>
          <a:p>
            <a:r>
              <a:rPr lang="en-US" sz="4000" dirty="0"/>
              <a:t>smallest resistance?</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t>With many branches, more current can flow from the battery</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SERIES-PARALLEL CIRCUITS</a:t>
            </a:r>
          </a:p>
        </p:txBody>
      </p:sp>
      <p:sp>
        <p:nvSpPr>
          <p:cNvPr id="3" name="Content Placeholder 2"/>
          <p:cNvSpPr>
            <a:spLocks noGrp="1"/>
          </p:cNvSpPr>
          <p:nvPr>
            <p:ph idx="1"/>
          </p:nvPr>
        </p:nvSpPr>
        <p:spPr/>
        <p:txBody>
          <a:bodyPr/>
          <a:lstStyle/>
          <a:p>
            <a:r>
              <a:rPr lang="en-US" dirty="0"/>
              <a:t>Series-parallel circuits are a combination of series and parallel segments in one complex circuit.</a:t>
            </a:r>
          </a:p>
          <a:p>
            <a:r>
              <a:rPr lang="en-US" dirty="0"/>
              <a:t>There are two basic types of series-parallel circuits.</a:t>
            </a:r>
          </a:p>
          <a:p>
            <a:pPr lvl="1"/>
            <a:r>
              <a:rPr lang="en-US" dirty="0"/>
              <a:t>A circuit where the load is in series with other loads in parallel.</a:t>
            </a:r>
          </a:p>
          <a:p>
            <a:pPr lvl="1"/>
            <a:r>
              <a:rPr lang="en-US" dirty="0"/>
              <a:t>A circuit where a parallel circuit contains resistors or loads that are in series with one or more branches.</a:t>
            </a:r>
          </a:p>
        </p:txBody>
      </p:sp>
    </p:spTree>
    <p:extLst>
      <p:ext uri="{BB962C8B-B14F-4D97-AF65-F5344CB8AC3E}">
        <p14:creationId xmlns:p14="http://schemas.microsoft.com/office/powerpoint/2010/main" val="2530725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41.23 A series-parallel circuit</a:t>
            </a:r>
          </a:p>
        </p:txBody>
      </p:sp>
      <p:pic>
        <p:nvPicPr>
          <p:cNvPr id="3" name="Picture 2" descr="A current of 3 amperes flows out of a 12-volt battery which flows through resistance of 2 ohms and a current of 2 amperes flows through 3-ohm resisto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6873" y="2347054"/>
            <a:ext cx="7451733" cy="297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18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SOLVING SERIES-PARALLEL CIRCUIT PROBLEMS</a:t>
            </a:r>
          </a:p>
        </p:txBody>
      </p:sp>
      <p:sp>
        <p:nvSpPr>
          <p:cNvPr id="3" name="Content Placeholder 2"/>
          <p:cNvSpPr>
            <a:spLocks noGrp="1"/>
          </p:cNvSpPr>
          <p:nvPr>
            <p:ph idx="1"/>
          </p:nvPr>
        </p:nvSpPr>
        <p:spPr/>
        <p:txBody>
          <a:bodyPr/>
          <a:lstStyle/>
          <a:p>
            <a:r>
              <a:rPr lang="en-US" dirty="0"/>
              <a:t>The key to solving series-parallel circuit problems is to combine or simplify as much as possible.</a:t>
            </a:r>
          </a:p>
          <a:p>
            <a:r>
              <a:rPr lang="en-US" dirty="0"/>
              <a:t>For example, if there are two loads or resistances in series within a parallel branch or leg, then the circuit can be made simpler if the two are first added together before attempting to solve the parallel section.</a:t>
            </a:r>
          </a:p>
        </p:txBody>
      </p:sp>
    </p:spTree>
    <p:extLst>
      <p:ext uri="{BB962C8B-B14F-4D97-AF65-F5344CB8AC3E}">
        <p14:creationId xmlns:p14="http://schemas.microsoft.com/office/powerpoint/2010/main" val="566896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41.24 </a:t>
            </a:r>
            <a:r>
              <a:rPr lang="en-IN" sz="2800" dirty="0">
                <a:latin typeface="+mj-lt"/>
              </a:rPr>
              <a:t>Solving a series-parallel circuit problem</a:t>
            </a:r>
            <a:endParaRPr lang="en-US" sz="2800" dirty="0">
              <a:latin typeface="+mj-lt"/>
            </a:endParaRPr>
          </a:p>
        </p:txBody>
      </p:sp>
      <p:pic>
        <p:nvPicPr>
          <p:cNvPr id="3" name="Picture 2" descr="A current of 3 amperes flows out of the 12-volt battery and resistances R subscript 1 and R subscript 2 combine to form 8 ohms resista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5865" y="2280856"/>
            <a:ext cx="5690682" cy="373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40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SERIES-PARALLEL CIRCUIT EXAMPLES</a:t>
            </a:r>
          </a:p>
        </p:txBody>
      </p:sp>
      <p:sp>
        <p:nvSpPr>
          <p:cNvPr id="3" name="Content Placeholder 2"/>
          <p:cNvSpPr>
            <a:spLocks noGrp="1"/>
          </p:cNvSpPr>
          <p:nvPr>
            <p:ph idx="1"/>
          </p:nvPr>
        </p:nvSpPr>
        <p:spPr/>
        <p:txBody>
          <a:bodyPr/>
          <a:lstStyle/>
          <a:p>
            <a:r>
              <a:rPr lang="en-US" dirty="0"/>
              <a:t>Each of the four examples discussed includes solving for the following:</a:t>
            </a:r>
          </a:p>
          <a:p>
            <a:pPr lvl="1"/>
            <a:r>
              <a:rPr lang="en-US" dirty="0"/>
              <a:t>Total resistance</a:t>
            </a:r>
          </a:p>
          <a:p>
            <a:pPr lvl="1"/>
            <a:r>
              <a:rPr lang="en-US" dirty="0"/>
              <a:t>Current flow (amperes) through each branch, as well as total current flow</a:t>
            </a:r>
          </a:p>
          <a:p>
            <a:pPr lvl="1"/>
            <a:r>
              <a:rPr lang="en-US" dirty="0"/>
              <a:t>Voltage drop across each resistance</a:t>
            </a:r>
          </a:p>
        </p:txBody>
      </p:sp>
    </p:spTree>
    <p:extLst>
      <p:ext uri="{BB962C8B-B14F-4D97-AF65-F5344CB8AC3E}">
        <p14:creationId xmlns:p14="http://schemas.microsoft.com/office/powerpoint/2010/main" val="2541704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41.25 Example 1</a:t>
            </a:r>
          </a:p>
        </p:txBody>
      </p:sp>
      <p:pic>
        <p:nvPicPr>
          <p:cNvPr id="3" name="Picture 2" descr="A current of 3 amperes flows out of a 12-volt battery and the value of resistor R subscript 1 is marked with a question ma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6249" y="1873820"/>
            <a:ext cx="5489914" cy="414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900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41.26 Example 2</a:t>
            </a:r>
          </a:p>
        </p:txBody>
      </p:sp>
      <p:pic>
        <p:nvPicPr>
          <p:cNvPr id="3" name="Picture 2" descr="In the diagram, a current of 3 amperes flows out of the battery and the voltage of battery is marked with a question mark. All resistors are of 4 ohm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48948" y="1961055"/>
            <a:ext cx="5644516" cy="403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66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41.27 Example 3</a:t>
            </a:r>
          </a:p>
        </p:txBody>
      </p:sp>
      <p:pic>
        <p:nvPicPr>
          <p:cNvPr id="3" name="Picture 2" descr="The circuit diagram has 4 resistors: R subscript 1, R subscript 2, R subscript 3, and R subscript 4. The values of resistances are 2 ohms, 8 ohms, 4 ohms and 4 ohms, respectively. The circuit has two legs in parallel. The outermost leg has two resistors in series, R subscript 3 and R subscript 4. This outermost leg is in parallel to resistor R subscript 2. Both these legs of resistors are connected in series with the resistor R subscript 1. A 12-volt battery is connected to the circuit and the current flowing out of the battery is marked with a question mark."/>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54974" y="1936517"/>
            <a:ext cx="6632465" cy="411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03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OHM’S LAW AND SERIES CIRCUITS</a:t>
            </a:r>
          </a:p>
        </p:txBody>
      </p:sp>
      <p:sp>
        <p:nvSpPr>
          <p:cNvPr id="3" name="Content Placeholder 2"/>
          <p:cNvSpPr>
            <a:spLocks noGrp="1"/>
          </p:cNvSpPr>
          <p:nvPr>
            <p:ph idx="1"/>
          </p:nvPr>
        </p:nvSpPr>
        <p:spPr/>
        <p:txBody>
          <a:bodyPr/>
          <a:lstStyle/>
          <a:p>
            <a:r>
              <a:rPr lang="en-US" dirty="0"/>
              <a:t>Because all current flows through all resistances, the total resistance is the sum (addition) of all resistances.</a:t>
            </a:r>
          </a:p>
          <a:p>
            <a:r>
              <a:rPr lang="en-US" dirty="0"/>
              <a:t>Ohm’s law can be used to calculate the value of one unknown (voltage, resistance, or amperes) if the other two values are known.</a:t>
            </a:r>
          </a:p>
        </p:txBody>
      </p:sp>
    </p:spTree>
    <p:extLst>
      <p:ext uri="{BB962C8B-B14F-4D97-AF65-F5344CB8AC3E}">
        <p14:creationId xmlns:p14="http://schemas.microsoft.com/office/powerpoint/2010/main" val="2329294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41.28 Example 4</a:t>
            </a:r>
          </a:p>
        </p:txBody>
      </p:sp>
      <p:pic>
        <p:nvPicPr>
          <p:cNvPr id="3" name="Picture 2" descr="The circuit diagram has 5 resistors: R subscript 1, R subscript 2, R subscript 3, R subscript 4, and R subscript 5. The circuit has two legs in parallel. The outermost leg has two resistors in series, R subscript 2 and R subscript 5. The outermost leg is in parallel to another leg of resistors R subscript 3 and R subscript 4 which are in a parallel combination in that leg. Both these legs of resistors are connected in series with the resistor R subscript 1 for which the value of resistance is to be found out. Resistors R subscript 2, R subscript 3, and R subscript 5 have a resistance value of 4 ohms whereas the resistance value of R subscript 4 is 8 ohms. A current of 4 amperes flows out of the 12-volt batte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2404" y="2151198"/>
            <a:ext cx="6357605" cy="39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38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would be the effect of an open circuit in a series portion</a:t>
            </a:r>
          </a:p>
          <a:p>
            <a:r>
              <a:rPr lang="en-US" sz="4000" dirty="0"/>
              <a:t>of a series-parallel circuit?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a:solidFill>
                  <a:srgbClr val="000000"/>
                </a:solidFill>
              </a:rPr>
              <a:t>It would affect the entire circuit.</a:t>
            </a:r>
          </a:p>
        </p:txBody>
      </p:sp>
    </p:spTree>
    <p:extLst>
      <p:ext uri="{BB962C8B-B14F-4D97-AF65-F5344CB8AC3E}">
        <p14:creationId xmlns:p14="http://schemas.microsoft.com/office/powerpoint/2010/main" val="1978629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41.1 A series circuit with three bulbs. All current flows through all resistances (bulbs). The total resistance of the circuit is the sum of the total resistance of the bulbs.</a:t>
            </a:r>
          </a:p>
        </p:txBody>
      </p:sp>
      <p:pic>
        <p:nvPicPr>
          <p:cNvPr id="5" name="Picture 2" descr="The circuit diagram illustrates the following. &#10;The three bulbs of resistance of 1 ohm, 2 ohms, and 3 ohms respectively are connected in series from the positive terminal to the negative terminal of the battery. The path from Bulb 3 to the negative terminal of the battery is in a different color than the rest of the pa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9419" y="1905000"/>
            <a:ext cx="3805162" cy="383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41.2 A series circuit with two bulbs</a:t>
            </a:r>
          </a:p>
        </p:txBody>
      </p:sp>
      <p:pic>
        <p:nvPicPr>
          <p:cNvPr id="6" name="Picture 2" descr="The path with resistance R subscript 2 is highlighted in a different color than the path with resistance R subscript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6859" y="1837266"/>
            <a:ext cx="2930282" cy="435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KIRCHHOFF’S VOLTAGE LAW</a:t>
            </a:r>
          </a:p>
        </p:txBody>
      </p:sp>
      <p:sp>
        <p:nvSpPr>
          <p:cNvPr id="3" name="Content Placeholder 2"/>
          <p:cNvSpPr>
            <a:spLocks noGrp="1"/>
          </p:cNvSpPr>
          <p:nvPr>
            <p:ph idx="1"/>
          </p:nvPr>
        </p:nvSpPr>
        <p:spPr/>
        <p:txBody>
          <a:bodyPr/>
          <a:lstStyle/>
          <a:p>
            <a:r>
              <a:rPr lang="en-US" dirty="0"/>
              <a:t>Kirchhoff’s Second Law</a:t>
            </a:r>
          </a:p>
          <a:p>
            <a:pPr lvl="1"/>
            <a:r>
              <a:rPr lang="en-US" dirty="0"/>
              <a:t>The voltage around any closed circuit is equal to the sum (total) of the voltage drops across the resistances.</a:t>
            </a:r>
          </a:p>
          <a:p>
            <a:r>
              <a:rPr lang="en-US" dirty="0"/>
              <a:t>Applying Kirchhoff’s Law</a:t>
            </a:r>
          </a:p>
          <a:p>
            <a:pPr lvl="1"/>
            <a:r>
              <a:rPr lang="en-US" dirty="0"/>
              <a:t>The voltage drop can be determined by using Ohm’s law and calculating for voltage (</a:t>
            </a:r>
            <a:r>
              <a:rPr lang="en-US" i="1" dirty="0"/>
              <a:t>E</a:t>
            </a:r>
            <a:r>
              <a:rPr lang="en-US" dirty="0"/>
              <a:t>) using the value of each resistance individually:</a:t>
            </a:r>
          </a:p>
        </p:txBody>
      </p:sp>
    </p:spTree>
    <p:extLst>
      <p:ext uri="{BB962C8B-B14F-4D97-AF65-F5344CB8AC3E}">
        <p14:creationId xmlns:p14="http://schemas.microsoft.com/office/powerpoint/2010/main" val="43887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41.3 As current flows through a circuit, the voltage drops in proportion to the amount of resistance in the circuit. Most, if not all, of the resistance should occur across the load, such as the bulb in this circuit.</a:t>
            </a:r>
          </a:p>
        </p:txBody>
      </p:sp>
      <p:pic>
        <p:nvPicPr>
          <p:cNvPr id="3" name="Picture 2" descr="The circuit diagram shows the following electrical components:&#10;• A 12-volt battery with negative terminal connected to the ground.&#10;• Positive terminal connected to a fuse, a bulb, and a switch in series. &#10;• There are volt meters across the fuse, the bulb, and the switch to measure voltage drops.&#10;• Volt meter across the fuse and the switch shows 0 voltage drop. Volt meter across the bulb shows a voltage drop of 12 volts. The bulb has the most resistance in this circuit. All other components and wires produce very little voltage drop. If a wire or connection caused voltage drop, the bulb would be dimly lit as lesser voltage would be available to the bul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3469" y="2133600"/>
            <a:ext cx="4435476" cy="368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94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601</TotalTime>
  <Words>1434</Words>
  <Application>Microsoft Office PowerPoint</Application>
  <PresentationFormat>On-screen Show (4:3)</PresentationFormat>
  <Paragraphs>127</Paragraphs>
  <Slides>53</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53</vt:i4>
      </vt:variant>
    </vt:vector>
  </HeadingPairs>
  <TitlesOfParts>
    <vt:vector size="64"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SERIES CIRCUIT</vt:lpstr>
      <vt:lpstr>OHM’S LAW AND SERIES CIRCUITS</vt:lpstr>
      <vt:lpstr>Figure 41.1 A series circuit with three bulbs. All current flows through all resistances (bulbs). The total resistance of the circuit is the sum of the total resistance of the bulbs.</vt:lpstr>
      <vt:lpstr>Figure 41.2 A series circuit with two bulbs</vt:lpstr>
      <vt:lpstr>KIRCHHOFF’S VOLTAGE LAW</vt:lpstr>
      <vt:lpstr>Figure 41.3 As current flows through a circuit, the voltage drops in proportion to the amount of resistance in the circuit. Most, if not all, of the resistance should occur across the load, such as the bulb in this circuit.</vt:lpstr>
      <vt:lpstr>Figure 41.4 In a series circuit, the voltage is dropped or lowered by each resistance in the circuit. The higher the resistance, the greater the drop in voltage</vt:lpstr>
      <vt:lpstr>Figure 41.5 A voltmeter reads the differences of voltage between the test leads. The voltage read across a resistance is the voltage drop that occurs when current flows through a resistance.</vt:lpstr>
      <vt:lpstr>FREQUENTLY ASKED QUESTION</vt:lpstr>
      <vt:lpstr>QUESTION 1: ?</vt:lpstr>
      <vt:lpstr>ANSWER 1:</vt:lpstr>
      <vt:lpstr>SERIES CIRCUIT LAWS</vt:lpstr>
      <vt:lpstr>Figure 41.6 In this series circuit with a 2-ohm resistor and a 4-ohm resistor, current (2 amperes) is the same throughout, even though the voltage drops across each resistor</vt:lpstr>
      <vt:lpstr>SERIES CIRCUIT EXAMPLES</vt:lpstr>
      <vt:lpstr>Figure 41.7 Example 1</vt:lpstr>
      <vt:lpstr>Figure 41.8 Example 2</vt:lpstr>
      <vt:lpstr>Figure 41.9 Example 3</vt:lpstr>
      <vt:lpstr>Figure 41.10 Example 4</vt:lpstr>
      <vt:lpstr>PARALLEL CIRCUITS</vt:lpstr>
      <vt:lpstr>KIRCHHOFF’S CURRENT LAW</vt:lpstr>
      <vt:lpstr>Figure 41.11 The amount of current flowing into junction point A equals the total amount of current flowing out of the junction</vt:lpstr>
      <vt:lpstr>PARALELL CIRCUIT  LAWS</vt:lpstr>
      <vt:lpstr>Figure 41.12 The current in a parallel circuit splits (divides) according to the resistance in each branch</vt:lpstr>
      <vt:lpstr>DETERMINING TOTAL RESISTANCE IN A PARALLEL CIRCUIT (1 OF 2)</vt:lpstr>
      <vt:lpstr>DETERMINING TOTAL RESISTANCE IN A PARALLEL CIRCUIT (2 OF 2)</vt:lpstr>
      <vt:lpstr>Figure 41.13 In a typical parallel circuit, each resistance has power and ground, and each leg operates independently of the other legs of the circuit</vt:lpstr>
      <vt:lpstr>Figure 41.14 A schematic showing two resistors in parallel connected to a 12-volt battery</vt:lpstr>
      <vt:lpstr>Figure 41.15 A parallel circuit with three resistors connected to a 12-volt battery</vt:lpstr>
      <vt:lpstr>Figure 41.16 Using an electronic calculator to determine the total resistance of a parallel circuit</vt:lpstr>
      <vt:lpstr>Figure 41.17 Another example of how to use an electronic calculator to determine the total resistance of a parallel circuit. The answer is 13.45 ohms.</vt:lpstr>
      <vt:lpstr>Figure 41.18 When a circuit has more than one resistor of equal value, the total resistance can be determined by simply dividing the value of the resistance (12 ohms in this example) by the number of equal-value resistors (4 in this example) to get 3 ohms</vt:lpstr>
      <vt:lpstr>PARALLEL CIRCUIT EXAMPLES</vt:lpstr>
      <vt:lpstr>Figure 41.19 Example 1</vt:lpstr>
      <vt:lpstr>Figure 41.20 Example 2</vt:lpstr>
      <vt:lpstr>Figure 41.21 Example 3</vt:lpstr>
      <vt:lpstr>Figure 41.22 Example 4</vt:lpstr>
      <vt:lpstr>QUESTION 2: ?</vt:lpstr>
      <vt:lpstr>ANSWER 2:</vt:lpstr>
      <vt:lpstr>SERIES-PARALLEL CIRCUITS</vt:lpstr>
      <vt:lpstr>Figure 41.23 A series-parallel circuit</vt:lpstr>
      <vt:lpstr>SOLVING SERIES-PARALLEL CIRCUIT PROBLEMS</vt:lpstr>
      <vt:lpstr>Figure 41.24 Solving a series-parallel circuit problem</vt:lpstr>
      <vt:lpstr>SERIES-PARALLEL CIRCUIT EXAMPLES</vt:lpstr>
      <vt:lpstr>Figure 41.25 Example 1</vt:lpstr>
      <vt:lpstr>Figure 41.26 Example 2</vt:lpstr>
      <vt:lpstr>Figure 41.27 Example 3</vt:lpstr>
      <vt:lpstr>Figure 41.28 Example 4</vt:lpstr>
      <vt:lpstr>QUESTION 3: ?</vt:lpstr>
      <vt:lpstr>ANSWER 3:</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41</dc:title>
  <dc:creator>Curt &amp; Tammy</dc:creator>
  <cp:lastModifiedBy>Glen Plants</cp:lastModifiedBy>
  <cp:revision>57</cp:revision>
  <dcterms:created xsi:type="dcterms:W3CDTF">2018-09-25T19:30:15Z</dcterms:created>
  <dcterms:modified xsi:type="dcterms:W3CDTF">2020-01-29T15:32:28Z</dcterms:modified>
</cp:coreProperties>
</file>