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267" r:id="rId13"/>
    <p:sldId id="268" r:id="rId14"/>
    <p:sldId id="274" r:id="rId15"/>
    <p:sldId id="317" r:id="rId16"/>
    <p:sldId id="345" r:id="rId17"/>
    <p:sldId id="270" r:id="rId18"/>
    <p:sldId id="318" r:id="rId19"/>
    <p:sldId id="272" r:id="rId20"/>
    <p:sldId id="319" r:id="rId21"/>
    <p:sldId id="286" r:id="rId22"/>
    <p:sldId id="287" r:id="rId23"/>
    <p:sldId id="346" r:id="rId24"/>
    <p:sldId id="347" r:id="rId25"/>
    <p:sldId id="320" r:id="rId26"/>
    <p:sldId id="326" r:id="rId27"/>
    <p:sldId id="327" r:id="rId28"/>
    <p:sldId id="328" r:id="rId29"/>
    <p:sldId id="329" r:id="rId30"/>
    <p:sldId id="330" r:id="rId31"/>
    <p:sldId id="331" r:id="rId32"/>
    <p:sldId id="332" r:id="rId33"/>
    <p:sldId id="333" r:id="rId34"/>
    <p:sldId id="348" r:id="rId35"/>
    <p:sldId id="334" r:id="rId36"/>
    <p:sldId id="349" r:id="rId37"/>
    <p:sldId id="350" r:id="rId38"/>
    <p:sldId id="335" r:id="rId39"/>
    <p:sldId id="336" r:id="rId40"/>
    <p:sldId id="337" r:id="rId41"/>
    <p:sldId id="338" r:id="rId42"/>
    <p:sldId id="351" r:id="rId43"/>
    <p:sldId id="339" r:id="rId44"/>
    <p:sldId id="340" r:id="rId45"/>
    <p:sldId id="341" r:id="rId46"/>
    <p:sldId id="352" r:id="rId47"/>
    <p:sldId id="353" r:id="rId48"/>
    <p:sldId id="342" r:id="rId49"/>
    <p:sldId id="343" r:id="rId50"/>
    <p:sldId id="344" r:id="rId51"/>
    <p:sldId id="299" r:id="rId52"/>
    <p:sldId id="300" r:id="rId53"/>
    <p:sldId id="32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99</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Hydraulic Valves and Switches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99.3 </a:t>
            </a:r>
            <a:r>
              <a:rPr lang="en-US" sz="2400" dirty="0">
                <a:latin typeface="+mj-lt"/>
              </a:rPr>
              <a:t>Most residual check valves are located under the tubing seals in the master cylinder outlet ports</a:t>
            </a:r>
            <a:endParaRPr lang="en-US" sz="2400" dirty="0">
              <a:latin typeface="+mj-lt"/>
            </a:endParaRPr>
          </a:p>
        </p:txBody>
      </p:sp>
      <p:pic>
        <p:nvPicPr>
          <p:cNvPr id="4" name="Picture 2" descr="A figure shows a tubing seat installed on the master cylinder fluid outlet. The tubing seat seats on a residual check valve, which in turn houses a sp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9570" y="2286093"/>
            <a:ext cx="5044858" cy="375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FLUID LEVEL SENSOR</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This sensor lights the red brake warning </a:t>
            </a:r>
            <a:r>
              <a:rPr lang="en-US" dirty="0" smtClean="0"/>
              <a:t>lamp (</a:t>
            </a:r>
            <a:r>
              <a:rPr lang="en-US" dirty="0"/>
              <a:t>RBWL) on the dash if low brake fluid level is detected</a:t>
            </a:r>
            <a:r>
              <a:rPr lang="en-US" dirty="0" smtClean="0"/>
              <a:t>.</a:t>
            </a:r>
          </a:p>
          <a:p>
            <a:r>
              <a:rPr lang="en-US" dirty="0" smtClean="0"/>
              <a:t>Diagnosing a Red “Brake” Warning Lamp</a:t>
            </a:r>
          </a:p>
          <a:p>
            <a:pPr lvl="1"/>
            <a:r>
              <a:rPr lang="en-US" dirty="0"/>
              <a:t>Parking brake on</a:t>
            </a:r>
            <a:r>
              <a:rPr lang="en-US" dirty="0" smtClean="0"/>
              <a:t>.</a:t>
            </a:r>
          </a:p>
          <a:p>
            <a:pPr lvl="1"/>
            <a:r>
              <a:rPr lang="en-US" dirty="0"/>
              <a:t>Low brake fluid</a:t>
            </a:r>
            <a:r>
              <a:rPr lang="en-US" dirty="0" smtClean="0"/>
              <a:t>.</a:t>
            </a:r>
          </a:p>
          <a:p>
            <a:pPr lvl="1"/>
            <a:r>
              <a:rPr lang="en-US" dirty="0"/>
              <a:t>Unequal brake pressure</a:t>
            </a:r>
            <a:r>
              <a:rPr lang="en-US" dirty="0" smtClean="0"/>
              <a:t>.</a:t>
            </a:r>
          </a:p>
          <a:p>
            <a:pPr lvl="1"/>
            <a:r>
              <a:rPr lang="en-US" dirty="0"/>
              <a:t>Worn brake pads.</a:t>
            </a:r>
            <a:endParaRPr lang="en-US" dirty="0"/>
          </a:p>
        </p:txBody>
      </p:sp>
    </p:spTree>
    <p:extLst>
      <p:ext uri="{BB962C8B-B14F-4D97-AF65-F5344CB8AC3E}">
        <p14:creationId xmlns:p14="http://schemas.microsoft.com/office/powerpoint/2010/main" val="66069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400" dirty="0">
                <a:latin typeface="+mj-lt"/>
              </a:rPr>
              <a:t>Figure 99.4 </a:t>
            </a:r>
            <a:r>
              <a:rPr lang="en-US" sz="2400" dirty="0">
                <a:latin typeface="+mj-lt"/>
              </a:rPr>
              <a:t>A movable contact brake fluid level switch</a:t>
            </a:r>
            <a:endParaRPr lang="en-US" sz="2400" dirty="0">
              <a:latin typeface="+mj-lt"/>
            </a:endParaRPr>
          </a:p>
        </p:txBody>
      </p:sp>
      <p:pic>
        <p:nvPicPr>
          <p:cNvPr id="4" name="Picture 2" descr="The figure shows a float inside the reservoir. Two fixed contacts and a rod-mounted contact is installed above the float. A fluid level sensor is installed above the reservoir near a reservoir cover. A wiring harness connector is also installed on the reservoi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5389" y="1600200"/>
            <a:ext cx="4895854" cy="475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99.5 </a:t>
            </a:r>
            <a:r>
              <a:rPr lang="en-US" sz="2400" dirty="0">
                <a:latin typeface="+mj-lt"/>
              </a:rPr>
              <a:t>A magnetic brake fluid level switch</a:t>
            </a:r>
            <a:endParaRPr lang="en-US" dirty="0">
              <a:latin typeface="+mj-lt"/>
            </a:endParaRPr>
          </a:p>
        </p:txBody>
      </p:sp>
      <p:pic>
        <p:nvPicPr>
          <p:cNvPr id="6" name="Picture 2" descr="A figure shows a  magnetic brake fluid level switch.&#10;The switch comprises of the following parts:&#10;Reservoir&#10;A float&#10;A magnet and a reed switch at the partition of the reservoi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0225" y="1624384"/>
            <a:ext cx="6543550" cy="433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4038"/>
            <a:ext cx="579120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097280"/>
          </a:xfrm>
        </p:spPr>
        <p:txBody>
          <a:bodyPr/>
          <a:lstStyle/>
          <a:p>
            <a:r>
              <a:rPr lang="en-IN" sz="2000" dirty="0">
                <a:latin typeface="+mj-lt"/>
              </a:rPr>
              <a:t>Figure 99.6 </a:t>
            </a:r>
            <a:r>
              <a:rPr lang="en-US" sz="2000" dirty="0">
                <a:latin typeface="+mj-lt"/>
              </a:rPr>
              <a:t>A wiring diagram of a typical red brake warning light circuit showing that the park brake switch is an input to the body control module (BCM) and the brake fluid level switch is an input directly to the instrument panel cluster (IPC). </a:t>
            </a:r>
            <a:endParaRPr lang="en-US" sz="2000" dirty="0">
              <a:latin typeface="+mj-lt"/>
            </a:endParaRPr>
          </a:p>
        </p:txBody>
      </p:sp>
      <p:pic>
        <p:nvPicPr>
          <p:cNvPr id="6" name="Picture 2" descr="The figure shows the following:&#10;• A brake fluid level switch acts as input to an instrument panel cluster. &#10;• The instrument panel cluster is combination of driver information center, brake, and a logic unit.&#10;• The instrument panel cluster is connected to a park brake switch through a body control module.&#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76600" y="1559492"/>
            <a:ext cx="2590800" cy="457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What reasons could cause the red brake warning lamp </a:t>
            </a:r>
            <a:r>
              <a:rPr lang="en-US" sz="4000" dirty="0" smtClean="0"/>
              <a:t>to come </a:t>
            </a:r>
            <a:r>
              <a:rPr lang="en-US" sz="4000" dirty="0"/>
              <a:t>on during driving?</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pPr lvl="1"/>
            <a:r>
              <a:rPr lang="en-US" sz="4000" dirty="0" smtClean="0">
                <a:solidFill>
                  <a:schemeClr val="tx2"/>
                </a:solidFill>
              </a:rPr>
              <a:t>Parking brake on, Low brake fluid, Unequal brake pressure, Worn </a:t>
            </a:r>
            <a:r>
              <a:rPr lang="en-US" sz="4000" dirty="0">
                <a:solidFill>
                  <a:schemeClr val="tx2"/>
                </a:solidFill>
              </a:rPr>
              <a:t>brake pads.</a:t>
            </a:r>
            <a:endParaRPr lang="en-US" sz="4000" dirty="0">
              <a:solidFill>
                <a:schemeClr val="tx2"/>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PROPORTIONING VALVE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A proportioning </a:t>
            </a:r>
            <a:r>
              <a:rPr lang="en-US" dirty="0"/>
              <a:t>valve </a:t>
            </a:r>
            <a:r>
              <a:rPr lang="en-US" dirty="0" smtClean="0"/>
              <a:t>improves brake </a:t>
            </a:r>
            <a:r>
              <a:rPr lang="en-US" dirty="0"/>
              <a:t>balance during hard stops by limiting hydraulic pressure </a:t>
            </a:r>
            <a:r>
              <a:rPr lang="en-US" dirty="0" smtClean="0"/>
              <a:t>to the </a:t>
            </a:r>
            <a:r>
              <a:rPr lang="en-US" dirty="0"/>
              <a:t>rear brakes</a:t>
            </a:r>
            <a:r>
              <a:rPr lang="en-US" dirty="0" smtClean="0"/>
              <a:t>.</a:t>
            </a:r>
          </a:p>
          <a:p>
            <a:r>
              <a:rPr lang="en-US" dirty="0" smtClean="0"/>
              <a:t>Proportioning Valve Operation</a:t>
            </a:r>
          </a:p>
          <a:p>
            <a:pPr lvl="1"/>
            <a:r>
              <a:rPr lang="en-US" dirty="0"/>
              <a:t>Before proportioning action begins, brake system </a:t>
            </a:r>
            <a:r>
              <a:rPr lang="en-US" dirty="0" smtClean="0"/>
              <a:t>hydraulic pressure </a:t>
            </a:r>
            <a:r>
              <a:rPr lang="en-US" dirty="0"/>
              <a:t>must reach a minimum level, called the split point</a:t>
            </a:r>
            <a:r>
              <a:rPr lang="en-US" dirty="0" smtClean="0"/>
              <a:t>.</a:t>
            </a:r>
          </a:p>
          <a:p>
            <a:pPr lvl="1"/>
            <a:r>
              <a:rPr lang="en-US" dirty="0"/>
              <a:t>Above the split point, the proportioning valve allows only </a:t>
            </a:r>
            <a:r>
              <a:rPr lang="en-US" dirty="0" smtClean="0"/>
              <a:t>a portion </a:t>
            </a:r>
            <a:r>
              <a:rPr lang="en-US" dirty="0"/>
              <a:t>of the pressure through to the rear brakes.</a:t>
            </a:r>
            <a:endParaRPr lang="en-US" dirty="0"/>
          </a:p>
        </p:txBody>
      </p:sp>
    </p:spTree>
    <p:extLst>
      <p:ext uri="{BB962C8B-B14F-4D97-AF65-F5344CB8AC3E}">
        <p14:creationId xmlns:p14="http://schemas.microsoft.com/office/powerpoint/2010/main" val="148372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PROPORTIONING </a:t>
            </a:r>
            <a:r>
              <a:rPr lang="en-US" dirty="0" smtClean="0">
                <a:latin typeface="+mj-lt"/>
              </a:rPr>
              <a:t>VALVE (2 OF 2)</a:t>
            </a:r>
            <a:endParaRPr lang="en-US" dirty="0">
              <a:latin typeface="+mj-lt"/>
            </a:endParaRPr>
          </a:p>
        </p:txBody>
      </p:sp>
      <p:sp>
        <p:nvSpPr>
          <p:cNvPr id="3" name="Content Placeholder 2"/>
          <p:cNvSpPr>
            <a:spLocks noGrp="1"/>
          </p:cNvSpPr>
          <p:nvPr>
            <p:ph idx="1"/>
          </p:nvPr>
        </p:nvSpPr>
        <p:spPr/>
        <p:txBody>
          <a:bodyPr/>
          <a:lstStyle/>
          <a:p>
            <a:r>
              <a:rPr lang="en-US" dirty="0" smtClean="0"/>
              <a:t>Proportioning Valve Parts</a:t>
            </a:r>
          </a:p>
          <a:p>
            <a:pPr lvl="1"/>
            <a:r>
              <a:rPr lang="en-US" dirty="0" smtClean="0"/>
              <a:t>A simple proportioning valve </a:t>
            </a:r>
            <a:r>
              <a:rPr lang="en-US" dirty="0"/>
              <a:t>consists of a spring-loaded piston that slides in a </a:t>
            </a:r>
            <a:r>
              <a:rPr lang="en-US" dirty="0" smtClean="0"/>
              <a:t>stepped bore.</a:t>
            </a:r>
          </a:p>
          <a:p>
            <a:r>
              <a:rPr lang="en-US" dirty="0" smtClean="0"/>
              <a:t>Height-Sensing Proportioning Valve</a:t>
            </a:r>
          </a:p>
          <a:p>
            <a:pPr lvl="1"/>
            <a:r>
              <a:rPr lang="en-US" dirty="0" smtClean="0"/>
              <a:t>Varies </a:t>
            </a:r>
            <a:r>
              <a:rPr lang="en-US" dirty="0"/>
              <a:t>the amount </a:t>
            </a:r>
            <a:r>
              <a:rPr lang="en-US" dirty="0" smtClean="0"/>
              <a:t>of pressure </a:t>
            </a:r>
            <a:r>
              <a:rPr lang="en-US" dirty="0"/>
              <a:t>that can be sent to the rear brakes, depending on </a:t>
            </a:r>
            <a:r>
              <a:rPr lang="en-US" dirty="0" smtClean="0"/>
              <a:t>the height </a:t>
            </a:r>
            <a:r>
              <a:rPr lang="en-US" dirty="0"/>
              <a:t>of the rear suspension</a:t>
            </a:r>
            <a:r>
              <a:rPr lang="en-US" dirty="0" smtClean="0"/>
              <a:t>.</a:t>
            </a:r>
          </a:p>
          <a:p>
            <a:r>
              <a:rPr lang="en-US" dirty="0" smtClean="0"/>
              <a:t>Proportioning Valve Adjustment</a:t>
            </a:r>
          </a:p>
          <a:p>
            <a:pPr lvl="1"/>
            <a:r>
              <a:rPr lang="en-US" dirty="0" smtClean="0"/>
              <a:t>Height-sensing proportioning </a:t>
            </a:r>
            <a:r>
              <a:rPr lang="en-US" dirty="0"/>
              <a:t>valves should be adjusted when replaced</a:t>
            </a:r>
            <a:r>
              <a:rPr lang="en-US" dirty="0" smtClean="0"/>
              <a:t>. Consult service information.</a:t>
            </a:r>
            <a:endParaRPr lang="en-US" dirty="0"/>
          </a:p>
        </p:txBody>
      </p:sp>
    </p:spTree>
    <p:extLst>
      <p:ext uri="{BB962C8B-B14F-4D97-AF65-F5344CB8AC3E}">
        <p14:creationId xmlns:p14="http://schemas.microsoft.com/office/powerpoint/2010/main" val="42111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99.1</a:t>
            </a:r>
            <a:r>
              <a:rPr lang="en-US" dirty="0" smtClean="0"/>
              <a:t> </a:t>
            </a:r>
            <a:r>
              <a:rPr lang="en-US" dirty="0"/>
              <a:t>Describe the operation of a pressure-differential switch and </a:t>
            </a:r>
            <a:r>
              <a:rPr lang="en-US" dirty="0" smtClean="0"/>
              <a:t>a brake </a:t>
            </a:r>
            <a:r>
              <a:rPr lang="en-US" dirty="0"/>
              <a:t>fluid level sensor switch</a:t>
            </a:r>
            <a:r>
              <a:rPr lang="en-US" dirty="0" smtClean="0"/>
              <a:t>.</a:t>
            </a:r>
          </a:p>
          <a:p>
            <a:pPr marL="0" indent="0">
              <a:buNone/>
            </a:pPr>
            <a:r>
              <a:rPr lang="en-US" b="1" dirty="0" smtClean="0">
                <a:solidFill>
                  <a:srgbClr val="005A70"/>
                </a:solidFill>
              </a:rPr>
              <a:t>99.2 </a:t>
            </a:r>
            <a:r>
              <a:rPr lang="en-US" dirty="0"/>
              <a:t>Describe the operation of the proportioning valve</a:t>
            </a:r>
            <a:r>
              <a:rPr lang="en-US" dirty="0" smtClean="0"/>
              <a:t>.</a:t>
            </a:r>
          </a:p>
          <a:p>
            <a:pPr marL="0" indent="0">
              <a:buNone/>
            </a:pPr>
            <a:r>
              <a:rPr lang="en-US" b="1" dirty="0" smtClean="0">
                <a:solidFill>
                  <a:srgbClr val="005A70"/>
                </a:solidFill>
              </a:rPr>
              <a:t>99.3 </a:t>
            </a:r>
            <a:r>
              <a:rPr lang="en-US" dirty="0"/>
              <a:t>Discuss the need and use of a metering valve.</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a:latin typeface="+mj-lt"/>
              </a:rPr>
              <a:t>Figure 99.7 </a:t>
            </a:r>
            <a:r>
              <a:rPr lang="en-US" sz="2400" dirty="0">
                <a:latin typeface="+mj-lt"/>
              </a:rPr>
              <a:t>Some proportioning valves are mounted directly to the master cylinder in the outlet to the rear brakes</a:t>
            </a:r>
            <a:endParaRPr lang="en-US" dirty="0">
              <a:latin typeface="+mj-lt"/>
            </a:endParaRPr>
          </a:p>
        </p:txBody>
      </p:sp>
      <p:pic>
        <p:nvPicPr>
          <p:cNvPr id="4" name="Picture 2" descr="A figure shows two proportioning valves with 10 mm and 13 mm threads mounted to a master cylind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2057400"/>
            <a:ext cx="505358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99.8 </a:t>
            </a:r>
            <a:r>
              <a:rPr lang="en-US" sz="1800" dirty="0">
                <a:latin typeface="+mj-lt"/>
              </a:rPr>
              <a:t>Typical proportioning valve pressure relationship. Note that, at low pressures, the pressure is the same to the rear brakes as is applied to the front brakes. After the split point, only a percentage (called the slope) of the master cylinder pressure is applied to the rear brakes</a:t>
            </a:r>
            <a:endParaRPr lang="en-US" sz="1800" dirty="0">
              <a:latin typeface="+mj-lt"/>
            </a:endParaRPr>
          </a:p>
        </p:txBody>
      </p:sp>
      <p:pic>
        <p:nvPicPr>
          <p:cNvPr id="3" name="Picture 2" descr="The graph shows the following:&#10;&#10;• The curve for hydraulic system pressure to front brakes follows an upward-sloping line from the origin. &#10;• The curve for rear brake pressure follows an upward-sloping line from the origin and after a point at 150 on both the axes, the curve rises till (1100, 600). The point of deviation is labeled split point. &#10;• The following is labeled on the graph: slope of rear brake pressure equals 100 divided by 200 equals 1 divided by 2 equals 0.5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4675" y="2286000"/>
            <a:ext cx="412089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92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99.9 </a:t>
            </a:r>
            <a:r>
              <a:rPr lang="en-US" sz="2400" dirty="0">
                <a:latin typeface="+mj-lt"/>
              </a:rPr>
              <a:t>These two proportioning valves are found under the vehicle on this Dodge minivan</a:t>
            </a:r>
            <a:endParaRPr lang="en-US" dirty="0">
              <a:latin typeface="+mj-lt"/>
            </a:endParaRPr>
          </a:p>
        </p:txBody>
      </p:sp>
      <p:pic>
        <p:nvPicPr>
          <p:cNvPr id="3" name="Picture 2" descr="A photo shows two proportionating valves of different cross-section found underneath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5363" y="2118153"/>
            <a:ext cx="7753272" cy="349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0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99.10 </a:t>
            </a:r>
            <a:r>
              <a:rPr lang="en-US" sz="2400" dirty="0">
                <a:latin typeface="+mj-lt"/>
              </a:rPr>
              <a:t>A vehicle with a diagonal split braking system often uses a one-piece proportioning valve with two pistons, one for each rear wheel</a:t>
            </a:r>
            <a:endParaRPr lang="en-US" dirty="0">
              <a:latin typeface="+mj-lt"/>
            </a:endParaRPr>
          </a:p>
        </p:txBody>
      </p:sp>
      <p:pic>
        <p:nvPicPr>
          <p:cNvPr id="3" name="Picture 2" descr="The figure shows the following:&#10;• A one-piece proportionating valve with two pistons is connected to the rear brakes. A diagonal line from the proportionating valve is connected to the front brakes. Fluid enters from the master cylinder at either side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3184" y="2209800"/>
            <a:ext cx="543763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36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99.11 </a:t>
            </a:r>
            <a:r>
              <a:rPr lang="en-US" sz="2400" dirty="0">
                <a:latin typeface="+mj-lt"/>
              </a:rPr>
              <a:t>The proportioning valve piston can travel within the range shown without reducing pressure to the rear brakes</a:t>
            </a:r>
            <a:endParaRPr lang="en-US" dirty="0">
              <a:latin typeface="+mj-lt"/>
            </a:endParaRPr>
          </a:p>
        </p:txBody>
      </p:sp>
      <p:pic>
        <p:nvPicPr>
          <p:cNvPr id="3" name="Picture 2" descr="A figure shows a proportionating valve with fluid from master cylinder entering at top left and leaving at bottom right position to the rear brakes. This construction shows spring actuated piston, cylinder, and vent on the valve bod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1129" y="20574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52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99.12 </a:t>
            </a:r>
            <a:r>
              <a:rPr lang="en-US" sz="2400" dirty="0">
                <a:latin typeface="+mj-lt"/>
              </a:rPr>
              <a:t>At the split point, the proportioning valve piston closes the fluid passage through the valve</a:t>
            </a:r>
            <a:endParaRPr lang="en-US" dirty="0">
              <a:latin typeface="+mj-lt"/>
            </a:endParaRPr>
          </a:p>
        </p:txBody>
      </p:sp>
      <p:pic>
        <p:nvPicPr>
          <p:cNvPr id="3" name="Picture 2" descr="A figure shows a proportionating valve in the closed positon. The piston restricts the entry of fluid to the rear brakes through the opening during the backward stroke of the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0447" y="1950339"/>
            <a:ext cx="3823106" cy="405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29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99.13 </a:t>
            </a:r>
            <a:r>
              <a:rPr lang="en-US" sz="2000" dirty="0">
                <a:latin typeface="+mj-lt"/>
              </a:rPr>
              <a:t>A height-sensing proportioning valve provides the vehicle with variable brake balance. The valve allows higher pressure to be applied to the rear brakes when the vehicle is heavily loaded and less pressure when the vehicle is lightly loaded</a:t>
            </a:r>
            <a:endParaRPr lang="en-US" dirty="0">
              <a:latin typeface="+mj-lt"/>
            </a:endParaRPr>
          </a:p>
        </p:txBody>
      </p:sp>
      <p:pic>
        <p:nvPicPr>
          <p:cNvPr id="3" name="Picture 2" descr="A figure shows a lightly and heavily loaded SUV based on the distance from the ground to the bottom part of SUV. A height sensing proportionating valve is installed near the differential of the SU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9240" y="2209800"/>
            <a:ext cx="60655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4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99.14 </a:t>
            </a:r>
            <a:r>
              <a:rPr lang="en-US" sz="2400" dirty="0">
                <a:latin typeface="+mj-lt"/>
              </a:rPr>
              <a:t>A stepped cam is used to alter the split point of this height-sensing proportioning valve</a:t>
            </a:r>
            <a:endParaRPr lang="en-US" dirty="0">
              <a:latin typeface="+mj-lt"/>
            </a:endParaRPr>
          </a:p>
        </p:txBody>
      </p:sp>
      <p:pic>
        <p:nvPicPr>
          <p:cNvPr id="3" name="Picture 2" descr="A figure shows a height sensing proportionating valve installed on the axle of a vehicle. The valve has a stepped cam connected to a plunger and programmed spring, which in turn is connected to a port to the rear brak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5026" y="1927942"/>
            <a:ext cx="4933944" cy="415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40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99.15 </a:t>
            </a:r>
            <a:r>
              <a:rPr lang="en-US" sz="2000" dirty="0">
                <a:latin typeface="+mj-lt"/>
              </a:rPr>
              <a:t>A proportioning valve pressure test can be performed using two pressure gauges—one to register the pressure from the master cylinder and the other gauge to read the pressure being applied to the rear brakes. </a:t>
            </a:r>
            <a:endParaRPr lang="en-US" sz="2000" dirty="0">
              <a:latin typeface="+mj-lt"/>
            </a:endParaRPr>
          </a:p>
        </p:txBody>
      </p:sp>
      <p:pic>
        <p:nvPicPr>
          <p:cNvPr id="3" name="Picture 2" descr="The pressure gauges are installed as follows:&#10;• One pressure gauge is installed to read the inlet pressure at the inlet from the secondary master cylinder and another pressure gauge is installed to read the outlet pressure applied to the rear right brake.&#10;• One pressure gauge is installed to read the inlet pressure at the inlet from the primary master cylinder and another pressure gauge is installed to read the outlet pressure applied to the rear left brak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000250"/>
            <a:ext cx="7620000" cy="4120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390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ELECTRONIC BRAKE PROPORTIONING</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Brake proportioning becomes a function of the antilock brake system.</a:t>
            </a:r>
          </a:p>
          <a:p>
            <a:pPr lvl="1"/>
            <a:r>
              <a:rPr lang="en-US" dirty="0" smtClean="0"/>
              <a:t>Referred to as dynamic rear proportioning (DRP)</a:t>
            </a:r>
          </a:p>
          <a:p>
            <a:r>
              <a:rPr lang="en-US" dirty="0" smtClean="0"/>
              <a:t>Parts and Operation</a:t>
            </a:r>
          </a:p>
          <a:p>
            <a:pPr lvl="1"/>
            <a:r>
              <a:rPr lang="en-US" dirty="0"/>
              <a:t>The controller energizes the inlet valve solenoids for both rear </a:t>
            </a:r>
            <a:r>
              <a:rPr lang="en-US" dirty="0" smtClean="0"/>
              <a:t>brakes to </a:t>
            </a:r>
            <a:r>
              <a:rPr lang="en-US" dirty="0"/>
              <a:t>hold pressure in the lines and then energizes both rear outlet </a:t>
            </a:r>
            <a:r>
              <a:rPr lang="en-US" dirty="0" smtClean="0"/>
              <a:t>valve solenoids </a:t>
            </a:r>
            <a:r>
              <a:rPr lang="en-US" dirty="0"/>
              <a:t>to release pressure, as needed.</a:t>
            </a:r>
            <a:endParaRPr lang="en-US" dirty="0"/>
          </a:p>
        </p:txBody>
      </p:sp>
    </p:spTree>
    <p:extLst>
      <p:ext uri="{BB962C8B-B14F-4D97-AF65-F5344CB8AC3E}">
        <p14:creationId xmlns:p14="http://schemas.microsoft.com/office/powerpoint/2010/main" val="424827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99.4</a:t>
            </a:r>
            <a:r>
              <a:rPr lang="en-US" dirty="0" smtClean="0"/>
              <a:t> </a:t>
            </a:r>
            <a:r>
              <a:rPr lang="en-US" dirty="0"/>
              <a:t>List the components included in a combination valve</a:t>
            </a:r>
            <a:r>
              <a:rPr lang="en-US" dirty="0" smtClean="0"/>
              <a:t>.</a:t>
            </a:r>
          </a:p>
          <a:p>
            <a:pPr marL="0" indent="0">
              <a:buNone/>
            </a:pPr>
            <a:r>
              <a:rPr lang="en-US" b="1" dirty="0" smtClean="0">
                <a:solidFill>
                  <a:srgbClr val="005A70"/>
                </a:solidFill>
              </a:rPr>
              <a:t>99.5</a:t>
            </a:r>
            <a:r>
              <a:rPr lang="en-US" dirty="0" smtClean="0"/>
              <a:t> </a:t>
            </a:r>
            <a:r>
              <a:rPr lang="en-US" dirty="0"/>
              <a:t>Describe how a brake light switch works</a:t>
            </a:r>
            <a:r>
              <a:rPr lang="en-US" dirty="0" smtClean="0"/>
              <a:t>.</a:t>
            </a:r>
          </a:p>
          <a:p>
            <a:pPr marL="0" indent="0">
              <a:buNone/>
            </a:pPr>
            <a:r>
              <a:rPr lang="en-US" b="1" dirty="0" smtClean="0">
                <a:solidFill>
                  <a:schemeClr val="accent2"/>
                </a:solidFill>
              </a:rPr>
              <a:t>99.6</a:t>
            </a:r>
            <a:r>
              <a:rPr lang="en-US" dirty="0" smtClean="0"/>
              <a:t>  </a:t>
            </a:r>
            <a:r>
              <a:rPr lang="en-US" dirty="0"/>
              <a:t>This chapter will help you prepare for the Brakes (A5) </a:t>
            </a:r>
            <a:r>
              <a:rPr lang="en-US" dirty="0" smtClean="0"/>
              <a:t>ASE certification </a:t>
            </a:r>
            <a:r>
              <a:rPr lang="en-US" dirty="0"/>
              <a:t>test content area “A” (Hydraulic, Power </a:t>
            </a:r>
            <a:r>
              <a:rPr lang="en-US" dirty="0" smtClean="0"/>
              <a:t>Assist, and </a:t>
            </a:r>
            <a:r>
              <a:rPr lang="en-US" dirty="0"/>
              <a:t>Parking Brake Systems Diagnosis and Repair)</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99.16 </a:t>
            </a:r>
            <a:r>
              <a:rPr lang="en-US" sz="2400" dirty="0">
                <a:latin typeface="+mj-lt"/>
              </a:rPr>
              <a:t>The ABS control module performs the functions of the metering and proportioning valves on most ABS-equipped vehicles</a:t>
            </a:r>
            <a:endParaRPr lang="en-US" dirty="0">
              <a:latin typeface="+mj-lt"/>
            </a:endParaRPr>
          </a:p>
        </p:txBody>
      </p:sp>
      <p:pic>
        <p:nvPicPr>
          <p:cNvPr id="3" name="Picture 2" descr="A photo shows brake line connections to the hydraulic modulator pump on an ABS control module. The control module also has electric connectors beneath the pu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0800" y="2133600"/>
            <a:ext cx="421843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1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METERING VALVE (HOLD-OFF) OPERATION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metering </a:t>
            </a:r>
            <a:r>
              <a:rPr lang="en-US" dirty="0" smtClean="0"/>
              <a:t>valve prevents </a:t>
            </a:r>
            <a:r>
              <a:rPr lang="en-US" dirty="0"/>
              <a:t>the full operation of (holds off) the disc brakes until </a:t>
            </a:r>
            <a:r>
              <a:rPr lang="en-US" dirty="0" smtClean="0"/>
              <a:t>between 75 </a:t>
            </a:r>
            <a:r>
              <a:rPr lang="en-US" dirty="0"/>
              <a:t>to 125 PSI is sent to the rear drum brakes to overcome </a:t>
            </a:r>
            <a:r>
              <a:rPr lang="en-US" dirty="0" smtClean="0"/>
              <a:t>rear-brake return </a:t>
            </a:r>
            <a:r>
              <a:rPr lang="en-US" dirty="0"/>
              <a:t>spring pressure</a:t>
            </a:r>
            <a:r>
              <a:rPr lang="en-US" dirty="0" smtClean="0"/>
              <a:t>.</a:t>
            </a:r>
          </a:p>
          <a:p>
            <a:r>
              <a:rPr lang="en-US" dirty="0" smtClean="0"/>
              <a:t>Parts and Operation</a:t>
            </a:r>
          </a:p>
          <a:p>
            <a:pPr lvl="1"/>
            <a:r>
              <a:rPr lang="en-US" dirty="0" smtClean="0"/>
              <a:t>A metering </a:t>
            </a:r>
            <a:r>
              <a:rPr lang="en-US" dirty="0"/>
              <a:t>valve consists of </a:t>
            </a:r>
            <a:r>
              <a:rPr lang="en-US" dirty="0" smtClean="0"/>
              <a:t>a piston </a:t>
            </a:r>
            <a:r>
              <a:rPr lang="en-US" dirty="0"/>
              <a:t>controlled by a strong spring and a valve stem controlled </a:t>
            </a:r>
            <a:r>
              <a:rPr lang="en-US" dirty="0" smtClean="0"/>
              <a:t>by a </a:t>
            </a:r>
            <a:r>
              <a:rPr lang="en-US" dirty="0"/>
              <a:t>weak spring. </a:t>
            </a:r>
            <a:endParaRPr lang="en-US" dirty="0"/>
          </a:p>
        </p:txBody>
      </p:sp>
    </p:spTree>
    <p:extLst>
      <p:ext uri="{BB962C8B-B14F-4D97-AF65-F5344CB8AC3E}">
        <p14:creationId xmlns:p14="http://schemas.microsoft.com/office/powerpoint/2010/main" val="214335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METERING VALVE (HOLD-OFF) </a:t>
            </a:r>
            <a:r>
              <a:rPr lang="en-US" dirty="0" smtClean="0">
                <a:latin typeface="+mj-lt"/>
              </a:rPr>
              <a:t>OPERATION (2 OF 2)</a:t>
            </a:r>
            <a:endParaRPr lang="en-US" dirty="0">
              <a:latin typeface="+mj-lt"/>
            </a:endParaRPr>
          </a:p>
        </p:txBody>
      </p:sp>
      <p:sp>
        <p:nvSpPr>
          <p:cNvPr id="3" name="Content Placeholder 2"/>
          <p:cNvSpPr>
            <a:spLocks noGrp="1"/>
          </p:cNvSpPr>
          <p:nvPr>
            <p:ph idx="1"/>
          </p:nvPr>
        </p:nvSpPr>
        <p:spPr/>
        <p:txBody>
          <a:bodyPr/>
          <a:lstStyle/>
          <a:p>
            <a:r>
              <a:rPr lang="en-US" dirty="0" smtClean="0"/>
              <a:t>Systems Without Metering Valves</a:t>
            </a:r>
          </a:p>
          <a:p>
            <a:pPr lvl="1"/>
            <a:r>
              <a:rPr lang="en-US" dirty="0"/>
              <a:t>Braking </a:t>
            </a:r>
            <a:r>
              <a:rPr lang="en-US" dirty="0" smtClean="0"/>
              <a:t>systems that </a:t>
            </a:r>
            <a:r>
              <a:rPr lang="en-US" dirty="0"/>
              <a:t>are diagonal split, such as those found on most </a:t>
            </a:r>
            <a:r>
              <a:rPr lang="en-US" dirty="0" smtClean="0"/>
              <a:t>front-wheel drive vehicles</a:t>
            </a:r>
            <a:r>
              <a:rPr lang="en-US" dirty="0"/>
              <a:t>, do not</a:t>
            </a:r>
            <a:r>
              <a:rPr lang="en-US" i="1" dirty="0"/>
              <a:t> </a:t>
            </a:r>
            <a:r>
              <a:rPr lang="en-US" dirty="0"/>
              <a:t>use a metering valve</a:t>
            </a:r>
            <a:r>
              <a:rPr lang="en-US" dirty="0" smtClean="0"/>
              <a:t>.</a:t>
            </a:r>
          </a:p>
          <a:p>
            <a:r>
              <a:rPr lang="en-US" dirty="0" smtClean="0"/>
              <a:t>Metering Valve Diagnosis and Testing</a:t>
            </a:r>
          </a:p>
          <a:p>
            <a:pPr lvl="1"/>
            <a:r>
              <a:rPr lang="en-US" dirty="0" smtClean="0"/>
              <a:t>A defective </a:t>
            </a:r>
            <a:r>
              <a:rPr lang="en-US" dirty="0"/>
              <a:t>metering valve can leak brake fluid and/or cause the </a:t>
            </a:r>
            <a:r>
              <a:rPr lang="en-US" dirty="0" smtClean="0"/>
              <a:t>front brakes </a:t>
            </a:r>
            <a:r>
              <a:rPr lang="en-US" dirty="0"/>
              <a:t>to apply before the rear brakes</a:t>
            </a:r>
            <a:r>
              <a:rPr lang="en-US" dirty="0" smtClean="0"/>
              <a:t>.</a:t>
            </a:r>
          </a:p>
          <a:p>
            <a:pPr lvl="1"/>
            <a:r>
              <a:rPr lang="en-US" dirty="0" smtClean="0"/>
              <a:t>Accurate </a:t>
            </a:r>
            <a:r>
              <a:rPr lang="en-US" dirty="0"/>
              <a:t>testing of the metering valve can be </a:t>
            </a:r>
            <a:r>
              <a:rPr lang="en-US" dirty="0" smtClean="0"/>
              <a:t>accomplished using </a:t>
            </a:r>
            <a:r>
              <a:rPr lang="en-US" dirty="0"/>
              <a:t>pressure </a:t>
            </a:r>
            <a:r>
              <a:rPr lang="en-US" dirty="0" smtClean="0"/>
              <a:t>gauges.</a:t>
            </a:r>
            <a:endParaRPr lang="en-US" dirty="0"/>
          </a:p>
        </p:txBody>
      </p:sp>
    </p:spTree>
    <p:extLst>
      <p:ext uri="{BB962C8B-B14F-4D97-AF65-F5344CB8AC3E}">
        <p14:creationId xmlns:p14="http://schemas.microsoft.com/office/powerpoint/2010/main" val="308543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99.17 </a:t>
            </a:r>
            <a:r>
              <a:rPr lang="en-US" sz="2400" dirty="0">
                <a:latin typeface="+mj-lt"/>
              </a:rPr>
              <a:t>The metering valve may be a separate component or part of the combination valve</a:t>
            </a:r>
            <a:endParaRPr lang="en-US" dirty="0">
              <a:latin typeface="+mj-lt"/>
            </a:endParaRPr>
          </a:p>
        </p:txBody>
      </p:sp>
      <p:pic>
        <p:nvPicPr>
          <p:cNvPr id="3" name="Picture 2" descr="In the figure, one port is connected to master cylinder, two ports to the front brakes, and one port for the piston plunger. A photo of the metering valve is also separately shown. A port from the master cylinder connects to the rear brak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448" y="1898648"/>
            <a:ext cx="8039102" cy="402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98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99.18 </a:t>
            </a:r>
            <a:r>
              <a:rPr lang="en-US" sz="2000" dirty="0">
                <a:latin typeface="+mj-lt"/>
              </a:rPr>
              <a:t>A metering valve when the brakes are not applied. Notice the brake fluid can flow through the metering valve to compensate for brake fluid expansion and contraction that occurs with changes in temperature</a:t>
            </a:r>
            <a:endParaRPr lang="en-US" sz="2000" dirty="0">
              <a:latin typeface="+mj-lt"/>
            </a:endParaRPr>
          </a:p>
        </p:txBody>
      </p:sp>
      <p:pic>
        <p:nvPicPr>
          <p:cNvPr id="3" name="Picture 2" descr="The figure shows the following:&#10;• The metering valve has a valve stem on one end and is connected to the master cylinder on the other.&#10;• The valve stem has a strong spring, weak spring, and a piston mounted to it.&#10;• The piston covers the ports to front brakes.&#10;• When the brakes are not applied, the weak spring opens a passage through the center of the piston and allows brake fluid to flow.&#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0301" y="2209800"/>
            <a:ext cx="42367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27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99.19 </a:t>
            </a:r>
            <a:r>
              <a:rPr lang="en-US" sz="2400" dirty="0">
                <a:latin typeface="+mj-lt"/>
              </a:rPr>
              <a:t>A metering valve under light brake pedal application</a:t>
            </a:r>
            <a:endParaRPr lang="en-US" dirty="0">
              <a:latin typeface="+mj-lt"/>
            </a:endParaRPr>
          </a:p>
        </p:txBody>
      </p:sp>
      <p:pic>
        <p:nvPicPr>
          <p:cNvPr id="3" name="Picture 2" descr="The figure shows the following:&#10;• The metering valve has a valve stem on one end and is connected to the master cylinder on the other.&#10;• The valve stem has a strong spring, weak spring, and a piston mounted to it.&#10;• The piston covers the ports to front brakes.&#10;• When the brakes are applied, the metering valve stem moves to the left, closes the passage through the piston, and prevents fluid flow to the front brake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596" y="1652868"/>
            <a:ext cx="4876804" cy="442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8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99.20 </a:t>
            </a:r>
            <a:r>
              <a:rPr lang="en-US" sz="2400" dirty="0">
                <a:latin typeface="+mj-lt"/>
              </a:rPr>
              <a:t>A metering valve during a normal brake application</a:t>
            </a:r>
            <a:endParaRPr lang="en-US" dirty="0">
              <a:latin typeface="+mj-lt"/>
            </a:endParaRPr>
          </a:p>
        </p:txBody>
      </p:sp>
      <p:pic>
        <p:nvPicPr>
          <p:cNvPr id="3" name="Picture 2" descr="The figure shows the following:&#10;• The metering valve has a valve stem on one end and is connected to the master cylinder on the other.&#10;• The valve stem has a strong spring, weak spring, and a piston mounted to it.&#10;• The piston covers the ports to front brakes.&#10;• When the brakes are applied with 75 to 300 psi pressure from the master cylinder, the metering valve stem moves farther to the left, opens the passage through the piston, and allows fluid flow to the front brake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2787" y="1739360"/>
            <a:ext cx="4858424" cy="429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87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COMBINATION VALVES</a:t>
            </a:r>
            <a:endParaRPr lang="en-US" dirty="0">
              <a:latin typeface="+mj-lt"/>
            </a:endParaRPr>
          </a:p>
        </p:txBody>
      </p:sp>
      <p:sp>
        <p:nvSpPr>
          <p:cNvPr id="3" name="Content Placeholder 2"/>
          <p:cNvSpPr>
            <a:spLocks noGrp="1"/>
          </p:cNvSpPr>
          <p:nvPr>
            <p:ph idx="1"/>
          </p:nvPr>
        </p:nvSpPr>
        <p:spPr/>
        <p:txBody>
          <a:bodyPr/>
          <a:lstStyle/>
          <a:p>
            <a:r>
              <a:rPr lang="en-US" dirty="0"/>
              <a:t>Most vehicle manufacturers combine the function of a </a:t>
            </a:r>
            <a:r>
              <a:rPr lang="en-US" dirty="0" smtClean="0"/>
              <a:t>proportioning valve </a:t>
            </a:r>
            <a:r>
              <a:rPr lang="en-US" dirty="0"/>
              <a:t>with one or more other valves into one unit, called a </a:t>
            </a:r>
            <a:r>
              <a:rPr lang="en-US" dirty="0" smtClean="0"/>
              <a:t>combination valve.</a:t>
            </a:r>
          </a:p>
          <a:p>
            <a:r>
              <a:rPr lang="en-US" dirty="0" smtClean="0"/>
              <a:t>Functions include:</a:t>
            </a:r>
          </a:p>
          <a:p>
            <a:pPr lvl="1"/>
            <a:r>
              <a:rPr lang="en-US" dirty="0"/>
              <a:t>Metering </a:t>
            </a:r>
            <a:r>
              <a:rPr lang="en-US" dirty="0" smtClean="0"/>
              <a:t>valve</a:t>
            </a:r>
          </a:p>
          <a:p>
            <a:pPr lvl="1"/>
            <a:r>
              <a:rPr lang="en-US" dirty="0"/>
              <a:t>Proportioning </a:t>
            </a:r>
            <a:r>
              <a:rPr lang="en-US" dirty="0" smtClean="0"/>
              <a:t>valve</a:t>
            </a:r>
          </a:p>
          <a:p>
            <a:pPr lvl="1"/>
            <a:r>
              <a:rPr lang="en-US" dirty="0"/>
              <a:t>Pressure-differential switch</a:t>
            </a:r>
            <a:endParaRPr lang="en-US" dirty="0"/>
          </a:p>
        </p:txBody>
      </p:sp>
    </p:spTree>
    <p:extLst>
      <p:ext uri="{BB962C8B-B14F-4D97-AF65-F5344CB8AC3E}">
        <p14:creationId xmlns:p14="http://schemas.microsoft.com/office/powerpoint/2010/main" val="281260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99.21 </a:t>
            </a:r>
            <a:r>
              <a:rPr lang="en-US" sz="2400" dirty="0">
                <a:latin typeface="+mj-lt"/>
              </a:rPr>
              <a:t>This combination valve contains the pressure differential valve, the metering valve, and the proportioning valve</a:t>
            </a:r>
            <a:endParaRPr lang="en-US" dirty="0">
              <a:latin typeface="+mj-lt"/>
            </a:endParaRPr>
          </a:p>
        </p:txBody>
      </p:sp>
      <p:pic>
        <p:nvPicPr>
          <p:cNvPr id="3" name="Picture 2" descr="A photo shows a combination valve with a differential valve, metering valve, and proportionating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0888" y="2133600"/>
            <a:ext cx="560222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214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99.22 </a:t>
            </a:r>
            <a:r>
              <a:rPr lang="en-US" sz="2400" dirty="0">
                <a:latin typeface="+mj-lt"/>
              </a:rPr>
              <a:t>Combination valve containing metering, pressure-differential (warning switch), and proportioning valves all in one unit. </a:t>
            </a:r>
            <a:endParaRPr lang="en-US" sz="2400" dirty="0">
              <a:latin typeface="+mj-lt"/>
            </a:endParaRPr>
          </a:p>
        </p:txBody>
      </p:sp>
      <p:pic>
        <p:nvPicPr>
          <p:cNvPr id="3" name="Picture 2" descr="The figure shows the following data:&#10;&#10;• An inlet from the master cylinder is located between the metering valve and differential switch.&#10;• Another inlet from the master cylinder is present between the differential switch and proportionating valve.&#10;• Outlet to the front brake lines in present in the metering valve and outlet to rear brake lines in the proportionating valv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2432" y="2325562"/>
            <a:ext cx="527913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52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PRESSURE-DIFFERENTIAL SWITCH (BRAKE WARNING SWITCH)</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smtClean="0"/>
              <a:t>Used with </a:t>
            </a:r>
            <a:r>
              <a:rPr lang="en-US" dirty="0"/>
              <a:t>front/rear master </a:t>
            </a:r>
            <a:r>
              <a:rPr lang="en-US" dirty="0" smtClean="0"/>
              <a:t>split cylinders to </a:t>
            </a:r>
            <a:r>
              <a:rPr lang="en-US" dirty="0"/>
              <a:t>warn the driver of a loss of pressure in one of the two </a:t>
            </a:r>
            <a:r>
              <a:rPr lang="en-US" dirty="0" smtClean="0"/>
              <a:t>separate systems </a:t>
            </a:r>
            <a:r>
              <a:rPr lang="en-US" dirty="0"/>
              <a:t>by lighting the dashboard red brake warning </a:t>
            </a:r>
            <a:r>
              <a:rPr lang="en-US" dirty="0" smtClean="0"/>
              <a:t>indicator lamp.</a:t>
            </a:r>
          </a:p>
          <a:p>
            <a:r>
              <a:rPr lang="en-US" dirty="0" smtClean="0"/>
              <a:t>Pressure-Differential Switch Reset</a:t>
            </a:r>
          </a:p>
          <a:p>
            <a:pPr lvl="1"/>
            <a:r>
              <a:rPr lang="en-US" dirty="0" smtClean="0"/>
              <a:t>After the hydraulic </a:t>
            </a:r>
            <a:r>
              <a:rPr lang="en-US" dirty="0"/>
              <a:t>system has been repaired and bled, moderate </a:t>
            </a:r>
            <a:r>
              <a:rPr lang="en-US" dirty="0" smtClean="0"/>
              <a:t>pressure on </a:t>
            </a:r>
            <a:r>
              <a:rPr lang="en-US" dirty="0"/>
              <a:t>the brake pedal centers the piston in the switch and turns off </a:t>
            </a:r>
            <a:r>
              <a:rPr lang="en-US" dirty="0" smtClean="0"/>
              <a:t>the warning </a:t>
            </a:r>
            <a:r>
              <a:rPr lang="en-US" dirty="0"/>
              <a:t>lamp.</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99.23 </a:t>
            </a:r>
            <a:r>
              <a:rPr lang="en-US" sz="2400" dirty="0">
                <a:latin typeface="+mj-lt"/>
              </a:rPr>
              <a:t>Typical two-function combination valves</a:t>
            </a:r>
            <a:endParaRPr lang="en-US" dirty="0">
              <a:latin typeface="+mj-lt"/>
            </a:endParaRPr>
          </a:p>
        </p:txBody>
      </p:sp>
      <p:pic>
        <p:nvPicPr>
          <p:cNvPr id="3" name="Picture 2" descr="A figure shows a typical two functions of a combination valve. One is proportionating pressure differential other is metering pressure differenti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9410" y="1600200"/>
            <a:ext cx="334518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59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PEDAL POSITION SENSOR/SWITCH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 </a:t>
            </a:r>
            <a:r>
              <a:rPr lang="en-US" dirty="0"/>
              <a:t>brake pedal position (BPP) sensor or switch as an input to </a:t>
            </a:r>
            <a:r>
              <a:rPr lang="en-US" dirty="0" smtClean="0"/>
              <a:t>the body </a:t>
            </a:r>
            <a:r>
              <a:rPr lang="en-US" dirty="0"/>
              <a:t>computer for many functions, including the following</a:t>
            </a:r>
            <a:r>
              <a:rPr lang="en-US" dirty="0" smtClean="0"/>
              <a:t>:</a:t>
            </a:r>
          </a:p>
          <a:p>
            <a:pPr lvl="1"/>
            <a:r>
              <a:rPr lang="en-US" dirty="0"/>
              <a:t>Brake </a:t>
            </a:r>
            <a:r>
              <a:rPr lang="en-US" dirty="0" smtClean="0"/>
              <a:t>lights</a:t>
            </a:r>
          </a:p>
          <a:p>
            <a:pPr lvl="1"/>
            <a:r>
              <a:rPr lang="en-US" dirty="0"/>
              <a:t>ABS input </a:t>
            </a:r>
            <a:r>
              <a:rPr lang="en-US" dirty="0" smtClean="0"/>
              <a:t>signal</a:t>
            </a:r>
          </a:p>
          <a:p>
            <a:pPr lvl="1"/>
            <a:r>
              <a:rPr lang="en-US" dirty="0"/>
              <a:t>Traction control is disabled when the brake pedal </a:t>
            </a:r>
            <a:r>
              <a:rPr lang="en-US" dirty="0" smtClean="0"/>
              <a:t>is depressed</a:t>
            </a:r>
          </a:p>
          <a:p>
            <a:pPr lvl="1"/>
            <a:r>
              <a:rPr lang="en-US" dirty="0"/>
              <a:t>Electronic stability control (ESC) system input signal</a:t>
            </a:r>
            <a:endParaRPr lang="en-US" dirty="0"/>
          </a:p>
        </p:txBody>
      </p:sp>
    </p:spTree>
    <p:extLst>
      <p:ext uri="{BB962C8B-B14F-4D97-AF65-F5344CB8AC3E}">
        <p14:creationId xmlns:p14="http://schemas.microsoft.com/office/powerpoint/2010/main" val="197100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BRAKE PEDAL POSITION </a:t>
            </a:r>
            <a:r>
              <a:rPr lang="en-US" dirty="0" smtClean="0">
                <a:latin typeface="+mj-lt"/>
              </a:rPr>
              <a:t>SENSOR/SWITCH (2 OF 2)</a:t>
            </a:r>
            <a:endParaRPr lang="en-US" dirty="0">
              <a:latin typeface="+mj-lt"/>
            </a:endParaRPr>
          </a:p>
        </p:txBody>
      </p:sp>
      <p:sp>
        <p:nvSpPr>
          <p:cNvPr id="3" name="Content Placeholder 2"/>
          <p:cNvSpPr>
            <a:spLocks noGrp="1"/>
          </p:cNvSpPr>
          <p:nvPr>
            <p:ph idx="1"/>
          </p:nvPr>
        </p:nvSpPr>
        <p:spPr/>
        <p:txBody>
          <a:bodyPr/>
          <a:lstStyle/>
          <a:p>
            <a:r>
              <a:rPr lang="en-US" dirty="0" smtClean="0"/>
              <a:t>Brake Light Switch Testing</a:t>
            </a:r>
          </a:p>
          <a:p>
            <a:pPr lvl="1"/>
            <a:r>
              <a:rPr lang="en-US" dirty="0" smtClean="0"/>
              <a:t>The </a:t>
            </a:r>
            <a:r>
              <a:rPr lang="en-US" dirty="0"/>
              <a:t>brake light switch </a:t>
            </a:r>
            <a:r>
              <a:rPr lang="en-US" dirty="0" smtClean="0"/>
              <a:t>or sensor </a:t>
            </a:r>
            <a:r>
              <a:rPr lang="en-US" dirty="0"/>
              <a:t>is most easily checked with the use of a scan </a:t>
            </a:r>
            <a:r>
              <a:rPr lang="en-US" dirty="0" smtClean="0"/>
              <a:t>tool.</a:t>
            </a:r>
          </a:p>
          <a:p>
            <a:pPr lvl="1"/>
            <a:r>
              <a:rPr lang="en-US" dirty="0"/>
              <a:t>A DMM (</a:t>
            </a:r>
            <a:r>
              <a:rPr lang="en-US" dirty="0" smtClean="0"/>
              <a:t>digital </a:t>
            </a:r>
            <a:r>
              <a:rPr lang="en-US" dirty="0" err="1" smtClean="0"/>
              <a:t>multimeter</a:t>
            </a:r>
            <a:r>
              <a:rPr lang="en-US" dirty="0"/>
              <a:t>) set to Ohms can be used to check a brake switch </a:t>
            </a:r>
            <a:r>
              <a:rPr lang="en-US" dirty="0" smtClean="0"/>
              <a:t>on or </a:t>
            </a:r>
            <a:r>
              <a:rPr lang="en-US" dirty="0"/>
              <a:t>off the vehicle.</a:t>
            </a:r>
            <a:endParaRPr lang="en-US" dirty="0"/>
          </a:p>
        </p:txBody>
      </p:sp>
    </p:spTree>
    <p:extLst>
      <p:ext uri="{BB962C8B-B14F-4D97-AF65-F5344CB8AC3E}">
        <p14:creationId xmlns:p14="http://schemas.microsoft.com/office/powerpoint/2010/main" val="393261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99.24 </a:t>
            </a:r>
            <a:r>
              <a:rPr lang="en-US" sz="2400" dirty="0">
                <a:latin typeface="+mj-lt"/>
              </a:rPr>
              <a:t>The brake pedal position (BPP) sensor (switch) and arm mounts to the brake pedal, under the dash</a:t>
            </a:r>
            <a:endParaRPr lang="en-US" dirty="0">
              <a:latin typeface="+mj-lt"/>
            </a:endParaRPr>
          </a:p>
        </p:txBody>
      </p:sp>
      <p:pic>
        <p:nvPicPr>
          <p:cNvPr id="3" name="Picture 2" descr="A photo shows a brake pedal position switch mounted under the dash to the brake pedal. A steering column is visible to the right of the brake pedal position swi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5203" y="2057400"/>
            <a:ext cx="3675122" cy="380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75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99.25 </a:t>
            </a:r>
            <a:r>
              <a:rPr lang="en-US" sz="2400" dirty="0">
                <a:latin typeface="+mj-lt"/>
              </a:rPr>
              <a:t>With the plunger pressed in (pedal up), the meter should show an open circuit (switch open)</a:t>
            </a:r>
            <a:endParaRPr lang="en-US" dirty="0">
              <a:latin typeface="+mj-lt"/>
            </a:endParaRPr>
          </a:p>
        </p:txBody>
      </p:sp>
      <p:pic>
        <p:nvPicPr>
          <p:cNvPr id="3" name="Picture 2" descr="A photo shows a DMM set to Ohms and connected to a brake switch. The DMM shows open circuit symbol as the plunger of the switch is pressed by a technicia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4287" y="1771650"/>
            <a:ext cx="5600426" cy="420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163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99.26 </a:t>
            </a:r>
            <a:r>
              <a:rPr lang="en-US" sz="2400" dirty="0">
                <a:latin typeface="+mj-lt"/>
              </a:rPr>
              <a:t>With the plunger released (pedal down), the switch should show very low resistance (switch closed)</a:t>
            </a:r>
            <a:endParaRPr lang="en-US" dirty="0">
              <a:latin typeface="+mj-lt"/>
            </a:endParaRPr>
          </a:p>
        </p:txBody>
      </p:sp>
      <p:pic>
        <p:nvPicPr>
          <p:cNvPr id="3" name="Picture 2" descr="A photo shows a DMM set to Ohms and connected to a brake switch. The DMM shows a resistance of 0.2 ohm with the plunger of the switch in released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0" y="22098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2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brake pedal position sensor/switch?</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4585871"/>
          </a:xfrm>
          <a:prstGeom prst="rect">
            <a:avLst/>
          </a:prstGeom>
        </p:spPr>
        <p:txBody>
          <a:bodyPr wrap="square">
            <a:spAutoFit/>
          </a:bodyPr>
          <a:lstStyle/>
          <a:p>
            <a:r>
              <a:rPr lang="en-US" sz="3600" dirty="0" smtClean="0">
                <a:solidFill>
                  <a:schemeClr val="tx2"/>
                </a:solidFill>
              </a:rPr>
              <a:t>An input to the following systems:</a:t>
            </a:r>
          </a:p>
          <a:p>
            <a:pPr lvl="1"/>
            <a:r>
              <a:rPr lang="en-US" sz="3600" dirty="0">
                <a:solidFill>
                  <a:schemeClr val="tx2"/>
                </a:solidFill>
              </a:rPr>
              <a:t>Brake </a:t>
            </a:r>
            <a:r>
              <a:rPr lang="en-US" sz="3600" dirty="0" smtClean="0">
                <a:solidFill>
                  <a:schemeClr val="tx2"/>
                </a:solidFill>
              </a:rPr>
              <a:t>lights.</a:t>
            </a:r>
            <a:endParaRPr lang="en-US" sz="3600" dirty="0">
              <a:solidFill>
                <a:schemeClr val="tx2"/>
              </a:solidFill>
            </a:endParaRPr>
          </a:p>
          <a:p>
            <a:pPr lvl="1"/>
            <a:r>
              <a:rPr lang="en-US" sz="3600" dirty="0">
                <a:solidFill>
                  <a:schemeClr val="tx2"/>
                </a:solidFill>
              </a:rPr>
              <a:t>ABS input </a:t>
            </a:r>
            <a:r>
              <a:rPr lang="en-US" sz="3600" dirty="0" smtClean="0">
                <a:solidFill>
                  <a:schemeClr val="tx2"/>
                </a:solidFill>
              </a:rPr>
              <a:t>signal.</a:t>
            </a:r>
            <a:endParaRPr lang="en-US" sz="3600" dirty="0">
              <a:solidFill>
                <a:schemeClr val="tx2"/>
              </a:solidFill>
            </a:endParaRPr>
          </a:p>
          <a:p>
            <a:pPr lvl="1"/>
            <a:r>
              <a:rPr lang="en-US" sz="3600" dirty="0">
                <a:solidFill>
                  <a:schemeClr val="tx2"/>
                </a:solidFill>
              </a:rPr>
              <a:t>Traction control is disabled when the brake pedal is </a:t>
            </a:r>
            <a:r>
              <a:rPr lang="en-US" sz="3600" dirty="0" smtClean="0">
                <a:solidFill>
                  <a:schemeClr val="tx2"/>
                </a:solidFill>
              </a:rPr>
              <a:t>depressed.</a:t>
            </a:r>
            <a:endParaRPr lang="en-US" sz="3600" dirty="0">
              <a:solidFill>
                <a:schemeClr val="tx2"/>
              </a:solidFill>
            </a:endParaRPr>
          </a:p>
          <a:p>
            <a:pPr lvl="1"/>
            <a:r>
              <a:rPr lang="en-US" sz="3600" dirty="0">
                <a:solidFill>
                  <a:schemeClr val="tx2"/>
                </a:solidFill>
              </a:rPr>
              <a:t>Electronic stability control (ESC) system input </a:t>
            </a:r>
            <a:r>
              <a:rPr lang="en-US" sz="3600" dirty="0" smtClean="0">
                <a:solidFill>
                  <a:schemeClr val="tx2"/>
                </a:solidFill>
              </a:rPr>
              <a:t>signal.</a:t>
            </a:r>
            <a:endParaRPr lang="en-US" sz="3600" dirty="0">
              <a:solidFill>
                <a:schemeClr val="tx2"/>
              </a:solidFill>
            </a:endParaRPr>
          </a:p>
          <a:p>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99.1 </a:t>
            </a:r>
            <a:r>
              <a:rPr lang="en-US" sz="2800" dirty="0">
                <a:latin typeface="+mj-lt"/>
              </a:rPr>
              <a:t>A red brake warning lamp</a:t>
            </a:r>
            <a:endParaRPr lang="en-US" sz="2800" dirty="0">
              <a:latin typeface="+mj-lt"/>
            </a:endParaRPr>
          </a:p>
        </p:txBody>
      </p:sp>
      <p:pic>
        <p:nvPicPr>
          <p:cNvPr id="5" name="Picture 2" descr="A photo shows a brake warning lamp illuminated on the dashboar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600200"/>
            <a:ext cx="6817861" cy="4664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1800" dirty="0">
                <a:latin typeface="+mj-lt"/>
              </a:rPr>
              <a:t>Figure 99.2 </a:t>
            </a:r>
            <a:r>
              <a:rPr lang="en-US" sz="1800" dirty="0">
                <a:latin typeface="+mj-lt"/>
              </a:rPr>
              <a:t>A leak in the hydraulic system causes unequal pressures between the two different brake circuits. This difference in pressures causes the plunger inside the pressure-differential switch to move, which completes the electrical circuit for the red brake warning lamp</a:t>
            </a:r>
            <a:endParaRPr lang="en-US" sz="1800" dirty="0">
              <a:latin typeface="+mj-lt"/>
            </a:endParaRPr>
          </a:p>
        </p:txBody>
      </p:sp>
      <p:pic>
        <p:nvPicPr>
          <p:cNvPr id="6" name="Picture 2" descr="The figure shows the following:&#10;• Cylinder leak in the system causes a reduction in pressure to the rear brake, which in turn causes the piston to move toward the reduced pressure side.&#10;• The movement of piston pushes the trigger of spring-loaded warning switch and closes the switch, thus illuminating the brake warning lamp in the instrument panel.&#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5867" y="1986641"/>
            <a:ext cx="5012266" cy="410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the pressure-differential switch?</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warn the driver of a loss of hydraulic pressure.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4595811" cy="491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768</TotalTime>
  <Words>1472</Words>
  <Application>Microsoft Office PowerPoint</Application>
  <PresentationFormat>On-screen Show (4:3)</PresentationFormat>
  <Paragraphs>118</Paragraphs>
  <Slides>48</Slides>
  <Notes>0</Notes>
  <HiddenSlides>0</HiddenSlides>
  <MMClips>0</MMClips>
  <ScaleCrop>false</ScaleCrop>
  <HeadingPairs>
    <vt:vector size="4" baseType="variant">
      <vt:variant>
        <vt:lpstr>Theme</vt:lpstr>
      </vt:variant>
      <vt:variant>
        <vt:i4>6</vt:i4>
      </vt:variant>
      <vt:variant>
        <vt:lpstr>Slide Titles</vt:lpstr>
      </vt:variant>
      <vt:variant>
        <vt:i4>48</vt:i4>
      </vt:variant>
    </vt:vector>
  </HeadingPairs>
  <TitlesOfParts>
    <vt:vector size="54"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PRESSURE-DIFFERENTIAL SWITCH (BRAKE WARNING SWITCH)</vt:lpstr>
      <vt:lpstr>Figure 99.1 A red brake warning lamp</vt:lpstr>
      <vt:lpstr>Figure 99.2 A leak in the hydraulic system causes unequal pressures between the two different brake circuits. This difference in pressures causes the plunger inside the pressure-differential switch to move, which completes the electrical circuit for the red brake warning lamp</vt:lpstr>
      <vt:lpstr>QUESTION 1: ?</vt:lpstr>
      <vt:lpstr>ANSWER 1:</vt:lpstr>
      <vt:lpstr>FREQUENTLY ASKED QUESTION</vt:lpstr>
      <vt:lpstr>Figure 99.3 Most residual check valves are located under the tubing seals in the master cylinder outlet ports</vt:lpstr>
      <vt:lpstr>BRAKE FLUID LEVEL SENSOR</vt:lpstr>
      <vt:lpstr>Figure 99.4 A movable contact brake fluid level switch</vt:lpstr>
      <vt:lpstr>Figure 99.5 A magnetic brake fluid level switch</vt:lpstr>
      <vt:lpstr>Tech Tip </vt:lpstr>
      <vt:lpstr>Figure 99.6 A wiring diagram of a typical red brake warning light circuit showing that the park brake switch is an input to the body control module (BCM) and the brake fluid level switch is an input directly to the instrument panel cluster (IPC). </vt:lpstr>
      <vt:lpstr>QUESTION 2: ?</vt:lpstr>
      <vt:lpstr>ANSWER 2:</vt:lpstr>
      <vt:lpstr>PROPORTIONING VALVE (1 OF 2)</vt:lpstr>
      <vt:lpstr>PROPORTIONING VALVE (2 OF 2)</vt:lpstr>
      <vt:lpstr>Figure 99.7 Some proportioning valves are mounted directly to the master cylinder in the outlet to the rear brakes</vt:lpstr>
      <vt:lpstr>Figure 99.8 Typical proportioning valve pressure relationship. Note that, at low pressures, the pressure is the same to the rear brakes as is applied to the front brakes. After the split point, only a percentage (called the slope) of the master cylinder pressure is applied to the rear brakes</vt:lpstr>
      <vt:lpstr>Figure 99.9 These two proportioning valves are found under the vehicle on this Dodge minivan</vt:lpstr>
      <vt:lpstr>Figure 99.10 A vehicle with a diagonal split braking system often uses a one-piece proportioning valve with two pistons, one for each rear wheel</vt:lpstr>
      <vt:lpstr>Figure 99.11 The proportioning valve piston can travel within the range shown without reducing pressure to the rear brakes</vt:lpstr>
      <vt:lpstr>Figure 99.12 At the split point, the proportioning valve piston closes the fluid passage through the valve</vt:lpstr>
      <vt:lpstr>Figure 99.13 A height-sensing proportioning valve provides the vehicle with variable brake balance. The valve allows higher pressure to be applied to the rear brakes when the vehicle is heavily loaded and less pressure when the vehicle is lightly loaded</vt:lpstr>
      <vt:lpstr>Figure 99.14 A stepped cam is used to alter the split point of this height-sensing proportioning valve</vt:lpstr>
      <vt:lpstr>Figure 99.15 A proportioning valve pressure test can be performed using two pressure gauges—one to register the pressure from the master cylinder and the other gauge to read the pressure being applied to the rear brakes. </vt:lpstr>
      <vt:lpstr>ELECTRONIC BRAKE PROPORTIONING</vt:lpstr>
      <vt:lpstr>Figure 99.16 The ABS control module performs the functions of the metering and proportioning valves on most ABS-equipped vehicles</vt:lpstr>
      <vt:lpstr>METERING VALVE (HOLD-OFF) OPERATION (1 OF 2)</vt:lpstr>
      <vt:lpstr>METERING VALVE (HOLD-OFF) OPERATION (2 OF 2)</vt:lpstr>
      <vt:lpstr>Figure 99.17 The metering valve may be a separate component or part of the combination valve</vt:lpstr>
      <vt:lpstr>Figure 99.18 A metering valve when the brakes are not applied. Notice the brake fluid can flow through the metering valve to compensate for brake fluid expansion and contraction that occurs with changes in temperature</vt:lpstr>
      <vt:lpstr>Figure 99.19 A metering valve under light brake pedal application</vt:lpstr>
      <vt:lpstr>Figure 99.20 A metering valve during a normal brake application</vt:lpstr>
      <vt:lpstr>COMBINATION VALVES</vt:lpstr>
      <vt:lpstr>Figure 99.21 This combination valve contains the pressure differential valve, the metering valve, and the proportioning valve</vt:lpstr>
      <vt:lpstr>Figure 99.22 Combination valve containing metering, pressure-differential (warning switch), and proportioning valves all in one unit. </vt:lpstr>
      <vt:lpstr>Figure 99.23 Typical two-function combination valves</vt:lpstr>
      <vt:lpstr>BRAKE PEDAL POSITION SENSOR/SWITCH (1 OF 2)</vt:lpstr>
      <vt:lpstr>BRAKE PEDAL POSITION SENSOR/SWITCH (2 OF 2)</vt:lpstr>
      <vt:lpstr>Figure 99.24 The brake pedal position (BPP) sensor (switch) and arm mounts to the brake pedal, under the dash</vt:lpstr>
      <vt:lpstr>Figure 99.25 With the plunger pressed in (pedal up), the meter should show an open circuit (switch open)</vt:lpstr>
      <vt:lpstr>Figure 99.26 With the plunger released (pedal down), the switch should show very low resistance (switch closed)</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99</dc:title>
  <dc:creator>Curt &amp; Tammy</dc:creator>
  <cp:lastModifiedBy>Curt &amp; Tammy</cp:lastModifiedBy>
  <cp:revision>51</cp:revision>
  <dcterms:created xsi:type="dcterms:W3CDTF">2018-09-25T19:30:15Z</dcterms:created>
  <dcterms:modified xsi:type="dcterms:W3CDTF">2019-07-04T01:08:00Z</dcterms:modified>
</cp:coreProperties>
</file>