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316" r:id="rId12"/>
    <p:sldId id="317" r:id="rId13"/>
    <p:sldId id="357" r:id="rId14"/>
    <p:sldId id="270" r:id="rId15"/>
    <p:sldId id="318" r:id="rId16"/>
    <p:sldId id="358" r:id="rId17"/>
    <p:sldId id="326" r:id="rId18"/>
    <p:sldId id="359" r:id="rId19"/>
    <p:sldId id="327" r:id="rId20"/>
    <p:sldId id="361" r:id="rId21"/>
    <p:sldId id="328" r:id="rId22"/>
    <p:sldId id="329" r:id="rId23"/>
    <p:sldId id="330" r:id="rId24"/>
    <p:sldId id="267" r:id="rId25"/>
    <p:sldId id="268" r:id="rId26"/>
    <p:sldId id="360" r:id="rId27"/>
    <p:sldId id="362" r:id="rId28"/>
    <p:sldId id="331" r:id="rId29"/>
    <p:sldId id="272" r:id="rId30"/>
    <p:sldId id="332" r:id="rId31"/>
    <p:sldId id="333" r:id="rId32"/>
    <p:sldId id="334" r:id="rId33"/>
    <p:sldId id="363" r:id="rId34"/>
    <p:sldId id="335" r:id="rId35"/>
    <p:sldId id="364" r:id="rId36"/>
    <p:sldId id="336" r:id="rId37"/>
    <p:sldId id="337" r:id="rId38"/>
    <p:sldId id="338" r:id="rId39"/>
    <p:sldId id="339" r:id="rId40"/>
    <p:sldId id="365" r:id="rId41"/>
    <p:sldId id="366" r:id="rId42"/>
    <p:sldId id="367" r:id="rId43"/>
    <p:sldId id="340" r:id="rId44"/>
    <p:sldId id="341" r:id="rId45"/>
    <p:sldId id="342" r:id="rId46"/>
    <p:sldId id="343" r:id="rId47"/>
    <p:sldId id="344" r:id="rId48"/>
    <p:sldId id="374" r:id="rId49"/>
    <p:sldId id="345" r:id="rId50"/>
    <p:sldId id="286" r:id="rId51"/>
    <p:sldId id="287" r:id="rId52"/>
    <p:sldId id="368" r:id="rId53"/>
    <p:sldId id="369" r:id="rId54"/>
    <p:sldId id="370" r:id="rId55"/>
    <p:sldId id="371" r:id="rId56"/>
    <p:sldId id="346" r:id="rId57"/>
    <p:sldId id="274" r:id="rId58"/>
    <p:sldId id="347" r:id="rId59"/>
    <p:sldId id="348" r:id="rId60"/>
    <p:sldId id="349" r:id="rId61"/>
    <p:sldId id="350" r:id="rId62"/>
    <p:sldId id="351" r:id="rId63"/>
    <p:sldId id="299" r:id="rId64"/>
    <p:sldId id="300" r:id="rId65"/>
    <p:sldId id="372" r:id="rId66"/>
    <p:sldId id="373" r:id="rId67"/>
    <p:sldId id="352" r:id="rId68"/>
    <p:sldId id="353" r:id="rId69"/>
    <p:sldId id="354" r:id="rId70"/>
    <p:sldId id="355" r:id="rId71"/>
    <p:sldId id="356" r:id="rId72"/>
    <p:sldId id="325"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6.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6.xml"/></Relationships>
</file>

<file path=ppt/slides/_rels/slide5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6.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6.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6.xml"/></Relationships>
</file>

<file path=ppt/slides/_rels/slide6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6.xml"/></Relationships>
</file>

<file path=ppt/slides/_rels/slide6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56.xml"/></Relationships>
</file>

<file path=ppt/slides/_rels/slide6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6.xml"/></Relationships>
</file>

<file path=ppt/slides/_rels/slide66.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56.xm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smtClean="0"/>
              <a:t>Chapter 98</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Brake Hydraulic Systems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98.5 </a:t>
            </a:r>
            <a:r>
              <a:rPr lang="en-US" sz="2400" dirty="0">
                <a:latin typeface="+mj-lt"/>
              </a:rPr>
              <a:t>The amount of force (F) on the piston is the result of pressure (P) multiplied by the surface area (A)</a:t>
            </a:r>
            <a:endParaRPr lang="en-US" dirty="0">
              <a:latin typeface="+mj-lt"/>
            </a:endParaRPr>
          </a:p>
        </p:txBody>
      </p:sp>
      <p:pic>
        <p:nvPicPr>
          <p:cNvPr id="6" name="Picture 2" descr="The figure shows the following:&#10;• On application of pressure on the pedal, 1-inch travel of the piston in the main cylinder exerts 500 pounds of force and operates the two pistons by one-inch travel in the one square inch cylinder and half inch travel in the 2 square inch cylinder.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45022" y="1783130"/>
            <a:ext cx="4229222" cy="4352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PASCAL’S </a:t>
            </a:r>
            <a:r>
              <a:rPr lang="en-US" dirty="0" smtClean="0">
                <a:latin typeface="+mj-lt"/>
              </a:rPr>
              <a:t>LAW (2 OF 4)</a:t>
            </a:r>
            <a:endParaRPr lang="en-US" dirty="0">
              <a:latin typeface="+mj-lt"/>
            </a:endParaRPr>
          </a:p>
        </p:txBody>
      </p:sp>
      <p:sp>
        <p:nvSpPr>
          <p:cNvPr id="3" name="Content Placeholder 2"/>
          <p:cNvSpPr>
            <a:spLocks noGrp="1"/>
          </p:cNvSpPr>
          <p:nvPr>
            <p:ph idx="1"/>
          </p:nvPr>
        </p:nvSpPr>
        <p:spPr/>
        <p:txBody>
          <a:bodyPr/>
          <a:lstStyle/>
          <a:p>
            <a:r>
              <a:rPr lang="en-US" dirty="0" smtClean="0"/>
              <a:t>Brake Hydraulic Forces</a:t>
            </a:r>
          </a:p>
          <a:p>
            <a:pPr lvl="1"/>
            <a:r>
              <a:rPr lang="en-US" dirty="0"/>
              <a:t>The real “magic” of a </a:t>
            </a:r>
            <a:r>
              <a:rPr lang="en-US" dirty="0" smtClean="0"/>
              <a:t>hydraulic brake </a:t>
            </a:r>
            <a:r>
              <a:rPr lang="en-US" dirty="0"/>
              <a:t>system is the fact that different forces can be created </a:t>
            </a:r>
            <a:r>
              <a:rPr lang="en-US" dirty="0" smtClean="0"/>
              <a:t>at different </a:t>
            </a:r>
            <a:r>
              <a:rPr lang="en-US" dirty="0"/>
              <a:t>wheel cylinders</a:t>
            </a:r>
            <a:r>
              <a:rPr lang="en-US" dirty="0" smtClean="0"/>
              <a:t>.</a:t>
            </a:r>
          </a:p>
          <a:p>
            <a:pPr lvl="1"/>
            <a:r>
              <a:rPr lang="en-US" dirty="0"/>
              <a:t>Larger (area) pistons are used in brake calipers on the </a:t>
            </a:r>
            <a:r>
              <a:rPr lang="en-US" dirty="0" smtClean="0"/>
              <a:t>front wheels </a:t>
            </a:r>
            <a:r>
              <a:rPr lang="en-US" dirty="0"/>
              <a:t>to increase the force used to apply the </a:t>
            </a:r>
            <a:r>
              <a:rPr lang="en-US" dirty="0" smtClean="0"/>
              <a:t>front </a:t>
            </a:r>
            <a:r>
              <a:rPr lang="en-US" dirty="0"/>
              <a:t>brakes</a:t>
            </a:r>
            <a:r>
              <a:rPr lang="en-US" dirty="0" smtClean="0"/>
              <a:t>.</a:t>
            </a:r>
          </a:p>
          <a:p>
            <a:pPr lvl="1"/>
            <a:r>
              <a:rPr lang="en-US" dirty="0"/>
              <a:t>On a typical vehicle, a driver-input force of 150 </a:t>
            </a:r>
            <a:r>
              <a:rPr lang="en-US" dirty="0" err="1"/>
              <a:t>lb</a:t>
            </a:r>
            <a:r>
              <a:rPr lang="en-US" dirty="0"/>
              <a:t> (660 </a:t>
            </a:r>
            <a:r>
              <a:rPr lang="en-US" dirty="0" smtClean="0"/>
              <a:t>Newton’s</a:t>
            </a:r>
            <a:r>
              <a:rPr lang="en-US" dirty="0"/>
              <a:t>) </a:t>
            </a:r>
            <a:r>
              <a:rPr lang="en-US" dirty="0" smtClean="0"/>
              <a:t>is boosted </a:t>
            </a:r>
            <a:r>
              <a:rPr lang="en-US" dirty="0"/>
              <a:t>both mechanically (through the brake pedal linkage) and </a:t>
            </a:r>
            <a:r>
              <a:rPr lang="en-US" dirty="0" smtClean="0"/>
              <a:t>by the </a:t>
            </a:r>
            <a:r>
              <a:rPr lang="en-US" dirty="0"/>
              <a:t>power booster to a fluid pressure of about 1,700 PSI (11,700 </a:t>
            </a:r>
            <a:r>
              <a:rPr lang="en-US" dirty="0" err="1"/>
              <a:t>kPa</a:t>
            </a:r>
            <a:r>
              <a:rPr lang="en-US" dirty="0"/>
              <a:t>).</a:t>
            </a:r>
            <a:endParaRPr lang="en-US" dirty="0"/>
          </a:p>
        </p:txBody>
      </p:sp>
    </p:spTree>
    <p:extLst>
      <p:ext uri="{BB962C8B-B14F-4D97-AF65-F5344CB8AC3E}">
        <p14:creationId xmlns:p14="http://schemas.microsoft.com/office/powerpoint/2010/main" val="2902449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98.6 </a:t>
            </a:r>
            <a:r>
              <a:rPr lang="en-US" sz="2400" dirty="0">
                <a:latin typeface="+mj-lt"/>
              </a:rPr>
              <a:t>The brake pad (friction material) is pressed on both sides of the rotating rotor by the hydraulic pressure of the caliper</a:t>
            </a:r>
            <a:endParaRPr lang="en-US" sz="2400" dirty="0">
              <a:latin typeface="+mj-lt"/>
            </a:endParaRPr>
          </a:p>
        </p:txBody>
      </p:sp>
      <p:pic>
        <p:nvPicPr>
          <p:cNvPr id="3" name="Picture 2" descr="A figure shows a disc brake in the applied position. Pressure from the master cylinder is transmitted to the piston, which in turn presses the pads against the ro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68455" y="2057400"/>
            <a:ext cx="2816352" cy="384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008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PASCAL’S </a:t>
            </a:r>
            <a:r>
              <a:rPr lang="en-US" dirty="0" smtClean="0">
                <a:latin typeface="+mj-lt"/>
              </a:rPr>
              <a:t>LAW (3 OF 4)</a:t>
            </a:r>
            <a:endParaRPr lang="en-US" dirty="0">
              <a:latin typeface="+mj-lt"/>
            </a:endParaRPr>
          </a:p>
        </p:txBody>
      </p:sp>
      <p:sp>
        <p:nvSpPr>
          <p:cNvPr id="3" name="Content Placeholder 2"/>
          <p:cNvSpPr>
            <a:spLocks noGrp="1"/>
          </p:cNvSpPr>
          <p:nvPr>
            <p:ph idx="1"/>
          </p:nvPr>
        </p:nvSpPr>
        <p:spPr/>
        <p:txBody>
          <a:bodyPr/>
          <a:lstStyle/>
          <a:p>
            <a:r>
              <a:rPr lang="en-US" dirty="0" smtClean="0"/>
              <a:t>Hydraulic Pressure and Piston Size</a:t>
            </a:r>
          </a:p>
          <a:p>
            <a:pPr lvl="1"/>
            <a:r>
              <a:rPr lang="en-US" dirty="0"/>
              <a:t>If a </a:t>
            </a:r>
            <a:r>
              <a:rPr lang="en-US" dirty="0" smtClean="0"/>
              <a:t>mechanical force </a:t>
            </a:r>
            <a:r>
              <a:rPr lang="en-US" dirty="0"/>
              <a:t>of 100 </a:t>
            </a:r>
            <a:r>
              <a:rPr lang="en-US" dirty="0" err="1"/>
              <a:t>lb</a:t>
            </a:r>
            <a:r>
              <a:rPr lang="en-US" dirty="0"/>
              <a:t> is exerted by the brake pedal pushrod onto a </a:t>
            </a:r>
            <a:r>
              <a:rPr lang="en-US" dirty="0" smtClean="0"/>
              <a:t>master cylinder </a:t>
            </a:r>
            <a:r>
              <a:rPr lang="en-US" dirty="0"/>
              <a:t>piston with 1 sq. in. of surface </a:t>
            </a:r>
            <a:r>
              <a:rPr lang="en-US" dirty="0" smtClean="0"/>
              <a:t>area,</a:t>
            </a:r>
            <a:r>
              <a:rPr lang="en-US" dirty="0"/>
              <a:t> </a:t>
            </a:r>
            <a:r>
              <a:rPr lang="en-US" dirty="0" smtClean="0"/>
              <a:t>the </a:t>
            </a:r>
            <a:r>
              <a:rPr lang="en-US" dirty="0"/>
              <a:t>result </a:t>
            </a:r>
            <a:r>
              <a:rPr lang="en-US" dirty="0" smtClean="0"/>
              <a:t>is </a:t>
            </a:r>
            <a:r>
              <a:rPr lang="en-US" dirty="0"/>
              <a:t>100 PSI of brake system </a:t>
            </a:r>
            <a:r>
              <a:rPr lang="en-US" dirty="0" smtClean="0"/>
              <a:t>hydraulic pressure.</a:t>
            </a:r>
          </a:p>
          <a:p>
            <a:pPr lvl="1"/>
            <a:r>
              <a:rPr lang="en-US" dirty="0" smtClean="0"/>
              <a:t> </a:t>
            </a:r>
            <a:r>
              <a:rPr lang="en-US" dirty="0"/>
              <a:t>However, if the same 100 </a:t>
            </a:r>
            <a:r>
              <a:rPr lang="en-US" dirty="0" err="1"/>
              <a:t>lb</a:t>
            </a:r>
            <a:r>
              <a:rPr lang="en-US" dirty="0"/>
              <a:t> force is applied to a </a:t>
            </a:r>
            <a:r>
              <a:rPr lang="en-US" dirty="0" smtClean="0"/>
              <a:t>master cylinder piston </a:t>
            </a:r>
            <a:r>
              <a:rPr lang="en-US" dirty="0"/>
              <a:t>with twice the area (2 sq. in</a:t>
            </a:r>
            <a:r>
              <a:rPr lang="en-US" dirty="0" smtClean="0"/>
              <a:t>.),</a:t>
            </a:r>
            <a:r>
              <a:rPr lang="en-US" dirty="0"/>
              <a:t> </a:t>
            </a:r>
            <a:r>
              <a:rPr lang="en-US" dirty="0" smtClean="0"/>
              <a:t>it cuts the hydraulic </a:t>
            </a:r>
            <a:r>
              <a:rPr lang="en-US" dirty="0"/>
              <a:t>system pressure in half</a:t>
            </a:r>
            <a:r>
              <a:rPr lang="en-US" dirty="0" smtClean="0"/>
              <a:t>.</a:t>
            </a:r>
          </a:p>
          <a:p>
            <a:pPr lvl="1"/>
            <a:r>
              <a:rPr lang="en-US" dirty="0"/>
              <a:t>Conversely, if the same 100 </a:t>
            </a:r>
            <a:r>
              <a:rPr lang="en-US" dirty="0" err="1"/>
              <a:t>lb</a:t>
            </a:r>
            <a:r>
              <a:rPr lang="en-US" dirty="0"/>
              <a:t> force is applied to a </a:t>
            </a:r>
            <a:r>
              <a:rPr lang="en-US" dirty="0" smtClean="0"/>
              <a:t>master cylinder </a:t>
            </a:r>
            <a:r>
              <a:rPr lang="en-US" dirty="0"/>
              <a:t>piston with only half the area (0.5 or 1/2 sq. in.), </a:t>
            </a:r>
            <a:r>
              <a:rPr lang="en-US" dirty="0" smtClean="0"/>
              <a:t>the system </a:t>
            </a:r>
            <a:r>
              <a:rPr lang="en-US" dirty="0"/>
              <a:t>pressure is </a:t>
            </a:r>
            <a:r>
              <a:rPr lang="en-US" dirty="0" smtClean="0"/>
              <a:t>doubled.</a:t>
            </a:r>
            <a:endParaRPr lang="en-US" dirty="0"/>
          </a:p>
        </p:txBody>
      </p:sp>
    </p:spTree>
    <p:extLst>
      <p:ext uri="{BB962C8B-B14F-4D97-AF65-F5344CB8AC3E}">
        <p14:creationId xmlns:p14="http://schemas.microsoft.com/office/powerpoint/2010/main" val="958367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98.7 </a:t>
            </a:r>
            <a:r>
              <a:rPr lang="en-US" sz="2400" dirty="0">
                <a:latin typeface="+mj-lt"/>
              </a:rPr>
              <a:t>Mechanical force and the master cylinder piston area determine the hydraulic pressure in the brake system</a:t>
            </a:r>
            <a:endParaRPr lang="en-US" dirty="0">
              <a:latin typeface="+mj-lt"/>
            </a:endParaRPr>
          </a:p>
        </p:txBody>
      </p:sp>
      <p:pic>
        <p:nvPicPr>
          <p:cNvPr id="3" name="Picture 2" descr="The figure shows the following:&#10;• A piston with one square inch area produces 100 PSI pressure with an application of 100 pounds.&#10;• A piston with two square inch area produces 50 PSI pressure with an application of 100 pounds.&#10;• A piston with 0.5 square inch area produces 200 PSI pressure with an application of 100 pounds.&#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30213" y="1777780"/>
            <a:ext cx="2683570" cy="4387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976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PASCAL’S LAW (4 OF 4)</a:t>
            </a:r>
            <a:endParaRPr lang="en-US" dirty="0">
              <a:latin typeface="+mj-lt"/>
            </a:endParaRPr>
          </a:p>
        </p:txBody>
      </p:sp>
      <p:sp>
        <p:nvSpPr>
          <p:cNvPr id="3" name="Content Placeholder 2"/>
          <p:cNvSpPr>
            <a:spLocks noGrp="1"/>
          </p:cNvSpPr>
          <p:nvPr>
            <p:ph idx="1"/>
          </p:nvPr>
        </p:nvSpPr>
        <p:spPr/>
        <p:txBody>
          <a:bodyPr/>
          <a:lstStyle/>
          <a:p>
            <a:r>
              <a:rPr lang="en-US" dirty="0" smtClean="0"/>
              <a:t>Application Force and Piston Size</a:t>
            </a:r>
          </a:p>
          <a:p>
            <a:pPr lvl="1"/>
            <a:r>
              <a:rPr lang="en-US" dirty="0" smtClean="0"/>
              <a:t>When </a:t>
            </a:r>
            <a:r>
              <a:rPr lang="en-US" dirty="0"/>
              <a:t>equal pressure acts on unequal</a:t>
            </a:r>
            <a:r>
              <a:rPr lang="en-US" i="1" dirty="0"/>
              <a:t> </a:t>
            </a:r>
            <a:r>
              <a:rPr lang="en-US" dirty="0"/>
              <a:t>areas, as </a:t>
            </a:r>
            <a:r>
              <a:rPr lang="en-US" dirty="0" smtClean="0"/>
              <a:t>with different </a:t>
            </a:r>
            <a:r>
              <a:rPr lang="en-US" dirty="0"/>
              <a:t>sized pistons, the brake application force differs as well</a:t>
            </a:r>
            <a:r>
              <a:rPr lang="en-US" dirty="0" smtClean="0"/>
              <a:t>.</a:t>
            </a:r>
          </a:p>
          <a:p>
            <a:pPr lvl="1"/>
            <a:r>
              <a:rPr lang="en-US" dirty="0" smtClean="0"/>
              <a:t>Larger </a:t>
            </a:r>
            <a:r>
              <a:rPr lang="en-US" dirty="0"/>
              <a:t>pistons increase application </a:t>
            </a:r>
            <a:r>
              <a:rPr lang="en-US" dirty="0" smtClean="0"/>
              <a:t>force.</a:t>
            </a:r>
          </a:p>
          <a:p>
            <a:pPr lvl="1"/>
            <a:r>
              <a:rPr lang="en-US" dirty="0" smtClean="0"/>
              <a:t>Smaller </a:t>
            </a:r>
            <a:r>
              <a:rPr lang="en-US" dirty="0"/>
              <a:t>pistons </a:t>
            </a:r>
            <a:r>
              <a:rPr lang="en-US" dirty="0" smtClean="0"/>
              <a:t>decrease application force.</a:t>
            </a:r>
          </a:p>
          <a:p>
            <a:r>
              <a:rPr lang="en-US" dirty="0" smtClean="0"/>
              <a:t>Piston Size Versus Piston Travel</a:t>
            </a:r>
          </a:p>
          <a:p>
            <a:pPr lvl="1"/>
            <a:r>
              <a:rPr lang="en-US" dirty="0" smtClean="0"/>
              <a:t>The </a:t>
            </a:r>
            <a:r>
              <a:rPr lang="en-US" dirty="0"/>
              <a:t>larger </a:t>
            </a:r>
            <a:r>
              <a:rPr lang="en-US" dirty="0" smtClean="0"/>
              <a:t>caliper piston </a:t>
            </a:r>
            <a:r>
              <a:rPr lang="en-US" dirty="0"/>
              <a:t>with the greater force does not move as far as the </a:t>
            </a:r>
            <a:r>
              <a:rPr lang="en-US" dirty="0" smtClean="0"/>
              <a:t>smaller master </a:t>
            </a:r>
            <a:r>
              <a:rPr lang="en-US" dirty="0"/>
              <a:t>cylinder piston.</a:t>
            </a:r>
            <a:endParaRPr lang="en-US" dirty="0" smtClean="0"/>
          </a:p>
          <a:p>
            <a:pPr lvl="1"/>
            <a:endParaRPr lang="en-US" dirty="0"/>
          </a:p>
        </p:txBody>
      </p:sp>
    </p:spTree>
    <p:extLst>
      <p:ext uri="{BB962C8B-B14F-4D97-AF65-F5344CB8AC3E}">
        <p14:creationId xmlns:p14="http://schemas.microsoft.com/office/powerpoint/2010/main" val="2485202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98.8 </a:t>
            </a:r>
            <a:r>
              <a:rPr lang="en-US" sz="2400" dirty="0">
                <a:latin typeface="+mj-lt"/>
              </a:rPr>
              <a:t>Hydraulic pressure is the same throughout a closed system and acts with equal force on equal areas</a:t>
            </a:r>
            <a:endParaRPr lang="en-US" dirty="0">
              <a:latin typeface="+mj-lt"/>
            </a:endParaRPr>
          </a:p>
        </p:txBody>
      </p:sp>
      <p:pic>
        <p:nvPicPr>
          <p:cNvPr id="3" name="Picture 2" descr="In the figure, 100 PSI hydraulic pressure is obtained from the piston connected to the pedal and the same force is transmitted to all the cylinder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69976" y="1747358"/>
            <a:ext cx="2604050" cy="441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330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98.9 </a:t>
            </a:r>
            <a:r>
              <a:rPr lang="en-US" sz="2400" dirty="0">
                <a:latin typeface="+mj-lt"/>
              </a:rPr>
              <a:t>Differences in brake caliper and wheel cylinder piston area have a major effect on brake application force</a:t>
            </a:r>
            <a:endParaRPr lang="en-US" sz="2400" dirty="0">
              <a:latin typeface="+mj-lt"/>
            </a:endParaRPr>
          </a:p>
        </p:txBody>
      </p:sp>
      <p:pic>
        <p:nvPicPr>
          <p:cNvPr id="3" name="Picture 2" descr="The figure shows the following:&#10;• A 100 PSI cylider with a brake caliper has  piston area of four square inch and a wheel cylinder has  piston area of 3 by 4 square inch.&#10;• The force obtained from the wheel cylinder is 75 PSI, while the force obtained from the brake caliper is 400 PSI.&#10;The 100 PSI cylinder with the brake caliper and 100 PSI wheel cylinder connects 100 PSI cylinder with the a pedal.&#10;&#10;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92285" y="1734749"/>
            <a:ext cx="3359428" cy="4372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343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98.10 </a:t>
            </a:r>
            <a:r>
              <a:rPr lang="en-US" sz="2400" dirty="0">
                <a:latin typeface="+mj-lt"/>
              </a:rPr>
              <a:t>The increase in application force created by the large brake caliper piston is offset by a decrease in piston travel</a:t>
            </a:r>
            <a:endParaRPr lang="en-US" dirty="0">
              <a:latin typeface="+mj-lt"/>
            </a:endParaRPr>
          </a:p>
        </p:txBody>
      </p:sp>
      <p:pic>
        <p:nvPicPr>
          <p:cNvPr id="3" name="Picture 2" descr="&#10;A figure shows the following:&#10;A square inch master cylinder piston connects a 4 square inch caliper piston with abrake caliper to move the one square inch master cylinder piston by a distance of quarter of an inc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54667" y="1828800"/>
            <a:ext cx="3636194" cy="3761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025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is the definition of Pascal’s Law?</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98.1</a:t>
            </a:r>
            <a:r>
              <a:rPr lang="en-US" dirty="0" smtClean="0"/>
              <a:t> </a:t>
            </a:r>
            <a:r>
              <a:rPr lang="en-US" dirty="0"/>
              <a:t>Explain how the </a:t>
            </a:r>
            <a:r>
              <a:rPr lang="en-US" dirty="0" smtClean="0"/>
              <a:t>non-compressibility </a:t>
            </a:r>
            <a:r>
              <a:rPr lang="en-US" dirty="0"/>
              <a:t>of liquids is used in </a:t>
            </a:r>
            <a:r>
              <a:rPr lang="en-US" dirty="0" smtClean="0"/>
              <a:t>brake systems.</a:t>
            </a:r>
          </a:p>
          <a:p>
            <a:pPr marL="0" indent="0">
              <a:buNone/>
            </a:pPr>
            <a:r>
              <a:rPr lang="en-US" b="1" dirty="0" smtClean="0">
                <a:solidFill>
                  <a:srgbClr val="005A70"/>
                </a:solidFill>
              </a:rPr>
              <a:t>98</a:t>
            </a:r>
            <a:r>
              <a:rPr lang="en-US" b="1" dirty="0" smtClean="0">
                <a:solidFill>
                  <a:srgbClr val="005A70"/>
                </a:solidFill>
              </a:rPr>
              <a:t>.2 </a:t>
            </a:r>
            <a:r>
              <a:rPr lang="en-US" dirty="0"/>
              <a:t>State Pascal’s law</a:t>
            </a:r>
            <a:r>
              <a:rPr lang="en-US" dirty="0" smtClean="0"/>
              <a:t>.</a:t>
            </a:r>
          </a:p>
          <a:p>
            <a:pPr marL="0" indent="0">
              <a:buNone/>
            </a:pPr>
            <a:r>
              <a:rPr lang="en-US" b="1" dirty="0" smtClean="0">
                <a:solidFill>
                  <a:srgbClr val="005A70"/>
                </a:solidFill>
              </a:rPr>
              <a:t>98.3 </a:t>
            </a:r>
            <a:r>
              <a:rPr lang="en-US" dirty="0"/>
              <a:t>Describe the function, purpose, operation, and types of </a:t>
            </a:r>
            <a:r>
              <a:rPr lang="en-US" dirty="0" smtClean="0"/>
              <a:t>master cylinders</a:t>
            </a:r>
            <a:r>
              <a:rPr lang="en-US" dirty="0"/>
              <a:t>.</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3170099"/>
          </a:xfrm>
          <a:prstGeom prst="rect">
            <a:avLst/>
          </a:prstGeom>
        </p:spPr>
        <p:txBody>
          <a:bodyPr wrap="square">
            <a:spAutoFit/>
          </a:bodyPr>
          <a:lstStyle/>
          <a:p>
            <a:pPr lvl="1"/>
            <a:r>
              <a:rPr lang="en-US" sz="4000" dirty="0">
                <a:solidFill>
                  <a:schemeClr val="tx2"/>
                </a:solidFill>
              </a:rPr>
              <a:t>When force is applied to a liquid confined in a container or an enclosure, the pressure is transmitted equally and undiminished in every direction.</a:t>
            </a: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MASTER CYLINDERS (1 OF 7)</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The brake pedal linkage is used to </a:t>
            </a:r>
            <a:r>
              <a:rPr lang="en-US" dirty="0" smtClean="0"/>
              <a:t>apply the </a:t>
            </a:r>
            <a:r>
              <a:rPr lang="en-US" dirty="0"/>
              <a:t>force of the driver’s foot into a closed hydraulic </a:t>
            </a:r>
            <a:r>
              <a:rPr lang="en-US" dirty="0" smtClean="0"/>
              <a:t>system at the master cylinder.</a:t>
            </a:r>
          </a:p>
          <a:p>
            <a:r>
              <a:rPr lang="en-US" dirty="0" smtClean="0"/>
              <a:t>Master Cylinder Reservoirs</a:t>
            </a:r>
          </a:p>
          <a:p>
            <a:pPr lvl="1"/>
            <a:r>
              <a:rPr lang="en-US" dirty="0" smtClean="0"/>
              <a:t>Opaque reservoir allows for visual inspection without removing cap.</a:t>
            </a:r>
          </a:p>
          <a:p>
            <a:pPr lvl="1"/>
            <a:r>
              <a:rPr lang="en-US" dirty="0" smtClean="0"/>
              <a:t>Enough fluid reserve to allow the brakes to wear out and still have enough fluid for safe operation.</a:t>
            </a:r>
            <a:endParaRPr lang="en-US" dirty="0"/>
          </a:p>
        </p:txBody>
      </p:sp>
    </p:spTree>
    <p:extLst>
      <p:ext uri="{BB962C8B-B14F-4D97-AF65-F5344CB8AC3E}">
        <p14:creationId xmlns:p14="http://schemas.microsoft.com/office/powerpoint/2010/main" val="241175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MASTER </a:t>
            </a:r>
            <a:r>
              <a:rPr lang="en-US" dirty="0" smtClean="0">
                <a:latin typeface="+mj-lt"/>
              </a:rPr>
              <a:t>CYLINDERS (2 OF 7)</a:t>
            </a:r>
            <a:endParaRPr lang="en-US" dirty="0">
              <a:latin typeface="+mj-lt"/>
            </a:endParaRPr>
          </a:p>
        </p:txBody>
      </p:sp>
      <p:sp>
        <p:nvSpPr>
          <p:cNvPr id="3" name="Content Placeholder 2"/>
          <p:cNvSpPr>
            <a:spLocks noGrp="1"/>
          </p:cNvSpPr>
          <p:nvPr>
            <p:ph idx="1"/>
          </p:nvPr>
        </p:nvSpPr>
        <p:spPr/>
        <p:txBody>
          <a:bodyPr/>
          <a:lstStyle/>
          <a:p>
            <a:r>
              <a:rPr lang="en-US" dirty="0" smtClean="0"/>
              <a:t>Master Cylinder Reservoir Diaphragm</a:t>
            </a:r>
          </a:p>
          <a:p>
            <a:pPr lvl="1"/>
            <a:r>
              <a:rPr lang="en-US" dirty="0"/>
              <a:t>To help reduce the moisture from getting in contact with </a:t>
            </a:r>
            <a:r>
              <a:rPr lang="en-US" dirty="0" smtClean="0"/>
              <a:t>the brake </a:t>
            </a:r>
            <a:r>
              <a:rPr lang="en-US" dirty="0"/>
              <a:t>fluid, master cylinders use a rubber diaphragm or </a:t>
            </a:r>
            <a:r>
              <a:rPr lang="en-US" dirty="0" smtClean="0"/>
              <a:t>floating disc </a:t>
            </a:r>
            <a:r>
              <a:rPr lang="en-US" dirty="0"/>
              <a:t>to help seal outside air from direct contact with brake fluid</a:t>
            </a:r>
            <a:r>
              <a:rPr lang="en-US" dirty="0" smtClean="0"/>
              <a:t>.</a:t>
            </a:r>
          </a:p>
          <a:p>
            <a:r>
              <a:rPr lang="en-US" dirty="0" smtClean="0"/>
              <a:t>Master Cylinder Operation</a:t>
            </a:r>
          </a:p>
          <a:p>
            <a:pPr lvl="1"/>
            <a:r>
              <a:rPr lang="en-US" dirty="0"/>
              <a:t>The master cylinder is also separated into two </a:t>
            </a:r>
            <a:r>
              <a:rPr lang="en-US" dirty="0" smtClean="0"/>
              <a:t>pressure-building chambers </a:t>
            </a:r>
            <a:r>
              <a:rPr lang="en-US" dirty="0"/>
              <a:t>(or circuits</a:t>
            </a:r>
            <a:r>
              <a:rPr lang="en-US" dirty="0" smtClean="0"/>
              <a:t>).</a:t>
            </a:r>
          </a:p>
          <a:p>
            <a:pPr lvl="1"/>
            <a:r>
              <a:rPr lang="en-US" dirty="0" smtClean="0"/>
              <a:t>The primary piston (chamber) is closest to the booster.</a:t>
            </a:r>
          </a:p>
          <a:p>
            <a:pPr lvl="1"/>
            <a:r>
              <a:rPr lang="en-US" dirty="0" smtClean="0"/>
              <a:t>The secondary piston (chamber) is farthest away.</a:t>
            </a:r>
            <a:endParaRPr lang="en-US" dirty="0"/>
          </a:p>
        </p:txBody>
      </p:sp>
    </p:spTree>
    <p:extLst>
      <p:ext uri="{BB962C8B-B14F-4D97-AF65-F5344CB8AC3E}">
        <p14:creationId xmlns:p14="http://schemas.microsoft.com/office/powerpoint/2010/main" val="1513175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98.11 </a:t>
            </a:r>
            <a:r>
              <a:rPr lang="en-US" sz="2400" dirty="0">
                <a:latin typeface="+mj-lt"/>
              </a:rPr>
              <a:t>A master cylinder showing the see-through reservoir and the location of the brake fluid level sensor with a cutaway showing the internal pistons</a:t>
            </a:r>
            <a:endParaRPr lang="en-US" dirty="0">
              <a:latin typeface="+mj-lt"/>
            </a:endParaRPr>
          </a:p>
        </p:txBody>
      </p:sp>
      <p:pic>
        <p:nvPicPr>
          <p:cNvPr id="3" name="Picture 2" descr="A figure shows a cut-away section of a master cylinder with internal pistons at the bottom and a master cylinder connected to a brake fluid reservoir. The reservoir also contains a brake fluid level sens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82887" y="1981200"/>
            <a:ext cx="3783228" cy="3934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652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24000"/>
            <a:ext cx="5472112" cy="4749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98.12 </a:t>
            </a:r>
            <a:r>
              <a:rPr lang="en-US" sz="2400" dirty="0">
                <a:latin typeface="+mj-lt"/>
              </a:rPr>
              <a:t>Master cylinder with brake fluid level at the “max” (maximum) line</a:t>
            </a:r>
            <a:endParaRPr lang="en-US" dirty="0">
              <a:latin typeface="+mj-lt"/>
            </a:endParaRPr>
          </a:p>
        </p:txBody>
      </p:sp>
      <p:pic>
        <p:nvPicPr>
          <p:cNvPr id="3" name="Picture 2" descr="A photo shows a master cylinder and reservoir filled with brake fluid up to the maximum l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57401" y="1982475"/>
            <a:ext cx="5029196" cy="3776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238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98.13 </a:t>
            </a:r>
            <a:r>
              <a:rPr lang="en-US" dirty="0">
                <a:latin typeface="+mj-lt"/>
              </a:rPr>
              <a:t>The typical brake pedal is supported by a mount and attached to the pushrod by a U-shaped bracket. The pin used to retain the clevis to the brake pedal is usually called a clevis </a:t>
            </a:r>
            <a:r>
              <a:rPr lang="en-US" dirty="0" smtClean="0">
                <a:latin typeface="+mj-lt"/>
              </a:rPr>
              <a:t>pin.</a:t>
            </a:r>
            <a:endParaRPr lang="en-US" dirty="0">
              <a:latin typeface="+mj-lt"/>
            </a:endParaRPr>
          </a:p>
        </p:txBody>
      </p:sp>
      <p:pic>
        <p:nvPicPr>
          <p:cNvPr id="3" name="Picture 2" descr="A figure shows a brake pedal supported by a U - shaped mounting bracket and attached to a pushrod. A clevis pin is used to retain a clevis to the brake peda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23318" y="1981200"/>
            <a:ext cx="3697360" cy="3766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9458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98.14 </a:t>
            </a:r>
            <a:r>
              <a:rPr lang="en-US" dirty="0">
                <a:latin typeface="+mj-lt"/>
              </a:rPr>
              <a:t>A cutaway of a master cylinder. The reservoir feeds both chambers and uses a fluid level switch that activates the red brake warning lamp if the brake fluid level drops too </a:t>
            </a:r>
            <a:r>
              <a:rPr lang="en-US" dirty="0" smtClean="0">
                <a:latin typeface="+mj-lt"/>
              </a:rPr>
              <a:t>low.</a:t>
            </a:r>
            <a:endParaRPr lang="en-US" dirty="0">
              <a:latin typeface="+mj-lt"/>
            </a:endParaRPr>
          </a:p>
        </p:txBody>
      </p:sp>
      <p:pic>
        <p:nvPicPr>
          <p:cNvPr id="3" name="Picture 2" descr="The reservoir is connected to both the primary and secondary pressure chambers that house the primary and secondary pistons, respectively. Seals are attached to the pistons and a fluid level sensor is installed on the reservoi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42505" y="2000255"/>
            <a:ext cx="4658985" cy="4051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896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MASTER </a:t>
            </a:r>
            <a:r>
              <a:rPr lang="en-US" dirty="0" smtClean="0">
                <a:latin typeface="+mj-lt"/>
              </a:rPr>
              <a:t>CYLINDERS (3 OF 7)</a:t>
            </a:r>
            <a:endParaRPr lang="en-US" dirty="0">
              <a:latin typeface="+mj-lt"/>
            </a:endParaRPr>
          </a:p>
        </p:txBody>
      </p:sp>
      <p:sp>
        <p:nvSpPr>
          <p:cNvPr id="3" name="Content Placeholder 2"/>
          <p:cNvSpPr>
            <a:spLocks noGrp="1"/>
          </p:cNvSpPr>
          <p:nvPr>
            <p:ph idx="1"/>
          </p:nvPr>
        </p:nvSpPr>
        <p:spPr/>
        <p:txBody>
          <a:bodyPr/>
          <a:lstStyle/>
          <a:p>
            <a:r>
              <a:rPr lang="en-US" dirty="0"/>
              <a:t>Both pressure-building sections of the master </a:t>
            </a:r>
            <a:r>
              <a:rPr lang="en-US" dirty="0" smtClean="0"/>
              <a:t>cylinder contain two </a:t>
            </a:r>
            <a:r>
              <a:rPr lang="en-US" dirty="0"/>
              <a:t>holes from the reservoir. According to the Society </a:t>
            </a:r>
            <a:r>
              <a:rPr lang="en-US" dirty="0" smtClean="0"/>
              <a:t>of Automotive </a:t>
            </a:r>
            <a:r>
              <a:rPr lang="en-US" dirty="0"/>
              <a:t>Engineers (SAE), the terms used include:</a:t>
            </a:r>
          </a:p>
          <a:p>
            <a:pPr lvl="1"/>
            <a:r>
              <a:rPr lang="en-US" dirty="0" smtClean="0"/>
              <a:t>The </a:t>
            </a:r>
            <a:r>
              <a:rPr lang="en-US" dirty="0"/>
              <a:t>forward (tapered) high pressure hole is the vent port, </a:t>
            </a:r>
            <a:r>
              <a:rPr lang="en-US" dirty="0" smtClean="0"/>
              <a:t>also called </a:t>
            </a:r>
            <a:r>
              <a:rPr lang="en-US" dirty="0"/>
              <a:t>the compensating port.</a:t>
            </a:r>
          </a:p>
          <a:p>
            <a:pPr lvl="1"/>
            <a:r>
              <a:rPr lang="en-US" dirty="0" smtClean="0"/>
              <a:t>The </a:t>
            </a:r>
            <a:r>
              <a:rPr lang="en-US" dirty="0"/>
              <a:t>rearward straight drilled low pressure hole is called </a:t>
            </a:r>
            <a:r>
              <a:rPr lang="en-US" dirty="0" smtClean="0"/>
              <a:t>the replenishing </a:t>
            </a:r>
            <a:r>
              <a:rPr lang="en-US" dirty="0"/>
              <a:t>port, also called the inlet port, bypass </a:t>
            </a:r>
            <a:r>
              <a:rPr lang="en-US" dirty="0" smtClean="0"/>
              <a:t>port, filler </a:t>
            </a:r>
            <a:r>
              <a:rPr lang="en-US" dirty="0"/>
              <a:t>port, or the breather port.</a:t>
            </a:r>
            <a:endParaRPr lang="en-US" dirty="0"/>
          </a:p>
        </p:txBody>
      </p:sp>
    </p:spTree>
    <p:extLst>
      <p:ext uri="{BB962C8B-B14F-4D97-AF65-F5344CB8AC3E}">
        <p14:creationId xmlns:p14="http://schemas.microsoft.com/office/powerpoint/2010/main" val="2372084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1800" dirty="0">
                <a:latin typeface="+mj-lt"/>
              </a:rPr>
              <a:t>Figure 98.15 </a:t>
            </a:r>
            <a:r>
              <a:rPr lang="en-US" sz="1800" dirty="0">
                <a:latin typeface="+mj-lt"/>
              </a:rPr>
              <a:t>Note the various names for the vent port (front port) and the replenishing port (rear port). Names vary by vehicle and brake component manufacturer. Vent port and replenishing port are the terms recommended by the Society of Automotive Engineers (SAE</a:t>
            </a:r>
            <a:r>
              <a:rPr lang="en-US" sz="1800" dirty="0" smtClean="0">
                <a:latin typeface="+mj-lt"/>
              </a:rPr>
              <a:t>).</a:t>
            </a:r>
            <a:endParaRPr lang="en-US" sz="1800" dirty="0">
              <a:latin typeface="+mj-lt"/>
            </a:endParaRPr>
          </a:p>
        </p:txBody>
      </p:sp>
      <p:pic>
        <p:nvPicPr>
          <p:cNvPr id="3" name="Picture 2" descr="In the figure, the ports are labeled: vent ports (also called compensating port or bypass port) and replenishing port (also called inlet port, bypass port, filler port, or breather por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600" y="1828800"/>
            <a:ext cx="6202016" cy="4058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58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98.4</a:t>
            </a:r>
            <a:r>
              <a:rPr lang="en-US" dirty="0" smtClean="0"/>
              <a:t> </a:t>
            </a:r>
            <a:r>
              <a:rPr lang="en-US" dirty="0"/>
              <a:t>Describe the process of diagnosing and </a:t>
            </a:r>
            <a:r>
              <a:rPr lang="en-US" dirty="0" smtClean="0"/>
              <a:t>troubleshooting master </a:t>
            </a:r>
            <a:r>
              <a:rPr lang="en-US" dirty="0"/>
              <a:t>cylinders</a:t>
            </a:r>
            <a:r>
              <a:rPr lang="en-US" dirty="0" smtClean="0"/>
              <a:t>.</a:t>
            </a:r>
          </a:p>
          <a:p>
            <a:pPr marL="0" indent="0">
              <a:buNone/>
            </a:pPr>
            <a:r>
              <a:rPr lang="en-US" b="1" dirty="0" smtClean="0">
                <a:solidFill>
                  <a:srgbClr val="005A70"/>
                </a:solidFill>
              </a:rPr>
              <a:t>98.5</a:t>
            </a:r>
            <a:r>
              <a:rPr lang="en-US" dirty="0" smtClean="0"/>
              <a:t> </a:t>
            </a:r>
            <a:r>
              <a:rPr lang="en-US" dirty="0"/>
              <a:t>This chapter will help prepare for the Brakes (A5) </a:t>
            </a:r>
            <a:r>
              <a:rPr lang="en-US" dirty="0" smtClean="0"/>
              <a:t>ASE certification </a:t>
            </a:r>
            <a:r>
              <a:rPr lang="en-US" dirty="0"/>
              <a:t>test content area “A” (Hydraulic, Power </a:t>
            </a:r>
            <a:r>
              <a:rPr lang="en-US" dirty="0" smtClean="0"/>
              <a:t>Assist, and </a:t>
            </a:r>
            <a:r>
              <a:rPr lang="en-US" dirty="0"/>
              <a:t>Parking Brake Systems Diagnosis and Repair).</a:t>
            </a: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MASTER CYLINDERS (4 OF 7)</a:t>
            </a:r>
            <a:endParaRPr lang="en-US" dirty="0">
              <a:latin typeface="+mj-lt"/>
            </a:endParaRPr>
          </a:p>
        </p:txBody>
      </p:sp>
      <p:sp>
        <p:nvSpPr>
          <p:cNvPr id="3" name="Content Placeholder 2"/>
          <p:cNvSpPr>
            <a:spLocks noGrp="1"/>
          </p:cNvSpPr>
          <p:nvPr>
            <p:ph idx="1"/>
          </p:nvPr>
        </p:nvSpPr>
        <p:spPr/>
        <p:txBody>
          <a:bodyPr/>
          <a:lstStyle/>
          <a:p>
            <a:r>
              <a:rPr lang="en-US" dirty="0" smtClean="0"/>
              <a:t>At-Rest Position</a:t>
            </a:r>
          </a:p>
          <a:p>
            <a:pPr lvl="1"/>
            <a:r>
              <a:rPr lang="en-US" dirty="0"/>
              <a:t>The primary sealing cups are between </a:t>
            </a:r>
            <a:r>
              <a:rPr lang="en-US" dirty="0" smtClean="0"/>
              <a:t>the compensating </a:t>
            </a:r>
            <a:r>
              <a:rPr lang="en-US" dirty="0"/>
              <a:t>port hole and the inlet port hole</a:t>
            </a:r>
            <a:r>
              <a:rPr lang="en-US" dirty="0" smtClean="0"/>
              <a:t>.</a:t>
            </a:r>
          </a:p>
          <a:p>
            <a:r>
              <a:rPr lang="en-US" dirty="0" smtClean="0"/>
              <a:t>Applied Position</a:t>
            </a:r>
          </a:p>
          <a:p>
            <a:pPr lvl="1"/>
            <a:r>
              <a:rPr lang="en-US" dirty="0"/>
              <a:t>As the piston moves forward, the primary sealing cup </a:t>
            </a:r>
            <a:r>
              <a:rPr lang="en-US" dirty="0" smtClean="0"/>
              <a:t>covers and </a:t>
            </a:r>
            <a:r>
              <a:rPr lang="en-US" dirty="0"/>
              <a:t>blocks off the vent port (compensating port</a:t>
            </a:r>
            <a:r>
              <a:rPr lang="en-US" dirty="0" smtClean="0"/>
              <a:t>).</a:t>
            </a:r>
          </a:p>
          <a:p>
            <a:pPr lvl="1"/>
            <a:r>
              <a:rPr lang="en-US" dirty="0"/>
              <a:t>Hydraulic pressure builds in front of the primary seal as </a:t>
            </a:r>
            <a:r>
              <a:rPr lang="en-US" dirty="0" smtClean="0"/>
              <a:t>the pushrod </a:t>
            </a:r>
            <a:r>
              <a:rPr lang="en-US" dirty="0"/>
              <a:t>moves forward</a:t>
            </a:r>
            <a:r>
              <a:rPr lang="en-US" dirty="0" smtClean="0"/>
              <a:t>.</a:t>
            </a:r>
          </a:p>
          <a:p>
            <a:pPr lvl="1"/>
            <a:r>
              <a:rPr lang="en-US" dirty="0"/>
              <a:t>The secondary piston is moved forward as pressure is </a:t>
            </a:r>
            <a:r>
              <a:rPr lang="en-US" dirty="0" smtClean="0"/>
              <a:t>exerted by </a:t>
            </a:r>
            <a:r>
              <a:rPr lang="en-US" dirty="0"/>
              <a:t>the primary </a:t>
            </a:r>
            <a:r>
              <a:rPr lang="en-US" dirty="0" smtClean="0"/>
              <a:t>piston.</a:t>
            </a:r>
            <a:endParaRPr lang="en-US" dirty="0"/>
          </a:p>
        </p:txBody>
      </p:sp>
    </p:spTree>
    <p:extLst>
      <p:ext uri="{BB962C8B-B14F-4D97-AF65-F5344CB8AC3E}">
        <p14:creationId xmlns:p14="http://schemas.microsoft.com/office/powerpoint/2010/main" val="4111942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8" y="228600"/>
            <a:ext cx="8229600" cy="1097280"/>
          </a:xfrm>
        </p:spPr>
        <p:txBody>
          <a:bodyPr/>
          <a:lstStyle/>
          <a:p>
            <a:r>
              <a:rPr lang="en-IN" sz="1800" dirty="0">
                <a:latin typeface="+mj-lt"/>
              </a:rPr>
              <a:t>Figure 98.16 </a:t>
            </a:r>
            <a:r>
              <a:rPr lang="en-US" sz="1800" dirty="0">
                <a:latin typeface="+mj-lt"/>
              </a:rPr>
              <a:t>The vent ports must remain open to allow brake fluid to expand when heated by the friction material and transferred to the caliper and/or wheel cylinder. As the brake fluid increases in temperature, it expands. The heated brake fluid can expand and flow back into the reservoir through the vent </a:t>
            </a:r>
            <a:r>
              <a:rPr lang="en-US" sz="1800" dirty="0" smtClean="0">
                <a:latin typeface="+mj-lt"/>
              </a:rPr>
              <a:t>ports.</a:t>
            </a:r>
            <a:endParaRPr lang="en-US" sz="1800" dirty="0">
              <a:latin typeface="+mj-lt"/>
            </a:endParaRPr>
          </a:p>
        </p:txBody>
      </p:sp>
      <p:pic>
        <p:nvPicPr>
          <p:cNvPr id="3" name="Picture 2" descr="A figure shows a cutaway view of a master cylinder connected to a reservoir. Two ports of the reservoir are open and connected to the rear and front brakes through pressure chamber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67198" y="2057400"/>
            <a:ext cx="3809601" cy="365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031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23" y="228600"/>
            <a:ext cx="8229600" cy="1097280"/>
          </a:xfrm>
        </p:spPr>
        <p:txBody>
          <a:bodyPr/>
          <a:lstStyle/>
          <a:p>
            <a:r>
              <a:rPr lang="en-IN" sz="1800" dirty="0">
                <a:latin typeface="+mj-lt"/>
              </a:rPr>
              <a:t>Figure 98.17 </a:t>
            </a:r>
            <a:r>
              <a:rPr lang="en-US" sz="1800" dirty="0">
                <a:latin typeface="+mj-lt"/>
              </a:rPr>
              <a:t>As the brake pedal is depressed, the pushrod moves the primary piston forward, closing off the vent port. As soon as the port is blocked, pressure builds in front of the primary sealing cup, which pushes on the secondary piston. The secondary piston </a:t>
            </a:r>
            <a:r>
              <a:rPr lang="en-US" sz="1800" dirty="0" smtClean="0">
                <a:latin typeface="+mj-lt"/>
              </a:rPr>
              <a:t>moves </a:t>
            </a:r>
            <a:r>
              <a:rPr lang="en-US" sz="1800" dirty="0">
                <a:latin typeface="+mj-lt"/>
              </a:rPr>
              <a:t>forward, blocking the secondary vent port and building pressure in front of the sealing </a:t>
            </a:r>
            <a:r>
              <a:rPr lang="en-US" sz="1800" dirty="0" smtClean="0">
                <a:latin typeface="+mj-lt"/>
              </a:rPr>
              <a:t>cup.</a:t>
            </a:r>
            <a:endParaRPr lang="en-US" sz="1800" dirty="0">
              <a:latin typeface="+mj-lt"/>
            </a:endParaRPr>
          </a:p>
        </p:txBody>
      </p:sp>
      <p:pic>
        <p:nvPicPr>
          <p:cNvPr id="3" name="Picture 2" descr="A figure shows a cutaway view of a master cylinder connected to a reservoir.&#10;The master cylinder comprises of the following parts:&#10;A primary piston&#10;To rear brakes&#10;A secondary piston&#10;To front brakes&#10;Vent ports blocked&#10;&#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28590" y="2057400"/>
            <a:ext cx="4271467"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63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98.18 </a:t>
            </a:r>
            <a:r>
              <a:rPr lang="en-US" dirty="0">
                <a:latin typeface="+mj-lt"/>
              </a:rPr>
              <a:t>The purpose of the replenishing port is to keep the volume behind the primary piston filled with brake fluid from the reservoir as the piston moves forward during a brake </a:t>
            </a:r>
            <a:r>
              <a:rPr lang="en-US" dirty="0" smtClean="0">
                <a:latin typeface="+mj-lt"/>
              </a:rPr>
              <a:t>application.</a:t>
            </a:r>
            <a:endParaRPr lang="en-US" dirty="0">
              <a:latin typeface="+mj-lt"/>
            </a:endParaRPr>
          </a:p>
        </p:txBody>
      </p:sp>
      <p:pic>
        <p:nvPicPr>
          <p:cNvPr id="3" name="Picture 2" descr="A figure shows a seal,vent port and a piston moving forward in a master cylinder and brake fluid from the master cylinder entering through the replenishing por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75049" y="2209800"/>
            <a:ext cx="6593902" cy="3822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943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1800" dirty="0">
                <a:latin typeface="+mj-lt"/>
              </a:rPr>
              <a:t>Figure 98.19 </a:t>
            </a:r>
            <a:r>
              <a:rPr lang="en-US" sz="1800" dirty="0">
                <a:latin typeface="+mj-lt"/>
              </a:rPr>
              <a:t>When the brake pedal is released, the master cylinder piston moves rearward. Some of the brake fluid is pushed back up through the replenishing port, but most of the fluid flows past the sealing cup. Therefore, when the driver pumps the brake pedal, the additional fluid in front of the pressure-building sealing cup is available </a:t>
            </a:r>
            <a:r>
              <a:rPr lang="en-US" sz="1800" dirty="0" smtClean="0">
                <a:latin typeface="+mj-lt"/>
              </a:rPr>
              <a:t>quickly.</a:t>
            </a:r>
            <a:endParaRPr lang="en-US" sz="1800" dirty="0">
              <a:latin typeface="+mj-lt"/>
            </a:endParaRPr>
          </a:p>
        </p:txBody>
      </p:sp>
      <p:pic>
        <p:nvPicPr>
          <p:cNvPr id="3" name="Picture 2" descr="A figure shows a cutaway view of a master cylinder. &#10;The master cylinder comprises of a cup,cylinder bore and a piston.&#10;The brake fluid flows past the sealing cup of piston as the piston travels rearwar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54965" y="2057400"/>
            <a:ext cx="4234066" cy="3914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746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MASTER </a:t>
            </a:r>
            <a:r>
              <a:rPr lang="en-US" dirty="0" smtClean="0">
                <a:latin typeface="+mj-lt"/>
              </a:rPr>
              <a:t>CYLINDERS (5 OF 7)</a:t>
            </a:r>
            <a:endParaRPr lang="en-US" dirty="0">
              <a:latin typeface="+mj-lt"/>
            </a:endParaRPr>
          </a:p>
        </p:txBody>
      </p:sp>
      <p:sp>
        <p:nvSpPr>
          <p:cNvPr id="3" name="Content Placeholder 2"/>
          <p:cNvSpPr>
            <a:spLocks noGrp="1"/>
          </p:cNvSpPr>
          <p:nvPr>
            <p:ph idx="1"/>
          </p:nvPr>
        </p:nvSpPr>
        <p:spPr/>
        <p:txBody>
          <a:bodyPr/>
          <a:lstStyle/>
          <a:p>
            <a:r>
              <a:rPr lang="en-US" dirty="0" smtClean="0"/>
              <a:t>Front/Rear Split Master Cylinders</a:t>
            </a:r>
          </a:p>
          <a:p>
            <a:pPr lvl="1"/>
            <a:r>
              <a:rPr lang="en-US" dirty="0"/>
              <a:t>Front/rear </a:t>
            </a:r>
            <a:r>
              <a:rPr lang="en-US" dirty="0" smtClean="0"/>
              <a:t>split master </a:t>
            </a:r>
            <a:r>
              <a:rPr lang="en-US" dirty="0"/>
              <a:t>cylinders use two separate pressure-building sections</a:t>
            </a:r>
            <a:r>
              <a:rPr lang="en-US" dirty="0" smtClean="0"/>
              <a:t>.</a:t>
            </a:r>
          </a:p>
          <a:p>
            <a:pPr lvl="1"/>
            <a:r>
              <a:rPr lang="en-US" dirty="0"/>
              <a:t>The nose end of the master cylinder is the closed end </a:t>
            </a:r>
            <a:r>
              <a:rPr lang="en-US" dirty="0" smtClean="0"/>
              <a:t>toward the </a:t>
            </a:r>
            <a:r>
              <a:rPr lang="en-US" dirty="0"/>
              <a:t>front of the vehicle</a:t>
            </a:r>
            <a:r>
              <a:rPr lang="en-US" dirty="0" smtClean="0"/>
              <a:t>.</a:t>
            </a:r>
          </a:p>
          <a:p>
            <a:pPr lvl="1"/>
            <a:r>
              <a:rPr lang="en-US" dirty="0" smtClean="0"/>
              <a:t>In the event of a hydraulic failure in either section, the mechanical operation of the piston will create the needed pressure in the section without the failure.</a:t>
            </a:r>
            <a:endParaRPr lang="en-US" dirty="0"/>
          </a:p>
        </p:txBody>
      </p:sp>
    </p:spTree>
    <p:extLst>
      <p:ext uri="{BB962C8B-B14F-4D97-AF65-F5344CB8AC3E}">
        <p14:creationId xmlns:p14="http://schemas.microsoft.com/office/powerpoint/2010/main" val="2090777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MASTER </a:t>
            </a:r>
            <a:r>
              <a:rPr lang="en-US" dirty="0" smtClean="0">
                <a:latin typeface="+mj-lt"/>
              </a:rPr>
              <a:t>CYLINDERS (6 OF 7)</a:t>
            </a:r>
            <a:endParaRPr lang="en-US" dirty="0">
              <a:latin typeface="+mj-lt"/>
            </a:endParaRPr>
          </a:p>
        </p:txBody>
      </p:sp>
      <p:sp>
        <p:nvSpPr>
          <p:cNvPr id="3" name="Content Placeholder 2"/>
          <p:cNvSpPr>
            <a:spLocks noGrp="1"/>
          </p:cNvSpPr>
          <p:nvPr>
            <p:ph idx="1"/>
          </p:nvPr>
        </p:nvSpPr>
        <p:spPr/>
        <p:txBody>
          <a:bodyPr/>
          <a:lstStyle/>
          <a:p>
            <a:r>
              <a:rPr lang="en-US" dirty="0" smtClean="0"/>
              <a:t>Diagonal Split Master Cylinders</a:t>
            </a:r>
          </a:p>
          <a:p>
            <a:pPr lvl="1"/>
            <a:r>
              <a:rPr lang="en-US" dirty="0"/>
              <a:t>With </a:t>
            </a:r>
            <a:r>
              <a:rPr lang="en-US" dirty="0" smtClean="0"/>
              <a:t>front-wheel drive vehicles</a:t>
            </a:r>
            <a:r>
              <a:rPr lang="en-US" dirty="0"/>
              <a:t>, the weight of the entire power train is on the </a:t>
            </a:r>
            <a:r>
              <a:rPr lang="en-US" dirty="0" smtClean="0"/>
              <a:t>front wheels </a:t>
            </a:r>
            <a:r>
              <a:rPr lang="en-US" dirty="0"/>
              <a:t>and 80% to 90% of the braking force is achieved by </a:t>
            </a:r>
            <a:r>
              <a:rPr lang="en-US" dirty="0" smtClean="0"/>
              <a:t>the front </a:t>
            </a:r>
            <a:r>
              <a:rPr lang="en-US" dirty="0"/>
              <a:t>brakes</a:t>
            </a:r>
            <a:r>
              <a:rPr lang="en-US" dirty="0" smtClean="0"/>
              <a:t>.</a:t>
            </a:r>
          </a:p>
          <a:p>
            <a:pPr lvl="1"/>
            <a:r>
              <a:rPr lang="en-US" dirty="0"/>
              <a:t>If the front brakes </a:t>
            </a:r>
            <a:r>
              <a:rPr lang="en-US" dirty="0" smtClean="0"/>
              <a:t>fail, the </a:t>
            </a:r>
            <a:r>
              <a:rPr lang="en-US" dirty="0"/>
              <a:t>rear brakes alone can not provide adequate braking force</a:t>
            </a:r>
            <a:r>
              <a:rPr lang="en-US" dirty="0" smtClean="0"/>
              <a:t>.</a:t>
            </a:r>
          </a:p>
          <a:p>
            <a:pPr lvl="1"/>
            <a:r>
              <a:rPr lang="en-US" dirty="0"/>
              <a:t>The solution is the use of a diagonal split master cylinder.</a:t>
            </a:r>
            <a:endParaRPr lang="en-US" dirty="0"/>
          </a:p>
        </p:txBody>
      </p:sp>
    </p:spTree>
    <p:extLst>
      <p:ext uri="{BB962C8B-B14F-4D97-AF65-F5344CB8AC3E}">
        <p14:creationId xmlns:p14="http://schemas.microsoft.com/office/powerpoint/2010/main" val="2037809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MASTER </a:t>
            </a:r>
            <a:r>
              <a:rPr lang="en-US" dirty="0" smtClean="0">
                <a:latin typeface="+mj-lt"/>
              </a:rPr>
              <a:t>CYLINDERS (7 OF 7)</a:t>
            </a:r>
            <a:endParaRPr lang="en-US" dirty="0">
              <a:latin typeface="+mj-lt"/>
            </a:endParaRPr>
          </a:p>
        </p:txBody>
      </p:sp>
      <p:sp>
        <p:nvSpPr>
          <p:cNvPr id="3" name="Content Placeholder 2"/>
          <p:cNvSpPr>
            <a:spLocks noGrp="1"/>
          </p:cNvSpPr>
          <p:nvPr>
            <p:ph idx="1"/>
          </p:nvPr>
        </p:nvSpPr>
        <p:spPr/>
        <p:txBody>
          <a:bodyPr/>
          <a:lstStyle/>
          <a:p>
            <a:r>
              <a:rPr lang="en-US" dirty="0" smtClean="0"/>
              <a:t>Quick Take-up Master Cylinders</a:t>
            </a:r>
          </a:p>
          <a:p>
            <a:pPr lvl="1"/>
            <a:r>
              <a:rPr lang="en-US" dirty="0"/>
              <a:t>Some </a:t>
            </a:r>
            <a:r>
              <a:rPr lang="en-US" dirty="0" smtClean="0"/>
              <a:t>vehicles use </a:t>
            </a:r>
            <a:r>
              <a:rPr lang="en-US" dirty="0"/>
              <a:t>low-drag disc brake calipers to increase fuel economy</a:t>
            </a:r>
            <a:r>
              <a:rPr lang="en-US" dirty="0" smtClean="0"/>
              <a:t>.</a:t>
            </a:r>
          </a:p>
          <a:p>
            <a:pPr lvl="1"/>
            <a:r>
              <a:rPr lang="en-US" dirty="0" smtClean="0"/>
              <a:t>Excessive </a:t>
            </a:r>
            <a:r>
              <a:rPr lang="en-US" dirty="0"/>
              <a:t>brake pedal travel is required </a:t>
            </a:r>
            <a:r>
              <a:rPr lang="en-US" dirty="0" smtClean="0"/>
              <a:t>before the </a:t>
            </a:r>
            <a:r>
              <a:rPr lang="en-US" dirty="0"/>
              <a:t>pads touched the rotor</a:t>
            </a:r>
            <a:r>
              <a:rPr lang="en-US" dirty="0" smtClean="0"/>
              <a:t>.</a:t>
            </a:r>
          </a:p>
          <a:p>
            <a:pPr lvl="1"/>
            <a:r>
              <a:rPr lang="en-US" dirty="0"/>
              <a:t>The design of a quick take-up master cylinder includes </a:t>
            </a:r>
            <a:r>
              <a:rPr lang="en-US" dirty="0" smtClean="0"/>
              <a:t>a larger </a:t>
            </a:r>
            <a:r>
              <a:rPr lang="en-US" dirty="0"/>
              <a:t>diameter primary piston (low-pressure chamber) </a:t>
            </a:r>
            <a:r>
              <a:rPr lang="en-US" dirty="0" smtClean="0"/>
              <a:t>and a </a:t>
            </a:r>
            <a:r>
              <a:rPr lang="en-US" dirty="0"/>
              <a:t>quick take-up valve</a:t>
            </a:r>
            <a:r>
              <a:rPr lang="en-US" dirty="0" smtClean="0"/>
              <a:t>.</a:t>
            </a:r>
          </a:p>
          <a:p>
            <a:pPr lvl="1"/>
            <a:r>
              <a:rPr lang="en-US" dirty="0" smtClean="0"/>
              <a:t>The </a:t>
            </a:r>
            <a:r>
              <a:rPr lang="en-US" dirty="0"/>
              <a:t>extra volume of brake </a:t>
            </a:r>
            <a:r>
              <a:rPr lang="en-US" dirty="0" smtClean="0"/>
              <a:t>fluid “takes </a:t>
            </a:r>
            <a:r>
              <a:rPr lang="en-US" dirty="0"/>
              <a:t>up” the extra clearance of the front disc brake </a:t>
            </a:r>
            <a:r>
              <a:rPr lang="en-US" dirty="0" smtClean="0"/>
              <a:t>calipers without </a:t>
            </a:r>
            <a:r>
              <a:rPr lang="en-US" dirty="0"/>
              <a:t>increasing the brake pedal travel distance.</a:t>
            </a:r>
            <a:endParaRPr lang="en-US" dirty="0"/>
          </a:p>
        </p:txBody>
      </p:sp>
    </p:spTree>
    <p:extLst>
      <p:ext uri="{BB962C8B-B14F-4D97-AF65-F5344CB8AC3E}">
        <p14:creationId xmlns:p14="http://schemas.microsoft.com/office/powerpoint/2010/main" val="663732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98.20 </a:t>
            </a:r>
            <a:r>
              <a:rPr lang="en-US" sz="2400" dirty="0">
                <a:latin typeface="+mj-lt"/>
              </a:rPr>
              <a:t>Rear-wheel-drive vehicles use a dual split master cylinder</a:t>
            </a:r>
            <a:endParaRPr lang="en-US" dirty="0">
              <a:latin typeface="+mj-lt"/>
            </a:endParaRPr>
          </a:p>
        </p:txBody>
      </p:sp>
      <p:pic>
        <p:nvPicPr>
          <p:cNvPr id="3" name="Picture 2" descr="A figure shows a dual split master cylinder connected to the four brake disc calipers through brake lines. Half portion of the master cylinder is connected to the front disc calipers and the other half is connected to the rear caliper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28800" y="1877492"/>
            <a:ext cx="5486398" cy="4099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317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98.21 </a:t>
            </a:r>
            <a:r>
              <a:rPr lang="en-US" sz="2400" dirty="0">
                <a:latin typeface="+mj-lt"/>
              </a:rPr>
              <a:t>The primary outlet is closest to the pushrod end of the master cylinder and the secondary outlet is closest to the nose end of the master </a:t>
            </a:r>
            <a:r>
              <a:rPr lang="en-US" sz="2400" dirty="0" smtClean="0">
                <a:latin typeface="+mj-lt"/>
              </a:rPr>
              <a:t>cylinder.</a:t>
            </a:r>
            <a:endParaRPr lang="en-US" dirty="0">
              <a:latin typeface="+mj-lt"/>
            </a:endParaRPr>
          </a:p>
        </p:txBody>
      </p:sp>
      <p:pic>
        <p:nvPicPr>
          <p:cNvPr id="3" name="Picture 2" descr="A photo shows a master cylinder with a reservoir mounted on it.  The master cylinder has a primary outlet near the pushrod end and a secondary outlet near the nose en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30626" y="2147590"/>
            <a:ext cx="6082746" cy="3975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913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HYDRAULIC PRINCIPLES</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Need for Hydraulics</a:t>
            </a:r>
          </a:p>
          <a:p>
            <a:pPr lvl="1"/>
            <a:r>
              <a:rPr lang="en-US" dirty="0" smtClean="0"/>
              <a:t>All vehicles </a:t>
            </a:r>
            <a:r>
              <a:rPr lang="en-US" dirty="0"/>
              <a:t>use hydraulic pressure to help increase brake </a:t>
            </a:r>
            <a:r>
              <a:rPr lang="en-US" dirty="0" smtClean="0"/>
              <a:t>application force.</a:t>
            </a:r>
          </a:p>
          <a:p>
            <a:r>
              <a:rPr lang="en-US" dirty="0" smtClean="0"/>
              <a:t>Non-compressibility of Liquids</a:t>
            </a:r>
          </a:p>
          <a:p>
            <a:pPr lvl="1"/>
            <a:r>
              <a:rPr lang="en-US" dirty="0"/>
              <a:t>No matter how much pressure or force </a:t>
            </a:r>
            <a:r>
              <a:rPr lang="en-US" dirty="0" smtClean="0"/>
              <a:t>is placed </a:t>
            </a:r>
            <a:r>
              <a:rPr lang="en-US" dirty="0"/>
              <a:t>on a quantity of liquid, its volume remains the same.</a:t>
            </a:r>
            <a:endParaRPr lang="en-US" dirty="0" smtClean="0"/>
          </a:p>
          <a:p>
            <a:pPr lvl="1"/>
            <a:r>
              <a:rPr lang="en-US" dirty="0" smtClean="0"/>
              <a:t>This fact </a:t>
            </a:r>
            <a:r>
              <a:rPr lang="en-US" dirty="0"/>
              <a:t>enables liquids in a closed system to transmit motion.</a:t>
            </a:r>
            <a:endParaRPr lang="en-US" dirty="0" smtClean="0"/>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1800" dirty="0">
                <a:latin typeface="+mj-lt"/>
              </a:rPr>
              <a:t>Figure 98.22 </a:t>
            </a:r>
            <a:r>
              <a:rPr lang="en-US" sz="1800" dirty="0">
                <a:latin typeface="+mj-lt"/>
              </a:rPr>
              <a:t>In the event of a primary system failure, no hydraulic pressure is available to push the second piston forward. As a result, the primary piston extension contacts the secondary piston and pushes on the secondary piston mechanically, rather than hydraulically. </a:t>
            </a:r>
            <a:endParaRPr lang="en-US" sz="1800" dirty="0">
              <a:latin typeface="+mj-lt"/>
            </a:endParaRPr>
          </a:p>
        </p:txBody>
      </p:sp>
      <p:pic>
        <p:nvPicPr>
          <p:cNvPr id="3" name="Picture 2" descr="A figure shows a braking system setup with high pressure applied on the front brakes by secondary piston and no pressure on the rear brakes due to a leak. Pressure difference is identified by a sensor and indicated by a warning ligh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19534" y="2133600"/>
            <a:ext cx="332841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058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98.23 </a:t>
            </a:r>
            <a:r>
              <a:rPr lang="en-US" sz="2000" dirty="0">
                <a:latin typeface="+mj-lt"/>
              </a:rPr>
              <a:t>Front-wheel-drive vehicles use a diagonal split master cylinder. In this design, one section of the master cylinder operates the right front and the left rear brake and the other section operates the left front and right rear. </a:t>
            </a:r>
            <a:endParaRPr lang="en-US" dirty="0">
              <a:latin typeface="+mj-lt"/>
            </a:endParaRPr>
          </a:p>
        </p:txBody>
      </p:sp>
      <p:pic>
        <p:nvPicPr>
          <p:cNvPr id="3" name="Picture 2" descr="A figure shows a diagonal split master cylinder. One section of the cylinder operates right front and left rear brakes and other section operates left front and right rear brak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48678" y="2057400"/>
            <a:ext cx="5446644" cy="3734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910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98.24 </a:t>
            </a:r>
            <a:r>
              <a:rPr lang="en-US" sz="2400" dirty="0">
                <a:latin typeface="+mj-lt"/>
              </a:rPr>
              <a:t>Quick take-up master cylinder can be identified by the oversize primary low-pressure </a:t>
            </a:r>
            <a:r>
              <a:rPr lang="en-US" sz="2400" dirty="0" smtClean="0">
                <a:latin typeface="+mj-lt"/>
              </a:rPr>
              <a:t>chamber.</a:t>
            </a:r>
            <a:endParaRPr lang="en-US" dirty="0">
              <a:latin typeface="+mj-lt"/>
            </a:endParaRPr>
          </a:p>
        </p:txBody>
      </p:sp>
      <p:pic>
        <p:nvPicPr>
          <p:cNvPr id="3" name="Picture 2" descr="A figure shows a  quick take-up master cylinder.The figure shows the following:&#10;Secondary high pressure chamber&#10;reservoir&#10;Quick take up valve&#10;Primary low pressure chamber&#10;Primary cup seal&#10;Primary high pressure chamber&#10;Secondary low pressure chamber&#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9213" y="2057400"/>
            <a:ext cx="6176772" cy="384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191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TECH TIP</a:t>
            </a:r>
            <a:endParaRPr lang="en-US" sz="3400" dirty="0">
              <a:latin typeface="+mj-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00200"/>
            <a:ext cx="5943600"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8295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98.25 </a:t>
            </a:r>
            <a:r>
              <a:rPr lang="en-US" dirty="0">
                <a:latin typeface="+mj-lt"/>
              </a:rPr>
              <a:t>A brake pedal depressor like this can be used during brake service to block the flow of brake fluid from the master cylinder during service work on the hydraulic system</a:t>
            </a:r>
            <a:endParaRPr lang="en-US" dirty="0">
              <a:latin typeface="+mj-lt"/>
            </a:endParaRPr>
          </a:p>
        </p:txBody>
      </p:sp>
      <p:pic>
        <p:nvPicPr>
          <p:cNvPr id="3" name="Picture 2" descr="A photo shows a cross shaped brake pedal depressor pin used to block the brake fluid from the master cylind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29142" y="2133600"/>
            <a:ext cx="5676717" cy="369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023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t>What is the purpose of a diagonal split hydraulic system?</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r>
              <a:rPr lang="en-US" sz="4000" dirty="0" smtClean="0">
                <a:solidFill>
                  <a:srgbClr val="000000"/>
                </a:solidFill>
              </a:rPr>
              <a:t>To provide enough hydraulic pressure to stop the vehicle </a:t>
            </a:r>
            <a:r>
              <a:rPr lang="en-US" sz="4000" dirty="0" smtClean="0">
                <a:solidFill>
                  <a:srgbClr val="000000"/>
                </a:solidFill>
              </a:rPr>
              <a:t>if there is a failure in the system.</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DIAGNOSING MASTER CYLINDERS (1 OF 4)</a:t>
            </a:r>
            <a:endParaRPr lang="en-US" dirty="0">
              <a:latin typeface="+mj-lt"/>
            </a:endParaRPr>
          </a:p>
        </p:txBody>
      </p:sp>
      <p:sp>
        <p:nvSpPr>
          <p:cNvPr id="3" name="Content Placeholder 2"/>
          <p:cNvSpPr>
            <a:spLocks noGrp="1"/>
          </p:cNvSpPr>
          <p:nvPr>
            <p:ph idx="1"/>
          </p:nvPr>
        </p:nvSpPr>
        <p:spPr/>
        <p:txBody>
          <a:bodyPr/>
          <a:lstStyle/>
          <a:p>
            <a:r>
              <a:rPr lang="en-US" dirty="0" smtClean="0"/>
              <a:t>Visual Inspection</a:t>
            </a:r>
          </a:p>
          <a:p>
            <a:pPr lvl="1"/>
            <a:r>
              <a:rPr lang="en-US" dirty="0"/>
              <a:t>Check the brake fluid for proper level and </a:t>
            </a:r>
            <a:r>
              <a:rPr lang="en-US" dirty="0" smtClean="0"/>
              <a:t>condition.</a:t>
            </a:r>
          </a:p>
          <a:p>
            <a:pPr lvl="1"/>
            <a:r>
              <a:rPr lang="en-US" dirty="0"/>
              <a:t>Check that the vent holes in the reservoir cover are open </a:t>
            </a:r>
            <a:r>
              <a:rPr lang="en-US" dirty="0" smtClean="0"/>
              <a:t>and clean.</a:t>
            </a:r>
          </a:p>
          <a:p>
            <a:pPr lvl="1"/>
            <a:r>
              <a:rPr lang="en-US" dirty="0"/>
              <a:t>Check that the reservoir cover diaphragm is not torn </a:t>
            </a:r>
            <a:r>
              <a:rPr lang="en-US" dirty="0" smtClean="0"/>
              <a:t>or enlarged.</a:t>
            </a:r>
          </a:p>
          <a:p>
            <a:pPr lvl="1"/>
            <a:r>
              <a:rPr lang="en-US" dirty="0"/>
              <a:t>Check for any external leaks at the lines or at the pushrod area.</a:t>
            </a:r>
            <a:endParaRPr lang="en-US" dirty="0"/>
          </a:p>
        </p:txBody>
      </p:sp>
    </p:spTree>
    <p:extLst>
      <p:ext uri="{BB962C8B-B14F-4D97-AF65-F5344CB8AC3E}">
        <p14:creationId xmlns:p14="http://schemas.microsoft.com/office/powerpoint/2010/main" val="4126624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DIAGNOSING MASTER </a:t>
            </a:r>
            <a:r>
              <a:rPr lang="en-US" dirty="0" smtClean="0">
                <a:latin typeface="+mj-lt"/>
              </a:rPr>
              <a:t>CYLINDERS (2 OF 4)</a:t>
            </a:r>
            <a:endParaRPr lang="en-US" dirty="0">
              <a:latin typeface="+mj-lt"/>
            </a:endParaRPr>
          </a:p>
        </p:txBody>
      </p:sp>
      <p:sp>
        <p:nvSpPr>
          <p:cNvPr id="3" name="Content Placeholder 2"/>
          <p:cNvSpPr>
            <a:spLocks noGrp="1"/>
          </p:cNvSpPr>
          <p:nvPr>
            <p:ph idx="1"/>
          </p:nvPr>
        </p:nvSpPr>
        <p:spPr/>
        <p:txBody>
          <a:bodyPr/>
          <a:lstStyle/>
          <a:p>
            <a:r>
              <a:rPr lang="en-US" dirty="0" smtClean="0"/>
              <a:t>Brake Pedal Height</a:t>
            </a:r>
          </a:p>
          <a:p>
            <a:pPr lvl="1"/>
            <a:r>
              <a:rPr lang="en-US" dirty="0"/>
              <a:t>Proper brake pedal height </a:t>
            </a:r>
            <a:r>
              <a:rPr lang="en-US" dirty="0" smtClean="0"/>
              <a:t>is important </a:t>
            </a:r>
            <a:r>
              <a:rPr lang="en-US" dirty="0"/>
              <a:t>for the proper operation of the stop (brake) </a:t>
            </a:r>
            <a:r>
              <a:rPr lang="en-US" dirty="0" smtClean="0"/>
              <a:t>light switch.</a:t>
            </a:r>
          </a:p>
          <a:p>
            <a:pPr lvl="1"/>
            <a:r>
              <a:rPr lang="en-US" dirty="0"/>
              <a:t>If the pedal is not </a:t>
            </a:r>
            <a:r>
              <a:rPr lang="en-US" dirty="0" smtClean="0"/>
              <a:t>correct, master cylinder operation may be affected.</a:t>
            </a:r>
          </a:p>
          <a:p>
            <a:r>
              <a:rPr lang="en-US" dirty="0" smtClean="0"/>
              <a:t>Brake Pedal Free Play</a:t>
            </a:r>
          </a:p>
          <a:p>
            <a:pPr lvl="1"/>
            <a:r>
              <a:rPr lang="en-US" dirty="0"/>
              <a:t>Most vehicles require brake pedal free play between </a:t>
            </a:r>
            <a:r>
              <a:rPr lang="en-US" dirty="0" smtClean="0"/>
              <a:t>1/8 and </a:t>
            </a:r>
            <a:r>
              <a:rPr lang="en-US" dirty="0"/>
              <a:t>1 1/2 inch (3 to 38 mm).</a:t>
            </a:r>
            <a:endParaRPr lang="en-US" dirty="0"/>
          </a:p>
        </p:txBody>
      </p:sp>
    </p:spTree>
    <p:extLst>
      <p:ext uri="{BB962C8B-B14F-4D97-AF65-F5344CB8AC3E}">
        <p14:creationId xmlns:p14="http://schemas.microsoft.com/office/powerpoint/2010/main" val="3790759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DIAGNOSING MASTER </a:t>
            </a:r>
            <a:r>
              <a:rPr lang="en-US" dirty="0" smtClean="0">
                <a:latin typeface="+mj-lt"/>
              </a:rPr>
              <a:t>CYLINDERS (3 OF 4)</a:t>
            </a:r>
            <a:endParaRPr lang="en-US" dirty="0">
              <a:latin typeface="+mj-lt"/>
            </a:endParaRPr>
          </a:p>
        </p:txBody>
      </p:sp>
      <p:sp>
        <p:nvSpPr>
          <p:cNvPr id="3" name="Content Placeholder 2"/>
          <p:cNvSpPr>
            <a:spLocks noGrp="1"/>
          </p:cNvSpPr>
          <p:nvPr>
            <p:ph idx="1"/>
          </p:nvPr>
        </p:nvSpPr>
        <p:spPr/>
        <p:txBody>
          <a:bodyPr/>
          <a:lstStyle/>
          <a:p>
            <a:r>
              <a:rPr lang="en-US" dirty="0" smtClean="0"/>
              <a:t>Brake Pedal Travel</a:t>
            </a:r>
          </a:p>
          <a:p>
            <a:pPr lvl="1"/>
            <a:r>
              <a:rPr lang="en-US" dirty="0"/>
              <a:t>Measure and record the distance from the </a:t>
            </a:r>
            <a:r>
              <a:rPr lang="en-US" dirty="0" smtClean="0"/>
              <a:t>brake pedal </a:t>
            </a:r>
            <a:r>
              <a:rPr lang="en-US" dirty="0"/>
              <a:t>to the lower rim of the steering wheel</a:t>
            </a:r>
            <a:r>
              <a:rPr lang="en-US" dirty="0" smtClean="0"/>
              <a:t>.</a:t>
            </a:r>
          </a:p>
          <a:p>
            <a:pPr lvl="1"/>
            <a:r>
              <a:rPr lang="en-US" dirty="0"/>
              <a:t>While holding the pedal with 100 pounds of force, </a:t>
            </a:r>
            <a:r>
              <a:rPr lang="en-US" dirty="0" smtClean="0"/>
              <a:t>measure and </a:t>
            </a:r>
            <a:r>
              <a:rPr lang="en-US" dirty="0"/>
              <a:t>record the distance from the pedal to the lower rim </a:t>
            </a:r>
            <a:r>
              <a:rPr lang="en-US" dirty="0" smtClean="0"/>
              <a:t>of the </a:t>
            </a:r>
            <a:r>
              <a:rPr lang="en-US" dirty="0"/>
              <a:t>steering </a:t>
            </a:r>
            <a:r>
              <a:rPr lang="en-US" dirty="0" smtClean="0"/>
              <a:t>wheel.</a:t>
            </a:r>
          </a:p>
          <a:p>
            <a:pPr lvl="1"/>
            <a:r>
              <a:rPr lang="en-US" dirty="0"/>
              <a:t>Subtract the applied measurement from the </a:t>
            </a:r>
            <a:r>
              <a:rPr lang="en-US" dirty="0" smtClean="0"/>
              <a:t>unapplied measurement </a:t>
            </a:r>
            <a:r>
              <a:rPr lang="en-US" dirty="0"/>
              <a:t>to get the total travel</a:t>
            </a:r>
            <a:r>
              <a:rPr lang="en-US" dirty="0" smtClean="0"/>
              <a:t>.</a:t>
            </a:r>
          </a:p>
          <a:p>
            <a:pPr lvl="1"/>
            <a:r>
              <a:rPr lang="en-US" dirty="0"/>
              <a:t>Compare the pedal travel with the specification found </a:t>
            </a:r>
            <a:r>
              <a:rPr lang="en-US" dirty="0" smtClean="0"/>
              <a:t>in service </a:t>
            </a:r>
            <a:r>
              <a:rPr lang="en-US" dirty="0"/>
              <a:t>information.</a:t>
            </a:r>
            <a:endParaRPr lang="en-US" dirty="0"/>
          </a:p>
        </p:txBody>
      </p:sp>
    </p:spTree>
    <p:extLst>
      <p:ext uri="{BB962C8B-B14F-4D97-AF65-F5344CB8AC3E}">
        <p14:creationId xmlns:p14="http://schemas.microsoft.com/office/powerpoint/2010/main" val="2497094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98.1 </a:t>
            </a:r>
            <a:r>
              <a:rPr lang="en-US" sz="2400" dirty="0">
                <a:latin typeface="+mj-lt"/>
              </a:rPr>
              <a:t>Hydraulic brake lines transfer the brake effort to each brake assembly attached to all four wheels</a:t>
            </a:r>
            <a:endParaRPr lang="en-US" sz="2400" dirty="0">
              <a:latin typeface="+mj-lt"/>
            </a:endParaRPr>
          </a:p>
        </p:txBody>
      </p:sp>
      <p:pic>
        <p:nvPicPr>
          <p:cNvPr id="5" name="Picture 2" descr="A figure shows a car with brake lines connected to the front and rear disc brake calipers. Effort from the master cylinder is transferred to the wheels with the help of hydraulic brake lin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65219" y="1850993"/>
            <a:ext cx="6813560" cy="4125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DIAGNOSING MASTER </a:t>
            </a:r>
            <a:r>
              <a:rPr lang="en-US" dirty="0" smtClean="0">
                <a:latin typeface="+mj-lt"/>
              </a:rPr>
              <a:t>CYLINDERS (4 OF 4)</a:t>
            </a:r>
            <a:endParaRPr lang="en-US" dirty="0">
              <a:latin typeface="+mj-lt"/>
            </a:endParaRPr>
          </a:p>
        </p:txBody>
      </p:sp>
      <p:sp>
        <p:nvSpPr>
          <p:cNvPr id="3" name="Content Placeholder 2"/>
          <p:cNvSpPr>
            <a:spLocks noGrp="1"/>
          </p:cNvSpPr>
          <p:nvPr>
            <p:ph idx="1"/>
          </p:nvPr>
        </p:nvSpPr>
        <p:spPr/>
        <p:txBody>
          <a:bodyPr/>
          <a:lstStyle/>
          <a:p>
            <a:r>
              <a:rPr lang="en-US" dirty="0" smtClean="0"/>
              <a:t>Master Cylinder Symptoms</a:t>
            </a:r>
          </a:p>
          <a:p>
            <a:pPr lvl="1"/>
            <a:r>
              <a:rPr lang="en-US" dirty="0" smtClean="0"/>
              <a:t>Spongy brake pedal</a:t>
            </a:r>
          </a:p>
          <a:p>
            <a:pPr lvl="1"/>
            <a:r>
              <a:rPr lang="en-US" dirty="0" smtClean="0"/>
              <a:t>Lower then normal brake pedal</a:t>
            </a:r>
          </a:p>
          <a:p>
            <a:pPr lvl="1"/>
            <a:r>
              <a:rPr lang="en-US" dirty="0" smtClean="0"/>
              <a:t>Sinking brake pedal</a:t>
            </a:r>
          </a:p>
          <a:p>
            <a:pPr lvl="1"/>
            <a:endParaRPr lang="en-US" dirty="0"/>
          </a:p>
        </p:txBody>
      </p:sp>
    </p:spTree>
    <p:extLst>
      <p:ext uri="{BB962C8B-B14F-4D97-AF65-F5344CB8AC3E}">
        <p14:creationId xmlns:p14="http://schemas.microsoft.com/office/powerpoint/2010/main" val="2044674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98.26 </a:t>
            </a:r>
            <a:r>
              <a:rPr lang="en-US" sz="2400" dirty="0">
                <a:latin typeface="+mj-lt"/>
              </a:rPr>
              <a:t>Seepage at the booster indicates a leaking secondary (end) seal</a:t>
            </a:r>
            <a:endParaRPr lang="en-US" dirty="0">
              <a:latin typeface="+mj-lt"/>
            </a:endParaRPr>
          </a:p>
        </p:txBody>
      </p:sp>
      <p:pic>
        <p:nvPicPr>
          <p:cNvPr id="3" name="Picture 2" descr="A figure shows a seepage near the booster of a master cylind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56183" y="1779243"/>
            <a:ext cx="4631632" cy="4242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02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endParaRPr lang="en-US" sz="34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963" y="2157413"/>
            <a:ext cx="5934075"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98.27 </a:t>
            </a:r>
            <a:r>
              <a:rPr lang="en-US" dirty="0">
                <a:latin typeface="+mj-lt"/>
              </a:rPr>
              <a:t>Pedal height is usually measured from the floor to the top of the brake pedal. Always follow the manufacturer’s recommended procedures and measurements</a:t>
            </a:r>
            <a:endParaRPr lang="en-US" dirty="0">
              <a:latin typeface="+mj-lt"/>
            </a:endParaRPr>
          </a:p>
        </p:txBody>
      </p:sp>
      <p:pic>
        <p:nvPicPr>
          <p:cNvPr id="3" name="Picture 2" descr="A figure shows a driver measuring pedal height by fully pressing the brake with the right leg and the left leg placed under the brak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66118" y="2133600"/>
            <a:ext cx="4611760" cy="3669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18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98.28 </a:t>
            </a:r>
            <a:r>
              <a:rPr lang="en-US" dirty="0">
                <a:latin typeface="+mj-lt"/>
              </a:rPr>
              <a:t>Pedal height is usually measured from the floor to the top of the brake pedal. Always follow the manufacturer’s recommended procedures and measurements</a:t>
            </a:r>
            <a:endParaRPr lang="en-US" dirty="0">
              <a:latin typeface="+mj-lt"/>
            </a:endParaRPr>
          </a:p>
        </p:txBody>
      </p:sp>
      <p:pic>
        <p:nvPicPr>
          <p:cNvPr id="3" name="Picture 2" descr="A figure shows a pedal pushrod,a stop light switch and brake pedal height being measured from the floor to the top of the brake peda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63682" y="1938718"/>
            <a:ext cx="3816632" cy="4225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72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98.29 </a:t>
            </a:r>
            <a:r>
              <a:rPr lang="en-US" sz="2400" dirty="0">
                <a:latin typeface="+mj-lt"/>
              </a:rPr>
              <a:t>Brake pedal free play is the distance between the brake pedal fully released and the position of the brake pedal when braking resistance is felt</a:t>
            </a:r>
            <a:endParaRPr lang="en-US" dirty="0">
              <a:latin typeface="+mj-lt"/>
            </a:endParaRPr>
          </a:p>
        </p:txBody>
      </p:sp>
      <p:pic>
        <p:nvPicPr>
          <p:cNvPr id="3" name="Picture 2" descr="A figure shows brake pedal free play as the distance between the brake pedal and the resistance offered by pedal pushro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12772" y="1923276"/>
            <a:ext cx="3518454" cy="423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12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98.30 </a:t>
            </a:r>
            <a:r>
              <a:rPr lang="en-US" sz="2400" dirty="0">
                <a:latin typeface="+mj-lt"/>
              </a:rPr>
              <a:t>Measure the unapplied distance between the brake pedal and the steering wheel</a:t>
            </a:r>
            <a:endParaRPr lang="en-US" dirty="0">
              <a:latin typeface="+mj-lt"/>
            </a:endParaRPr>
          </a:p>
        </p:txBody>
      </p:sp>
      <p:pic>
        <p:nvPicPr>
          <p:cNvPr id="3" name="Picture 2" descr="A figure shows the distance between the top of the brake pedal and the steering wheel measured using a tap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97765" y="1898450"/>
            <a:ext cx="5148468" cy="4053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202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98.31 </a:t>
            </a:r>
            <a:r>
              <a:rPr lang="en-US" sz="2400" dirty="0">
                <a:latin typeface="+mj-lt"/>
              </a:rPr>
              <a:t>Apply the brakes and measure the distance again</a:t>
            </a:r>
            <a:endParaRPr lang="en-US" dirty="0">
              <a:latin typeface="+mj-lt"/>
            </a:endParaRPr>
          </a:p>
        </p:txBody>
      </p:sp>
      <p:pic>
        <p:nvPicPr>
          <p:cNvPr id="3" name="Picture 2" descr="A figure shows the distance between the top of the brake pedal at fully applied position and the steering wheel measured using a tap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13256" y="1594617"/>
            <a:ext cx="4917486" cy="4075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010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the most common master cylinder fault symptoms?</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938992"/>
          </a:xfrm>
          <a:prstGeom prst="rect">
            <a:avLst/>
          </a:prstGeom>
        </p:spPr>
        <p:txBody>
          <a:bodyPr wrap="square">
            <a:spAutoFit/>
          </a:bodyPr>
          <a:lstStyle/>
          <a:p>
            <a:pPr lvl="1"/>
            <a:r>
              <a:rPr lang="en-US" sz="4000" dirty="0"/>
              <a:t>Spongy brake </a:t>
            </a:r>
            <a:r>
              <a:rPr lang="en-US" sz="4000" dirty="0" smtClean="0"/>
              <a:t>pedal, lower </a:t>
            </a:r>
            <a:r>
              <a:rPr lang="en-US" sz="4000" dirty="0"/>
              <a:t>then normal brake </a:t>
            </a:r>
            <a:r>
              <a:rPr lang="en-US" sz="4000" dirty="0" smtClean="0"/>
              <a:t>pedal, sinking </a:t>
            </a:r>
            <a:r>
              <a:rPr lang="en-US" sz="4000" dirty="0"/>
              <a:t>brake </a:t>
            </a:r>
            <a:r>
              <a:rPr lang="en-US" sz="4000" dirty="0" smtClean="0"/>
              <a:t>pedal</a:t>
            </a:r>
            <a:r>
              <a:rPr lang="en-US" dirty="0" smtClean="0"/>
              <a:t>.</a:t>
            </a:r>
            <a:endParaRPr lang="en-US" dirty="0"/>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400" dirty="0">
                <a:latin typeface="+mj-lt"/>
              </a:rPr>
              <a:t>Figure 98.2 </a:t>
            </a:r>
            <a:r>
              <a:rPr lang="en-US" sz="2400" dirty="0">
                <a:latin typeface="+mj-lt"/>
              </a:rPr>
              <a:t>Because liquids cannot be compressed, they are able to transmit motion in a closed </a:t>
            </a:r>
            <a:r>
              <a:rPr lang="en-US" sz="2400" dirty="0" smtClean="0">
                <a:latin typeface="+mj-lt"/>
              </a:rPr>
              <a:t>system.</a:t>
            </a:r>
            <a:endParaRPr lang="en-US" sz="2400" dirty="0">
              <a:latin typeface="+mj-lt"/>
            </a:endParaRPr>
          </a:p>
        </p:txBody>
      </p:sp>
      <p:pic>
        <p:nvPicPr>
          <p:cNvPr id="6" name="Picture 2" descr="A figure shows two pistons A and B, inside a two cylinder arrangements with a fluid between the two pistons. 1-inch movement of the piston transmits 1-inch movement in the liquid. This is because liquids are incompressible, in the same manner power transferred in the braking syste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49287" y="1848843"/>
            <a:ext cx="4245424" cy="4252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MASTER CYLINDER SERVICE (1 OF 2)</a:t>
            </a:r>
            <a:endParaRPr lang="en-US" dirty="0">
              <a:latin typeface="+mj-lt"/>
            </a:endParaRPr>
          </a:p>
        </p:txBody>
      </p:sp>
      <p:sp>
        <p:nvSpPr>
          <p:cNvPr id="3" name="Content Placeholder 2"/>
          <p:cNvSpPr>
            <a:spLocks noGrp="1"/>
          </p:cNvSpPr>
          <p:nvPr>
            <p:ph idx="1"/>
          </p:nvPr>
        </p:nvSpPr>
        <p:spPr/>
        <p:txBody>
          <a:bodyPr/>
          <a:lstStyle/>
          <a:p>
            <a:r>
              <a:rPr lang="en-US" dirty="0" smtClean="0"/>
              <a:t>Purpose for Service</a:t>
            </a:r>
          </a:p>
          <a:p>
            <a:pPr lvl="1"/>
            <a:r>
              <a:rPr lang="en-US" dirty="0"/>
              <a:t>Many master cylinders can </a:t>
            </a:r>
            <a:r>
              <a:rPr lang="en-US" dirty="0" smtClean="0"/>
              <a:t>be disassembled</a:t>
            </a:r>
            <a:r>
              <a:rPr lang="en-US" dirty="0"/>
              <a:t>, cleaned, and restored to service</a:t>
            </a:r>
            <a:r>
              <a:rPr lang="en-US" dirty="0" smtClean="0"/>
              <a:t>.</a:t>
            </a:r>
          </a:p>
          <a:p>
            <a:r>
              <a:rPr lang="en-US" dirty="0" smtClean="0"/>
              <a:t>Disassembly Procedure</a:t>
            </a:r>
          </a:p>
          <a:p>
            <a:pPr lvl="1"/>
            <a:r>
              <a:rPr lang="en-US" dirty="0" smtClean="0"/>
              <a:t>Remove the mater cylinder from the vehicle and remove the reservoir.</a:t>
            </a:r>
          </a:p>
          <a:p>
            <a:pPr lvl="1"/>
            <a:r>
              <a:rPr lang="en-US" dirty="0" smtClean="0"/>
              <a:t>Remove the retaining bolt holding the secondary piston.</a:t>
            </a:r>
          </a:p>
          <a:p>
            <a:pPr lvl="1"/>
            <a:r>
              <a:rPr lang="en-US" dirty="0" smtClean="0"/>
              <a:t>Remove the snap ring at the push-rod end and remove primary and secondary pistons.</a:t>
            </a:r>
            <a:endParaRPr lang="en-US" dirty="0"/>
          </a:p>
        </p:txBody>
      </p:sp>
    </p:spTree>
    <p:extLst>
      <p:ext uri="{BB962C8B-B14F-4D97-AF65-F5344CB8AC3E}">
        <p14:creationId xmlns:p14="http://schemas.microsoft.com/office/powerpoint/2010/main" val="3046956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MASTER CYLINDER </a:t>
            </a:r>
            <a:r>
              <a:rPr lang="en-US" dirty="0" smtClean="0">
                <a:latin typeface="+mj-lt"/>
              </a:rPr>
              <a:t>SERVICE (2 OF 2)</a:t>
            </a:r>
            <a:endParaRPr lang="en-US" dirty="0">
              <a:latin typeface="+mj-lt"/>
            </a:endParaRPr>
          </a:p>
        </p:txBody>
      </p:sp>
      <p:sp>
        <p:nvSpPr>
          <p:cNvPr id="3" name="Content Placeholder 2"/>
          <p:cNvSpPr>
            <a:spLocks noGrp="1"/>
          </p:cNvSpPr>
          <p:nvPr>
            <p:ph idx="1"/>
          </p:nvPr>
        </p:nvSpPr>
        <p:spPr/>
        <p:txBody>
          <a:bodyPr/>
          <a:lstStyle/>
          <a:p>
            <a:r>
              <a:rPr lang="en-US" dirty="0" smtClean="0"/>
              <a:t>Inspection of the Master Cylinder</a:t>
            </a:r>
          </a:p>
          <a:p>
            <a:pPr lvl="1"/>
            <a:r>
              <a:rPr lang="en-US" dirty="0"/>
              <a:t>Inspect </a:t>
            </a:r>
            <a:r>
              <a:rPr lang="en-US" dirty="0" smtClean="0"/>
              <a:t>the master </a:t>
            </a:r>
            <a:r>
              <a:rPr lang="en-US" dirty="0"/>
              <a:t>cylinder bore for pitting, corrosion, or wear</a:t>
            </a:r>
            <a:r>
              <a:rPr lang="en-US" dirty="0" smtClean="0"/>
              <a:t>.</a:t>
            </a:r>
          </a:p>
          <a:p>
            <a:r>
              <a:rPr lang="en-US" dirty="0" smtClean="0"/>
              <a:t>Reassembly of the Master Cylinder</a:t>
            </a:r>
          </a:p>
          <a:p>
            <a:pPr lvl="1"/>
            <a:r>
              <a:rPr lang="en-US" dirty="0" smtClean="0"/>
              <a:t>Install the secondary piston and then the primary piston.</a:t>
            </a:r>
          </a:p>
          <a:p>
            <a:pPr lvl="1"/>
            <a:r>
              <a:rPr lang="en-US" dirty="0" smtClean="0"/>
              <a:t>Install the snap ring and then the secondary piston retaining bolt.</a:t>
            </a:r>
          </a:p>
          <a:p>
            <a:pPr lvl="1"/>
            <a:r>
              <a:rPr lang="en-US" dirty="0" smtClean="0"/>
              <a:t>Install the reservoir and bench bleed the system.</a:t>
            </a:r>
          </a:p>
          <a:p>
            <a:pPr lvl="1"/>
            <a:r>
              <a:rPr lang="en-US" dirty="0" smtClean="0"/>
              <a:t>Reinstall on the vehicle according to specifications.</a:t>
            </a:r>
            <a:endParaRPr lang="en-US" dirty="0"/>
          </a:p>
        </p:txBody>
      </p:sp>
    </p:spTree>
    <p:extLst>
      <p:ext uri="{BB962C8B-B14F-4D97-AF65-F5344CB8AC3E}">
        <p14:creationId xmlns:p14="http://schemas.microsoft.com/office/powerpoint/2010/main" val="2832542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98.32 </a:t>
            </a:r>
            <a:r>
              <a:rPr lang="en-US" sz="2400" dirty="0">
                <a:latin typeface="+mj-lt"/>
              </a:rPr>
              <a:t>Use a pry bar to carefully remove the reservoir from the master cylinder</a:t>
            </a:r>
            <a:endParaRPr lang="en-US" dirty="0">
              <a:latin typeface="+mj-lt"/>
            </a:endParaRPr>
          </a:p>
        </p:txBody>
      </p:sp>
      <p:pic>
        <p:nvPicPr>
          <p:cNvPr id="3" name="Picture 2" descr="A figure shows a pry bar being used to remove the reservoir from the master cylinder bod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61823" y="1890495"/>
            <a:ext cx="5820352" cy="4009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670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98.33 </a:t>
            </a:r>
            <a:r>
              <a:rPr lang="en-US" sz="2400" dirty="0">
                <a:latin typeface="+mj-lt"/>
              </a:rPr>
              <a:t>Piston assembly</a:t>
            </a:r>
            <a:endParaRPr lang="en-US" dirty="0">
              <a:latin typeface="+mj-lt"/>
            </a:endParaRPr>
          </a:p>
        </p:txBody>
      </p:sp>
      <p:pic>
        <p:nvPicPr>
          <p:cNvPr id="3" name="Picture 2" descr="A figure shows the piston assembly of the master cylinder. A primary cup and retainer followed by springs are inserted on secondary cup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66651" y="1699593"/>
            <a:ext cx="7210694" cy="3969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309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98.34 </a:t>
            </a:r>
            <a:r>
              <a:rPr lang="en-US" dirty="0">
                <a:latin typeface="+mj-lt"/>
              </a:rPr>
              <a:t>To reinstall the reservoir onto a master cylinder, place the reservoir on a clean flat surface and push the housing down onto the reservoir, after coating the rubber seals with brake fluid</a:t>
            </a:r>
            <a:endParaRPr lang="en-US" dirty="0">
              <a:latin typeface="+mj-lt"/>
            </a:endParaRPr>
          </a:p>
        </p:txBody>
      </p:sp>
      <p:pic>
        <p:nvPicPr>
          <p:cNvPr id="3" name="Picture 2" descr="A figure shows a technician installing the master cylinder on the reservoir with seals placed between the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24200" y="1981200"/>
            <a:ext cx="315772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087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1800" dirty="0">
                <a:latin typeface="+mj-lt"/>
              </a:rPr>
              <a:t>Figure 98.35 </a:t>
            </a:r>
            <a:r>
              <a:rPr lang="en-US" sz="1800" dirty="0">
                <a:latin typeface="+mj-lt"/>
              </a:rPr>
              <a:t>Bleeding a master cylinder before installing it on the vehicle. The master cylinder is clamped into a bench vise while using a rounded end of a dowel rod to push on the pushrod end with bleeder tubes down into the brake fluid. Master cylinders should be clamped on the mounting flange, as shown, to prevent distorting the master cylinder bore</a:t>
            </a:r>
            <a:endParaRPr lang="en-US" sz="1800" dirty="0">
              <a:latin typeface="+mj-lt"/>
            </a:endParaRPr>
          </a:p>
        </p:txBody>
      </p:sp>
      <p:pic>
        <p:nvPicPr>
          <p:cNvPr id="3" name="Picture 2" descr="A figure shows a master cylinder clamped on a bench vise and a dowel rod pushing the pushrod end of the master cylind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59226" y="2189574"/>
            <a:ext cx="5625548" cy="393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964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98.36 </a:t>
            </a:r>
            <a:r>
              <a:rPr lang="en-US" sz="2400" dirty="0">
                <a:latin typeface="+mj-lt"/>
              </a:rPr>
              <a:t>Installing a master cylinder. Always tighten the retaining fasteners and brake lines to factory specifications</a:t>
            </a:r>
            <a:endParaRPr lang="en-US" dirty="0">
              <a:latin typeface="+mj-lt"/>
            </a:endParaRPr>
          </a:p>
        </p:txBody>
      </p:sp>
      <p:pic>
        <p:nvPicPr>
          <p:cNvPr id="3" name="Picture 2" descr="A photo shows a technician installing a master cylinder on the reservoi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77887" y="1981200"/>
            <a:ext cx="5168350" cy="3881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937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98.3 </a:t>
            </a:r>
            <a:r>
              <a:rPr lang="en-US" sz="2000" dirty="0">
                <a:latin typeface="+mj-lt"/>
              </a:rPr>
              <a:t>Hydraulic system must be free of air to operate properly. If air is in the system, the air is compressed when the brake pedal is depressed and the brake fluid does not transmit the force to the wheel </a:t>
            </a:r>
            <a:r>
              <a:rPr lang="en-US" sz="2000" dirty="0" smtClean="0">
                <a:latin typeface="+mj-lt"/>
              </a:rPr>
              <a:t>brakes.</a:t>
            </a:r>
            <a:endParaRPr lang="en-US" sz="2000" dirty="0">
              <a:latin typeface="+mj-lt"/>
            </a:endParaRPr>
          </a:p>
        </p:txBody>
      </p:sp>
      <p:pic>
        <p:nvPicPr>
          <p:cNvPr id="4" name="Picture 2" descr="A figure shows piston and cylinder arrangement with air inside the cylinder. 1-inch movement of the piston gives no movement in the flui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18901" y="2069051"/>
            <a:ext cx="4306196" cy="4075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PASCAL’S LAW (1 OF 4)</a:t>
            </a:r>
            <a:endParaRPr lang="en-US" dirty="0">
              <a:latin typeface="+mj-lt"/>
            </a:endParaRPr>
          </a:p>
        </p:txBody>
      </p:sp>
      <p:sp>
        <p:nvSpPr>
          <p:cNvPr id="3" name="Content Placeholder 2"/>
          <p:cNvSpPr>
            <a:spLocks noGrp="1"/>
          </p:cNvSpPr>
          <p:nvPr>
            <p:ph idx="1"/>
          </p:nvPr>
        </p:nvSpPr>
        <p:spPr/>
        <p:txBody>
          <a:bodyPr/>
          <a:lstStyle/>
          <a:p>
            <a:r>
              <a:rPr lang="en-US" dirty="0" smtClean="0"/>
              <a:t>Definition</a:t>
            </a:r>
          </a:p>
          <a:p>
            <a:pPr lvl="1"/>
            <a:r>
              <a:rPr lang="en-US" dirty="0"/>
              <a:t>When force is applied to a liquid confined in a container </a:t>
            </a:r>
            <a:r>
              <a:rPr lang="en-US" dirty="0" smtClean="0"/>
              <a:t>or an </a:t>
            </a:r>
            <a:r>
              <a:rPr lang="en-US" dirty="0"/>
              <a:t>enclosure, the pressure is transmitted equally and </a:t>
            </a:r>
            <a:r>
              <a:rPr lang="en-US" dirty="0" smtClean="0"/>
              <a:t>undiminished in </a:t>
            </a:r>
            <a:r>
              <a:rPr lang="en-US" dirty="0"/>
              <a:t>every direction</a:t>
            </a:r>
            <a:r>
              <a:rPr lang="en-US" dirty="0" smtClean="0"/>
              <a:t>.</a:t>
            </a:r>
          </a:p>
          <a:p>
            <a:r>
              <a:rPr lang="en-US" dirty="0" smtClean="0"/>
              <a:t>Example of Pascal’s Law</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886200"/>
            <a:ext cx="4724400" cy="2424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1588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IN" sz="1800" dirty="0">
                <a:latin typeface="+mj-lt"/>
              </a:rPr>
              <a:t>Figure 98.4 </a:t>
            </a:r>
            <a:r>
              <a:rPr lang="en-US" sz="1800" dirty="0">
                <a:latin typeface="+mj-lt"/>
              </a:rPr>
              <a:t>A one-pound force exerted on a small piston in a sealed system transfers the pressure to each square inch throughout the system. In this example, the 1-lb force is able to lift a 100-lb weight because it is supported by a piston that is 100 times larger in area than the small </a:t>
            </a:r>
            <a:r>
              <a:rPr lang="en-US" sz="1800" dirty="0" smtClean="0">
                <a:latin typeface="+mj-lt"/>
              </a:rPr>
              <a:t>piston.</a:t>
            </a:r>
            <a:endParaRPr lang="en-US" sz="1800" dirty="0">
              <a:latin typeface="+mj-lt"/>
            </a:endParaRPr>
          </a:p>
        </p:txBody>
      </p:sp>
      <p:pic>
        <p:nvPicPr>
          <p:cNvPr id="4" name="Picture 2" descr="• An application of pressure on small cylinder transmits 10 times power to the cylinder with larger area and lifts the weigh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09312" y="2061275"/>
            <a:ext cx="4309540" cy="4097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1623</TotalTime>
  <Words>2623</Words>
  <Application>Microsoft Office PowerPoint</Application>
  <PresentationFormat>On-screen Show (4:3)</PresentationFormat>
  <Paragraphs>169</Paragraphs>
  <Slides>67</Slides>
  <Notes>0</Notes>
  <HiddenSlides>0</HiddenSlides>
  <MMClips>0</MMClips>
  <ScaleCrop>false</ScaleCrop>
  <HeadingPairs>
    <vt:vector size="4" baseType="variant">
      <vt:variant>
        <vt:lpstr>Theme</vt:lpstr>
      </vt:variant>
      <vt:variant>
        <vt:i4>6</vt:i4>
      </vt:variant>
      <vt:variant>
        <vt:lpstr>Slide Titles</vt:lpstr>
      </vt:variant>
      <vt:variant>
        <vt:i4>67</vt:i4>
      </vt:variant>
    </vt:vector>
  </HeadingPairs>
  <TitlesOfParts>
    <vt:vector size="73"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HYDRAULIC PRINCIPLES</vt:lpstr>
      <vt:lpstr>Figure 98.1 Hydraulic brake lines transfer the brake effort to each brake assembly attached to all four wheels</vt:lpstr>
      <vt:lpstr>Figure 98.2 Because liquids cannot be compressed, they are able to transmit motion in a closed system.</vt:lpstr>
      <vt:lpstr>Figure 98.3 Hydraulic system must be free of air to operate properly. If air is in the system, the air is compressed when the brake pedal is depressed and the brake fluid does not transmit the force to the wheel brakes.</vt:lpstr>
      <vt:lpstr>PASCAL’S LAW (1 OF 4)</vt:lpstr>
      <vt:lpstr>Figure 98.4 A one-pound force exerted on a small piston in a sealed system transfers the pressure to each square inch throughout the system. In this example, the 1-lb force is able to lift a 100-lb weight because it is supported by a piston that is 100 times larger in area than the small piston.</vt:lpstr>
      <vt:lpstr>Figure 98.5 The amount of force (F) on the piston is the result of pressure (P) multiplied by the surface area (A)</vt:lpstr>
      <vt:lpstr>PASCAL’S LAW (2 OF 4)</vt:lpstr>
      <vt:lpstr>Figure 98.6 The brake pad (friction material) is pressed on both sides of the rotating rotor by the hydraulic pressure of the caliper</vt:lpstr>
      <vt:lpstr>PASCAL’S LAW (3 OF 4)</vt:lpstr>
      <vt:lpstr>Figure 98.7 Mechanical force and the master cylinder piston area determine the hydraulic pressure in the brake system</vt:lpstr>
      <vt:lpstr>PASCAL’S LAW (4 OF 4)</vt:lpstr>
      <vt:lpstr>Figure 98.8 Hydraulic pressure is the same throughout a closed system and acts with equal force on equal areas</vt:lpstr>
      <vt:lpstr>Figure 98.9 Differences in brake caliper and wheel cylinder piston area have a major effect on brake application force</vt:lpstr>
      <vt:lpstr>Figure 98.10 The increase in application force created by the large brake caliper piston is offset by a decrease in piston travel</vt:lpstr>
      <vt:lpstr>QUESTION 1: ?</vt:lpstr>
      <vt:lpstr>ANSWER 1:</vt:lpstr>
      <vt:lpstr>MASTER CYLINDERS (1 OF 7)</vt:lpstr>
      <vt:lpstr>MASTER CYLINDERS (2 OF 7)</vt:lpstr>
      <vt:lpstr>Figure 98.11 A master cylinder showing the see-through reservoir and the location of the brake fluid level sensor with a cutaway showing the internal pistons</vt:lpstr>
      <vt:lpstr>Tech Tip </vt:lpstr>
      <vt:lpstr>Figure 98.12 Master cylinder with brake fluid level at the “max” (maximum) line</vt:lpstr>
      <vt:lpstr>Figure 98.13 The typical brake pedal is supported by a mount and attached to the pushrod by a U-shaped bracket. The pin used to retain the clevis to the brake pedal is usually called a clevis pin.</vt:lpstr>
      <vt:lpstr>Figure 98.14 A cutaway of a master cylinder. The reservoir feeds both chambers and uses a fluid level switch that activates the red brake warning lamp if the brake fluid level drops too low.</vt:lpstr>
      <vt:lpstr>MASTER CYLINDERS (3 OF 7)</vt:lpstr>
      <vt:lpstr>Figure 98.15 Note the various names for the vent port (front port) and the replenishing port (rear port). Names vary by vehicle and brake component manufacturer. Vent port and replenishing port are the terms recommended by the Society of Automotive Engineers (SAE).</vt:lpstr>
      <vt:lpstr>MASTER CYLINDERS (4 OF 7)</vt:lpstr>
      <vt:lpstr>Figure 98.16 The vent ports must remain open to allow brake fluid to expand when heated by the friction material and transferred to the caliper and/or wheel cylinder. As the brake fluid increases in temperature, it expands. The heated brake fluid can expand and flow back into the reservoir through the vent ports.</vt:lpstr>
      <vt:lpstr>Figure 98.17 As the brake pedal is depressed, the pushrod moves the primary piston forward, closing off the vent port. As soon as the port is blocked, pressure builds in front of the primary sealing cup, which pushes on the secondary piston. The secondary piston moves forward, blocking the secondary vent port and building pressure in front of the sealing cup.</vt:lpstr>
      <vt:lpstr>Figure 98.18 The purpose of the replenishing port is to keep the volume behind the primary piston filled with brake fluid from the reservoir as the piston moves forward during a brake application.</vt:lpstr>
      <vt:lpstr>Figure 98.19 When the brake pedal is released, the master cylinder piston moves rearward. Some of the brake fluid is pushed back up through the replenishing port, but most of the fluid flows past the sealing cup. Therefore, when the driver pumps the brake pedal, the additional fluid in front of the pressure-building sealing cup is available quickly.</vt:lpstr>
      <vt:lpstr>MASTER CYLINDERS (5 OF 7)</vt:lpstr>
      <vt:lpstr>MASTER CYLINDERS (6 OF 7)</vt:lpstr>
      <vt:lpstr>MASTER CYLINDERS (7 OF 7)</vt:lpstr>
      <vt:lpstr>Figure 98.20 Rear-wheel-drive vehicles use a dual split master cylinder</vt:lpstr>
      <vt:lpstr>Figure 98.21 The primary outlet is closest to the pushrod end of the master cylinder and the secondary outlet is closest to the nose end of the master cylinder.</vt:lpstr>
      <vt:lpstr>Figure 98.22 In the event of a primary system failure, no hydraulic pressure is available to push the second piston forward. As a result, the primary piston extension contacts the secondary piston and pushes on the secondary piston mechanically, rather than hydraulically. </vt:lpstr>
      <vt:lpstr>Figure 98.23 Front-wheel-drive vehicles use a diagonal split master cylinder. In this design, one section of the master cylinder operates the right front and the left rear brake and the other section operates the left front and right rear. </vt:lpstr>
      <vt:lpstr>Figure 98.24 Quick take-up master cylinder can be identified by the oversize primary low-pressure chamber.</vt:lpstr>
      <vt:lpstr>TECH TIP</vt:lpstr>
      <vt:lpstr>Figure 98.25 A brake pedal depressor like this can be used during brake service to block the flow of brake fluid from the master cylinder during service work on the hydraulic system</vt:lpstr>
      <vt:lpstr>QUESTION 2: ?</vt:lpstr>
      <vt:lpstr>ANSWER 2:</vt:lpstr>
      <vt:lpstr>DIAGNOSING MASTER CYLINDERS (1 OF 4)</vt:lpstr>
      <vt:lpstr>DIAGNOSING MASTER CYLINDERS (2 OF 4)</vt:lpstr>
      <vt:lpstr>DIAGNOSING MASTER CYLINDERS (3 OF 4)</vt:lpstr>
      <vt:lpstr>DIAGNOSING MASTER CYLINDERS (4 OF 4)</vt:lpstr>
      <vt:lpstr>Figure 98.26 Seepage at the booster indicates a leaking secondary (end) seal</vt:lpstr>
      <vt:lpstr>TECH TIP</vt:lpstr>
      <vt:lpstr>Figure 98.27 Pedal height is usually measured from the floor to the top of the brake pedal. Always follow the manufacturer’s recommended procedures and measurements</vt:lpstr>
      <vt:lpstr>Figure 98.28 Pedal height is usually measured from the floor to the top of the brake pedal. Always follow the manufacturer’s recommended procedures and measurements</vt:lpstr>
      <vt:lpstr>Figure 98.29 Brake pedal free play is the distance between the brake pedal fully released and the position of the brake pedal when braking resistance is felt</vt:lpstr>
      <vt:lpstr>Figure 98.30 Measure the unapplied distance between the brake pedal and the steering wheel</vt:lpstr>
      <vt:lpstr>Figure 98.31 Apply the brakes and measure the distance again</vt:lpstr>
      <vt:lpstr>QUESTION 3: ?</vt:lpstr>
      <vt:lpstr>ANSWER 3:</vt:lpstr>
      <vt:lpstr>MASTER CYLINDER SERVICE (1 OF 2)</vt:lpstr>
      <vt:lpstr>MASTER CYLINDER SERVICE (2 OF 2)</vt:lpstr>
      <vt:lpstr>Figure 98.32 Use a pry bar to carefully remove the reservoir from the master cylinder</vt:lpstr>
      <vt:lpstr>Figure 98.33 Piston assembly</vt:lpstr>
      <vt:lpstr>Figure 98.34 To reinstall the reservoir onto a master cylinder, place the reservoir on a clean flat surface and push the housing down onto the reservoir, after coating the rubber seals with brake fluid</vt:lpstr>
      <vt:lpstr>Figure 98.35 Bleeding a master cylinder before installing it on the vehicle. The master cylinder is clamped into a bench vise while using a rounded end of a dowel rod to push on the pushrod end with bleeder tubes down into the brake fluid. Master cylinders should be clamped on the mounting flange, as shown, to prevent distorting the master cylinder bore</vt:lpstr>
      <vt:lpstr>Figure 98.36 Installing a master cylinder. Always tighten the retaining fasteners and brake lines to factory specifications</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98</dc:title>
  <dc:creator>Curt &amp; Tammy</dc:creator>
  <cp:lastModifiedBy>Curt &amp; Tammy</cp:lastModifiedBy>
  <cp:revision>59</cp:revision>
  <dcterms:created xsi:type="dcterms:W3CDTF">2018-09-25T19:30:15Z</dcterms:created>
  <dcterms:modified xsi:type="dcterms:W3CDTF">2019-07-03T17:28:33Z</dcterms:modified>
</cp:coreProperties>
</file>