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15" r:id="rId9"/>
    <p:sldId id="316" r:id="rId10"/>
    <p:sldId id="317" r:id="rId11"/>
    <p:sldId id="267" r:id="rId12"/>
    <p:sldId id="268" r:id="rId13"/>
    <p:sldId id="335" r:id="rId14"/>
    <p:sldId id="336" r:id="rId15"/>
    <p:sldId id="270" r:id="rId16"/>
    <p:sldId id="318" r:id="rId17"/>
    <p:sldId id="337" r:id="rId18"/>
    <p:sldId id="326" r:id="rId19"/>
    <p:sldId id="286" r:id="rId20"/>
    <p:sldId id="287" r:id="rId21"/>
    <p:sldId id="338" r:id="rId22"/>
    <p:sldId id="339" r:id="rId23"/>
    <p:sldId id="327" r:id="rId24"/>
    <p:sldId id="328" r:id="rId25"/>
    <p:sldId id="272" r:id="rId26"/>
    <p:sldId id="329" r:id="rId27"/>
    <p:sldId id="340" r:id="rId28"/>
    <p:sldId id="330" r:id="rId29"/>
    <p:sldId id="341" r:id="rId30"/>
    <p:sldId id="342" r:id="rId31"/>
    <p:sldId id="343" r:id="rId32"/>
    <p:sldId id="344" r:id="rId33"/>
    <p:sldId id="345" r:id="rId34"/>
    <p:sldId id="346" r:id="rId35"/>
    <p:sldId id="347" r:id="rId36"/>
    <p:sldId id="331" r:id="rId37"/>
    <p:sldId id="299" r:id="rId38"/>
    <p:sldId id="300" r:id="rId39"/>
    <p:sldId id="348" r:id="rId40"/>
    <p:sldId id="349" r:id="rId41"/>
    <p:sldId id="332" r:id="rId42"/>
    <p:sldId id="333" r:id="rId43"/>
    <p:sldId id="334" r:id="rId44"/>
    <p:sldId id="32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97</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Brake Principles and Friction Materials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INERTIA (2 OF 2)</a:t>
            </a:r>
            <a:endParaRPr lang="en-US" dirty="0">
              <a:latin typeface="+mj-lt"/>
            </a:endParaRPr>
          </a:p>
        </p:txBody>
      </p:sp>
      <p:sp>
        <p:nvSpPr>
          <p:cNvPr id="3" name="Content Placeholder 2"/>
          <p:cNvSpPr>
            <a:spLocks noGrp="1"/>
          </p:cNvSpPr>
          <p:nvPr>
            <p:ph idx="1"/>
          </p:nvPr>
        </p:nvSpPr>
        <p:spPr/>
        <p:txBody>
          <a:bodyPr/>
          <a:lstStyle/>
          <a:p>
            <a:r>
              <a:rPr lang="en-US" dirty="0" smtClean="0"/>
              <a:t>Weight Bias</a:t>
            </a:r>
          </a:p>
          <a:p>
            <a:pPr lvl="1"/>
            <a:r>
              <a:rPr lang="en-US" dirty="0" smtClean="0"/>
              <a:t>The </a:t>
            </a:r>
            <a:r>
              <a:rPr lang="en-US" dirty="0"/>
              <a:t>total weight of the vehicle does not </a:t>
            </a:r>
            <a:r>
              <a:rPr lang="en-US" dirty="0" smtClean="0"/>
              <a:t>change during </a:t>
            </a:r>
            <a:r>
              <a:rPr lang="en-US" dirty="0"/>
              <a:t>a brake application, only the amount supported by </a:t>
            </a:r>
            <a:r>
              <a:rPr lang="en-US" dirty="0" smtClean="0"/>
              <a:t>each axle.</a:t>
            </a:r>
          </a:p>
          <a:p>
            <a:pPr lvl="1"/>
            <a:r>
              <a:rPr lang="en-US" dirty="0"/>
              <a:t>Front-wheel-drive (FWD) vehicles, in particular, have a </a:t>
            </a:r>
            <a:r>
              <a:rPr lang="en-US" dirty="0" smtClean="0"/>
              <a:t>forward weight </a:t>
            </a:r>
            <a:r>
              <a:rPr lang="en-US" dirty="0"/>
              <a:t>bias</a:t>
            </a:r>
            <a:r>
              <a:rPr lang="en-US" dirty="0" smtClean="0"/>
              <a:t>.</a:t>
            </a:r>
          </a:p>
          <a:p>
            <a:pPr lvl="1"/>
            <a:r>
              <a:rPr lang="en-US" dirty="0"/>
              <a:t>To deal with </a:t>
            </a:r>
            <a:r>
              <a:rPr lang="en-US" dirty="0" smtClean="0"/>
              <a:t>the extra </a:t>
            </a:r>
            <a:r>
              <a:rPr lang="en-US" dirty="0"/>
              <a:t>load, the front brakes are much more powerful than the </a:t>
            </a:r>
            <a:r>
              <a:rPr lang="en-US" dirty="0" smtClean="0"/>
              <a:t>rear brakes</a:t>
            </a:r>
            <a:r>
              <a:rPr lang="en-US" dirty="0"/>
              <a:t>.</a:t>
            </a:r>
            <a:endParaRPr lang="en-US" dirty="0"/>
          </a:p>
        </p:txBody>
      </p:sp>
    </p:spTree>
    <p:extLst>
      <p:ext uri="{BB962C8B-B14F-4D97-AF65-F5344CB8AC3E}">
        <p14:creationId xmlns:p14="http://schemas.microsoft.com/office/powerpoint/2010/main" val="3222496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855452"/>
          </a:xfrm>
        </p:spPr>
        <p:txBody>
          <a:bodyPr/>
          <a:lstStyle/>
          <a:p>
            <a:r>
              <a:rPr lang="en-IN" sz="2400" dirty="0">
                <a:latin typeface="+mj-lt"/>
              </a:rPr>
              <a:t>Figure 97.4 </a:t>
            </a:r>
            <a:r>
              <a:rPr lang="en-US" sz="2400" dirty="0">
                <a:latin typeface="+mj-lt"/>
              </a:rPr>
              <a:t>Inertia creates weight transfer that requires the front brakes to provide most of the braking force</a:t>
            </a:r>
            <a:endParaRPr lang="en-US" sz="2400" dirty="0">
              <a:latin typeface="+mj-lt"/>
            </a:endParaRPr>
          </a:p>
        </p:txBody>
      </p:sp>
      <p:pic>
        <p:nvPicPr>
          <p:cNvPr id="4" name="Picture 2" descr="A figure shows how weight transfer inertia affects the braking force. More braking force is needed for front wheels than rear wheels due to increased weight in the front wheel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15423" y="2162839"/>
            <a:ext cx="5913153" cy="3464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97.5 </a:t>
            </a:r>
            <a:r>
              <a:rPr lang="en-US" sz="2400" dirty="0">
                <a:latin typeface="+mj-lt"/>
              </a:rPr>
              <a:t>Front-wheel-drive vehicles have most of their weight over the front wheels</a:t>
            </a:r>
            <a:endParaRPr lang="en-US" dirty="0">
              <a:latin typeface="+mj-lt"/>
            </a:endParaRPr>
          </a:p>
        </p:txBody>
      </p:sp>
      <p:pic>
        <p:nvPicPr>
          <p:cNvPr id="6" name="Picture 2" descr="A figure shows the engine of a car with front-wheel drive located at the front of the ca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8738" y="2552185"/>
            <a:ext cx="7406520" cy="2482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COEFFICIENT OF FRICTION</a:t>
            </a:r>
            <a:endParaRPr lang="en-US" dirty="0">
              <a:latin typeface="+mj-lt"/>
            </a:endParaRPr>
          </a:p>
        </p:txBody>
      </p:sp>
      <p:sp>
        <p:nvSpPr>
          <p:cNvPr id="3" name="Content Placeholder 2"/>
          <p:cNvSpPr>
            <a:spLocks noGrp="1"/>
          </p:cNvSpPr>
          <p:nvPr>
            <p:ph idx="1"/>
          </p:nvPr>
        </p:nvSpPr>
        <p:spPr/>
        <p:txBody>
          <a:bodyPr/>
          <a:lstStyle/>
          <a:p>
            <a:r>
              <a:rPr lang="en-US" dirty="0" smtClean="0"/>
              <a:t>Definition</a:t>
            </a:r>
          </a:p>
          <a:p>
            <a:pPr lvl="1"/>
            <a:r>
              <a:rPr lang="en-US" dirty="0" smtClean="0"/>
              <a:t>The </a:t>
            </a:r>
            <a:r>
              <a:rPr lang="en-US" dirty="0"/>
              <a:t>amount of friction between two objects </a:t>
            </a:r>
            <a:r>
              <a:rPr lang="en-US" dirty="0" smtClean="0"/>
              <a:t>or surfaces </a:t>
            </a:r>
            <a:r>
              <a:rPr lang="en-US" dirty="0"/>
              <a:t>is commonly expressed as a value called the coefficient </a:t>
            </a:r>
            <a:r>
              <a:rPr lang="en-US" dirty="0" smtClean="0"/>
              <a:t>of friction.</a:t>
            </a:r>
          </a:p>
          <a:p>
            <a:r>
              <a:rPr lang="en-US" dirty="0" smtClean="0"/>
              <a:t>Static and Kinetic Friction</a:t>
            </a:r>
          </a:p>
          <a:p>
            <a:pPr lvl="1"/>
            <a:r>
              <a:rPr lang="en-US" dirty="0"/>
              <a:t>The static value </a:t>
            </a:r>
            <a:r>
              <a:rPr lang="en-US" dirty="0" smtClean="0"/>
              <a:t>is the </a:t>
            </a:r>
            <a:r>
              <a:rPr lang="en-US" dirty="0"/>
              <a:t>coefficient of friction with the two friction surfaces at rest</a:t>
            </a:r>
            <a:r>
              <a:rPr lang="en-US" dirty="0" smtClean="0"/>
              <a:t>.</a:t>
            </a:r>
          </a:p>
          <a:p>
            <a:pPr lvl="1"/>
            <a:r>
              <a:rPr lang="en-US" dirty="0" smtClean="0"/>
              <a:t>The </a:t>
            </a:r>
            <a:r>
              <a:rPr lang="en-US" dirty="0"/>
              <a:t>kinetic value is the coefficient of friction while the two </a:t>
            </a:r>
            <a:r>
              <a:rPr lang="en-US" dirty="0" smtClean="0"/>
              <a:t>surfaces are </a:t>
            </a:r>
            <a:r>
              <a:rPr lang="en-US" dirty="0"/>
              <a:t>sliding against one another.</a:t>
            </a:r>
            <a:endParaRPr lang="en-US" dirty="0"/>
          </a:p>
        </p:txBody>
      </p:sp>
    </p:spTree>
    <p:extLst>
      <p:ext uri="{BB962C8B-B14F-4D97-AF65-F5344CB8AC3E}">
        <p14:creationId xmlns:p14="http://schemas.microsoft.com/office/powerpoint/2010/main" val="652616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97.6 </a:t>
            </a:r>
            <a:r>
              <a:rPr lang="en-US" sz="2400" dirty="0">
                <a:latin typeface="+mj-lt"/>
              </a:rPr>
              <a:t>The static coefficient of friction of an object at rest is higher than the kinetic (dynamic) friction coefficient once in motion</a:t>
            </a:r>
            <a:endParaRPr lang="en-US" dirty="0">
              <a:latin typeface="+mj-lt"/>
            </a:endParaRPr>
          </a:p>
        </p:txBody>
      </p:sp>
      <p:pic>
        <p:nvPicPr>
          <p:cNvPr id="3" name="Picture 2" descr="The figure shows a 200-LB weighted wooden block tied with a rope and a tensile force of 100-LB applied to the rope it. The block is at rest due to high friction. Another wooden block weighing 200-LB slides over a surface, due to less friction with a minimum tensile force of 50 LB applied on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77990" y="1485892"/>
            <a:ext cx="2785872" cy="4681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433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707886"/>
          </a:xfrm>
          <a:prstGeom prst="rect">
            <a:avLst/>
          </a:prstGeom>
        </p:spPr>
        <p:txBody>
          <a:bodyPr wrap="square">
            <a:spAutoFit/>
          </a:bodyPr>
          <a:lstStyle/>
          <a:p>
            <a:r>
              <a:rPr lang="en-US" sz="4000" dirty="0" smtClean="0">
                <a:solidFill>
                  <a:srgbClr val="000000"/>
                </a:solidFill>
              </a:rPr>
              <a:t>What is coefficient of friction?</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The amount of friction between two surfaces.</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BRAKE FADE (1 OF 2)</a:t>
            </a:r>
            <a:endParaRPr lang="en-US" dirty="0">
              <a:latin typeface="+mj-lt"/>
            </a:endParaRPr>
          </a:p>
        </p:txBody>
      </p:sp>
      <p:sp>
        <p:nvSpPr>
          <p:cNvPr id="3" name="Content Placeholder 2"/>
          <p:cNvSpPr>
            <a:spLocks noGrp="1"/>
          </p:cNvSpPr>
          <p:nvPr>
            <p:ph idx="1"/>
          </p:nvPr>
        </p:nvSpPr>
        <p:spPr/>
        <p:txBody>
          <a:bodyPr/>
          <a:lstStyle/>
          <a:p>
            <a:r>
              <a:rPr lang="en-US" dirty="0" smtClean="0"/>
              <a:t>Definition</a:t>
            </a:r>
          </a:p>
          <a:p>
            <a:pPr lvl="1"/>
            <a:r>
              <a:rPr lang="en-US" dirty="0" smtClean="0"/>
              <a:t>If </a:t>
            </a:r>
            <a:r>
              <a:rPr lang="en-US" dirty="0"/>
              <a:t>repeated hard stops are performed, the </a:t>
            </a:r>
            <a:r>
              <a:rPr lang="en-US" dirty="0" smtClean="0"/>
              <a:t>brake system </a:t>
            </a:r>
            <a:r>
              <a:rPr lang="en-US" dirty="0"/>
              <a:t>components can overheat and lose effectiveness, or </a:t>
            </a:r>
            <a:r>
              <a:rPr lang="en-US" dirty="0" smtClean="0"/>
              <a:t>possibly fail </a:t>
            </a:r>
            <a:r>
              <a:rPr lang="en-US" dirty="0"/>
              <a:t>altogether</a:t>
            </a:r>
            <a:r>
              <a:rPr lang="en-US" dirty="0" smtClean="0"/>
              <a:t>.</a:t>
            </a:r>
          </a:p>
          <a:p>
            <a:r>
              <a:rPr lang="en-US" dirty="0" smtClean="0"/>
              <a:t>Mechanical Fade</a:t>
            </a:r>
          </a:p>
          <a:p>
            <a:pPr lvl="1"/>
            <a:r>
              <a:rPr lang="en-US" dirty="0"/>
              <a:t>Mechanical fade occurs when a </a:t>
            </a:r>
            <a:r>
              <a:rPr lang="en-US" dirty="0" smtClean="0"/>
              <a:t>brake drum </a:t>
            </a:r>
            <a:r>
              <a:rPr lang="en-US" dirty="0"/>
              <a:t>overheats and expands away from the brake </a:t>
            </a:r>
            <a:r>
              <a:rPr lang="en-US" dirty="0" smtClean="0"/>
              <a:t>lining.</a:t>
            </a:r>
          </a:p>
          <a:p>
            <a:r>
              <a:rPr lang="en-US" dirty="0" smtClean="0"/>
              <a:t>Lining Fade</a:t>
            </a:r>
          </a:p>
          <a:p>
            <a:pPr lvl="1"/>
            <a:r>
              <a:rPr lang="en-US" dirty="0" smtClean="0"/>
              <a:t>The </a:t>
            </a:r>
            <a:r>
              <a:rPr lang="en-US" dirty="0"/>
              <a:t>friction material overheats to the point where </a:t>
            </a:r>
            <a:r>
              <a:rPr lang="en-US" dirty="0" smtClean="0"/>
              <a:t>its coefficient </a:t>
            </a:r>
            <a:r>
              <a:rPr lang="en-US" dirty="0"/>
              <a:t>of friction drops off.</a:t>
            </a:r>
            <a:endParaRPr lang="en-US" dirty="0" smtClean="0"/>
          </a:p>
          <a:p>
            <a:pPr lvl="1"/>
            <a:endParaRPr lang="en-US" dirty="0"/>
          </a:p>
        </p:txBody>
      </p:sp>
    </p:spTree>
    <p:extLst>
      <p:ext uri="{BB962C8B-B14F-4D97-AF65-F5344CB8AC3E}">
        <p14:creationId xmlns:p14="http://schemas.microsoft.com/office/powerpoint/2010/main" val="2580418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BRAKE </a:t>
            </a:r>
            <a:r>
              <a:rPr lang="en-US" dirty="0" smtClean="0">
                <a:latin typeface="+mj-lt"/>
              </a:rPr>
              <a:t>FADE (2 OF 2)</a:t>
            </a:r>
            <a:endParaRPr lang="en-US" dirty="0">
              <a:latin typeface="+mj-lt"/>
            </a:endParaRPr>
          </a:p>
        </p:txBody>
      </p:sp>
      <p:sp>
        <p:nvSpPr>
          <p:cNvPr id="3" name="Content Placeholder 2"/>
          <p:cNvSpPr>
            <a:spLocks noGrp="1"/>
          </p:cNvSpPr>
          <p:nvPr>
            <p:ph idx="1"/>
          </p:nvPr>
        </p:nvSpPr>
        <p:spPr/>
        <p:txBody>
          <a:bodyPr/>
          <a:lstStyle/>
          <a:p>
            <a:r>
              <a:rPr lang="en-US" dirty="0" smtClean="0"/>
              <a:t>Gas Fade</a:t>
            </a:r>
          </a:p>
          <a:p>
            <a:pPr lvl="1"/>
            <a:r>
              <a:rPr lang="en-US" dirty="0" smtClean="0"/>
              <a:t>Under </a:t>
            </a:r>
            <a:r>
              <a:rPr lang="en-US" dirty="0"/>
              <a:t>very hard braking when a thin layer of hot </a:t>
            </a:r>
            <a:r>
              <a:rPr lang="en-US" dirty="0" smtClean="0"/>
              <a:t>gases and </a:t>
            </a:r>
            <a:r>
              <a:rPr lang="en-US" dirty="0"/>
              <a:t>dust particles builds up between the brake drum or rotor </a:t>
            </a:r>
            <a:r>
              <a:rPr lang="en-US" dirty="0" smtClean="0"/>
              <a:t>and linings.</a:t>
            </a:r>
          </a:p>
          <a:p>
            <a:r>
              <a:rPr lang="en-US" dirty="0" smtClean="0"/>
              <a:t>Water Fade</a:t>
            </a:r>
          </a:p>
          <a:p>
            <a:pPr lvl="1"/>
            <a:r>
              <a:rPr lang="en-US" dirty="0" smtClean="0"/>
              <a:t>Occurs when </a:t>
            </a:r>
            <a:r>
              <a:rPr lang="en-US" dirty="0"/>
              <a:t>water </a:t>
            </a:r>
            <a:r>
              <a:rPr lang="en-US" dirty="0" smtClean="0"/>
              <a:t>gets </a:t>
            </a:r>
            <a:r>
              <a:rPr lang="en-US" dirty="0"/>
              <a:t>between the brake drum and </a:t>
            </a:r>
            <a:r>
              <a:rPr lang="en-US" dirty="0" smtClean="0"/>
              <a:t>the linings</a:t>
            </a:r>
            <a:r>
              <a:rPr lang="en-US" dirty="0"/>
              <a:t>.</a:t>
            </a:r>
            <a:endParaRPr lang="en-US" dirty="0"/>
          </a:p>
        </p:txBody>
      </p:sp>
    </p:spTree>
    <p:extLst>
      <p:ext uri="{BB962C8B-B14F-4D97-AF65-F5344CB8AC3E}">
        <p14:creationId xmlns:p14="http://schemas.microsoft.com/office/powerpoint/2010/main" val="2474551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97.7 </a:t>
            </a:r>
            <a:r>
              <a:rPr lang="en-US" sz="2400" dirty="0">
                <a:latin typeface="+mj-lt"/>
              </a:rPr>
              <a:t>Some heat increases the coefficient of friction, but too much heat can cause it to drop off sharply</a:t>
            </a:r>
            <a:endParaRPr lang="en-US" dirty="0">
              <a:latin typeface="+mj-lt"/>
            </a:endParaRPr>
          </a:p>
        </p:txBody>
      </p:sp>
      <p:pic>
        <p:nvPicPr>
          <p:cNvPr id="3" name="Picture 2" descr="A figure shows a graph between heat on x-axis and friction coefficient on y-axis. The graph is an irregular curve that resembles an inverted U-curve. Heat increases with friction, but after a point friction drops with further increase in hea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35077" y="2068525"/>
            <a:ext cx="3673843" cy="3922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392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sz="2700" b="1" dirty="0" smtClean="0">
                <a:solidFill>
                  <a:srgbClr val="005A70"/>
                </a:solidFill>
              </a:rPr>
              <a:t>97.1</a:t>
            </a:r>
            <a:r>
              <a:rPr lang="en-US" sz="2700" dirty="0" smtClean="0"/>
              <a:t> </a:t>
            </a:r>
            <a:r>
              <a:rPr lang="en-US" sz="2700" dirty="0"/>
              <a:t>Discuss the energy principles that apply to brakes</a:t>
            </a:r>
            <a:r>
              <a:rPr lang="en-US" sz="2700" dirty="0" smtClean="0"/>
              <a:t>.</a:t>
            </a:r>
          </a:p>
          <a:p>
            <a:pPr marL="0" indent="0">
              <a:buNone/>
            </a:pPr>
            <a:r>
              <a:rPr lang="en-US" sz="2700" b="1" dirty="0" smtClean="0">
                <a:solidFill>
                  <a:srgbClr val="005A70"/>
                </a:solidFill>
              </a:rPr>
              <a:t>97.2 </a:t>
            </a:r>
            <a:r>
              <a:rPr lang="en-US" sz="2700" dirty="0"/>
              <a:t>Discuss the friction principles that apply to brakes</a:t>
            </a:r>
            <a:r>
              <a:rPr lang="en-US" sz="2700" dirty="0" smtClean="0"/>
              <a:t>.</a:t>
            </a:r>
          </a:p>
          <a:p>
            <a:pPr marL="0" indent="0">
              <a:buNone/>
            </a:pPr>
            <a:r>
              <a:rPr lang="en-US" sz="2700" b="1" dirty="0" smtClean="0">
                <a:solidFill>
                  <a:srgbClr val="005A70"/>
                </a:solidFill>
              </a:rPr>
              <a:t>97.3 </a:t>
            </a:r>
            <a:r>
              <a:rPr lang="en-US" sz="2700" dirty="0"/>
              <a:t>Describe how brakes can fade due to excessive heat</a:t>
            </a:r>
            <a:r>
              <a:rPr lang="en-US" sz="2700" dirty="0" smtClean="0"/>
              <a:t>.</a:t>
            </a:r>
          </a:p>
          <a:p>
            <a:pPr marL="0" indent="0">
              <a:buNone/>
            </a:pPr>
            <a:r>
              <a:rPr lang="en-US" sz="2700" b="1" dirty="0" smtClean="0">
                <a:solidFill>
                  <a:schemeClr val="accent2"/>
                </a:solidFill>
              </a:rPr>
              <a:t>97.4</a:t>
            </a:r>
            <a:r>
              <a:rPr lang="en-US" sz="2700" dirty="0" smtClean="0"/>
              <a:t> </a:t>
            </a:r>
            <a:r>
              <a:rPr lang="en-US" sz="2700" dirty="0"/>
              <a:t>Describe how deceleration rates are measured</a:t>
            </a:r>
            <a:r>
              <a:rPr lang="en-US" sz="2700" dirty="0" smtClean="0"/>
              <a:t>.</a:t>
            </a:r>
          </a:p>
          <a:p>
            <a:pPr marL="0" indent="0">
              <a:buNone/>
            </a:pPr>
            <a:r>
              <a:rPr lang="en-US" sz="2700" b="1" dirty="0" smtClean="0">
                <a:solidFill>
                  <a:schemeClr val="accent2"/>
                </a:solidFill>
              </a:rPr>
              <a:t>97.5</a:t>
            </a:r>
            <a:r>
              <a:rPr lang="en-US" sz="2700" dirty="0" smtClean="0"/>
              <a:t> </a:t>
            </a:r>
            <a:r>
              <a:rPr lang="en-US" sz="2700" dirty="0"/>
              <a:t>Discuss friction materials used in brake systems.</a:t>
            </a:r>
            <a:endParaRPr lang="en-US" sz="2700"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97.8 </a:t>
            </a:r>
            <a:r>
              <a:rPr lang="en-US" sz="1800" dirty="0">
                <a:latin typeface="+mj-lt"/>
              </a:rPr>
              <a:t>One cause of brake fade occurs when the phenolic resin, a part of the friction material, gets so hot that it vaporizes. The vaporized gas from the disc brake pads gets between the rotor (disc) and the friction pad. Because the friction pad is no longer in contact with the rotor, no additional braking force is possible</a:t>
            </a:r>
            <a:endParaRPr lang="en-US" sz="1800" dirty="0">
              <a:latin typeface="+mj-lt"/>
            </a:endParaRPr>
          </a:p>
        </p:txBody>
      </p:sp>
      <p:pic>
        <p:nvPicPr>
          <p:cNvPr id="3" name="Picture 2" descr="A figure shows phenolic resin present in the friction pads and disc getting vaporized due to hea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64700" y="2057400"/>
            <a:ext cx="2252323" cy="3565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388" y="1990725"/>
            <a:ext cx="599122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97.9 T</a:t>
            </a:r>
            <a:r>
              <a:rPr lang="en-US" sz="2400" dirty="0">
                <a:latin typeface="+mj-lt"/>
              </a:rPr>
              <a:t>he gear selector is often called the “PRNDL,” pronounced “</a:t>
            </a:r>
            <a:r>
              <a:rPr lang="en-US" sz="2400" dirty="0" err="1">
                <a:latin typeface="+mj-lt"/>
              </a:rPr>
              <a:t>prindle</a:t>
            </a:r>
            <a:r>
              <a:rPr lang="en-US" sz="2400" dirty="0">
                <a:latin typeface="+mj-lt"/>
              </a:rPr>
              <a:t>,” regardless of the actual letters or numbers used</a:t>
            </a:r>
            <a:endParaRPr lang="en-US" dirty="0">
              <a:latin typeface="+mj-lt"/>
            </a:endParaRPr>
          </a:p>
        </p:txBody>
      </p:sp>
      <p:pic>
        <p:nvPicPr>
          <p:cNvPr id="3" name="Picture 2" descr="A photo shows a gear selector with gear positions for park, reverse, neutral, drive, low, and two."/>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27465" y="2781185"/>
            <a:ext cx="4089069" cy="3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467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DECELERATION RATES</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dirty="0" smtClean="0"/>
              <a:t>Deceleration </a:t>
            </a:r>
            <a:r>
              <a:rPr lang="en-US" dirty="0"/>
              <a:t>rates are measured in units </a:t>
            </a:r>
            <a:r>
              <a:rPr lang="en-US" dirty="0" smtClean="0"/>
              <a:t>of “feet </a:t>
            </a:r>
            <a:r>
              <a:rPr lang="en-US" dirty="0"/>
              <a:t>per second per second</a:t>
            </a:r>
            <a:r>
              <a:rPr lang="en-US" dirty="0" smtClean="0"/>
              <a:t>”.</a:t>
            </a:r>
          </a:p>
          <a:p>
            <a:r>
              <a:rPr lang="en-US" dirty="0" smtClean="0"/>
              <a:t>Typical Deceleration Rates</a:t>
            </a:r>
          </a:p>
          <a:p>
            <a:pPr lvl="1"/>
            <a:r>
              <a:rPr lang="en-US" dirty="0"/>
              <a:t>Comfortable deceleration is about 8.5 </a:t>
            </a:r>
            <a:r>
              <a:rPr lang="en-US" dirty="0" err="1"/>
              <a:t>ft</a:t>
            </a:r>
            <a:r>
              <a:rPr lang="en-US" dirty="0"/>
              <a:t>/sec2 (3 m/sec2</a:t>
            </a:r>
            <a:r>
              <a:rPr lang="en-US" dirty="0" smtClean="0"/>
              <a:t>).</a:t>
            </a:r>
          </a:p>
          <a:p>
            <a:pPr lvl="1"/>
            <a:r>
              <a:rPr lang="en-US" dirty="0"/>
              <a:t>Loose items in the vehicle “fly” above 11 </a:t>
            </a:r>
            <a:r>
              <a:rPr lang="en-US" dirty="0" err="1" smtClean="0"/>
              <a:t>ft</a:t>
            </a:r>
            <a:r>
              <a:rPr lang="en-US" dirty="0" smtClean="0"/>
              <a:t>/sec2 (3.5 </a:t>
            </a:r>
            <a:r>
              <a:rPr lang="en-US" dirty="0"/>
              <a:t>m/sec2</a:t>
            </a:r>
            <a:r>
              <a:rPr lang="en-US" dirty="0" smtClean="0"/>
              <a:t>).</a:t>
            </a:r>
          </a:p>
          <a:p>
            <a:r>
              <a:rPr lang="en-US" dirty="0" smtClean="0"/>
              <a:t>Brake temperature</a:t>
            </a:r>
          </a:p>
          <a:p>
            <a:pPr lvl="1"/>
            <a:r>
              <a:rPr lang="en-US" dirty="0"/>
              <a:t>1,300°F (700°C) or higher during normal driving</a:t>
            </a:r>
            <a:endParaRPr lang="en-US" dirty="0"/>
          </a:p>
        </p:txBody>
      </p:sp>
    </p:spTree>
    <p:extLst>
      <p:ext uri="{BB962C8B-B14F-4D97-AF65-F5344CB8AC3E}">
        <p14:creationId xmlns:p14="http://schemas.microsoft.com/office/powerpoint/2010/main" val="1037372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97.10 </a:t>
            </a:r>
            <a:r>
              <a:rPr lang="en-US" sz="2400" dirty="0">
                <a:latin typeface="+mj-lt"/>
              </a:rPr>
              <a:t>Rapid braking causes the brake friction material to wear more compared to gentle, less aggressive, braking</a:t>
            </a:r>
            <a:endParaRPr lang="en-US" dirty="0">
              <a:latin typeface="+mj-lt"/>
            </a:endParaRPr>
          </a:p>
        </p:txBody>
      </p:sp>
      <p:pic>
        <p:nvPicPr>
          <p:cNvPr id="3" name="Picture 2" descr="A figure shows a car subjected to rapid braking force. It causes the brake friction material to wear faster than gentle braking for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6621" y="3306546"/>
            <a:ext cx="8232286" cy="1159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168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BRAKE FRICTION MATERIALS</a:t>
            </a:r>
            <a:endParaRPr lang="en-US" dirty="0">
              <a:latin typeface="+mj-lt"/>
            </a:endParaRPr>
          </a:p>
        </p:txBody>
      </p:sp>
      <p:sp>
        <p:nvSpPr>
          <p:cNvPr id="3" name="Content Placeholder 2"/>
          <p:cNvSpPr>
            <a:spLocks noGrp="1"/>
          </p:cNvSpPr>
          <p:nvPr>
            <p:ph idx="1"/>
          </p:nvPr>
        </p:nvSpPr>
        <p:spPr/>
        <p:txBody>
          <a:bodyPr/>
          <a:lstStyle/>
          <a:p>
            <a:r>
              <a:rPr lang="en-US" dirty="0"/>
              <a:t>Brake friction materials </a:t>
            </a:r>
            <a:r>
              <a:rPr lang="en-US" dirty="0" smtClean="0"/>
              <a:t>are composed </a:t>
            </a:r>
            <a:r>
              <a:rPr lang="en-US" dirty="0"/>
              <a:t>of relatively soft, but tough, and </a:t>
            </a:r>
            <a:r>
              <a:rPr lang="en-US" dirty="0" smtClean="0"/>
              <a:t>heat-resistant material </a:t>
            </a:r>
            <a:r>
              <a:rPr lang="en-US" dirty="0"/>
              <a:t>to provide the friction between the moveable part </a:t>
            </a:r>
            <a:r>
              <a:rPr lang="en-US" dirty="0" smtClean="0"/>
              <a:t>of the </a:t>
            </a:r>
            <a:r>
              <a:rPr lang="en-US" dirty="0"/>
              <a:t>braking system (drum or rotor) and the stationary part of </a:t>
            </a:r>
            <a:r>
              <a:rPr lang="en-US" dirty="0" smtClean="0"/>
              <a:t>the braking </a:t>
            </a:r>
            <a:r>
              <a:rPr lang="en-US" dirty="0"/>
              <a:t>system</a:t>
            </a:r>
            <a:r>
              <a:rPr lang="en-US" dirty="0" smtClean="0"/>
              <a:t>.</a:t>
            </a:r>
          </a:p>
          <a:p>
            <a:endParaRPr lang="en-US" dirty="0"/>
          </a:p>
        </p:txBody>
      </p:sp>
    </p:spTree>
    <p:extLst>
      <p:ext uri="{BB962C8B-B14F-4D97-AF65-F5344CB8AC3E}">
        <p14:creationId xmlns:p14="http://schemas.microsoft.com/office/powerpoint/2010/main" val="1832943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ASBESTOS (1 OF 2)</a:t>
            </a:r>
            <a:endParaRPr lang="en-US" dirty="0">
              <a:latin typeface="+mj-lt"/>
            </a:endParaRPr>
          </a:p>
        </p:txBody>
      </p:sp>
      <p:sp>
        <p:nvSpPr>
          <p:cNvPr id="3" name="Content Placeholder 2"/>
          <p:cNvSpPr>
            <a:spLocks noGrp="1"/>
          </p:cNvSpPr>
          <p:nvPr>
            <p:ph idx="1"/>
          </p:nvPr>
        </p:nvSpPr>
        <p:spPr/>
        <p:txBody>
          <a:bodyPr/>
          <a:lstStyle/>
          <a:p>
            <a:r>
              <a:rPr lang="en-US" dirty="0" smtClean="0"/>
              <a:t>Definition</a:t>
            </a:r>
          </a:p>
          <a:p>
            <a:pPr lvl="1"/>
            <a:r>
              <a:rPr lang="en-US" dirty="0"/>
              <a:t>Asbestos is the term used to describe </a:t>
            </a:r>
            <a:r>
              <a:rPr lang="en-US" dirty="0" smtClean="0"/>
              <a:t>naturally occurring </a:t>
            </a:r>
            <a:r>
              <a:rPr lang="en-US" dirty="0"/>
              <a:t>silicate minerals that consist of long fibers</a:t>
            </a:r>
            <a:r>
              <a:rPr lang="en-US" dirty="0" smtClean="0"/>
              <a:t>.</a:t>
            </a:r>
          </a:p>
          <a:p>
            <a:r>
              <a:rPr lang="en-US" dirty="0" smtClean="0"/>
              <a:t>Asbestos Hazards</a:t>
            </a:r>
          </a:p>
          <a:p>
            <a:pPr lvl="1"/>
            <a:r>
              <a:rPr lang="en-US" dirty="0" smtClean="0"/>
              <a:t>Asbestos </a:t>
            </a:r>
            <a:r>
              <a:rPr lang="en-US" dirty="0"/>
              <a:t>exposure can cause </a:t>
            </a:r>
            <a:r>
              <a:rPr lang="en-US" dirty="0" smtClean="0"/>
              <a:t>scar tissue </a:t>
            </a:r>
            <a:r>
              <a:rPr lang="en-US" dirty="0"/>
              <a:t>to form in the lungs. This condition is called asbestosis</a:t>
            </a:r>
            <a:r>
              <a:rPr lang="en-US" dirty="0" smtClean="0"/>
              <a:t>.</a:t>
            </a:r>
          </a:p>
          <a:p>
            <a:pPr lvl="1"/>
            <a:endParaRPr lang="en-US" dirty="0"/>
          </a:p>
        </p:txBody>
      </p:sp>
    </p:spTree>
    <p:extLst>
      <p:ext uri="{BB962C8B-B14F-4D97-AF65-F5344CB8AC3E}">
        <p14:creationId xmlns:p14="http://schemas.microsoft.com/office/powerpoint/2010/main" val="3681066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ASBESTOS (2 OF 2)</a:t>
            </a:r>
            <a:endParaRPr lang="en-US" dirty="0">
              <a:latin typeface="+mj-lt"/>
            </a:endParaRPr>
          </a:p>
        </p:txBody>
      </p:sp>
      <p:sp>
        <p:nvSpPr>
          <p:cNvPr id="3" name="Content Placeholder 2"/>
          <p:cNvSpPr>
            <a:spLocks noGrp="1"/>
          </p:cNvSpPr>
          <p:nvPr>
            <p:ph idx="1"/>
          </p:nvPr>
        </p:nvSpPr>
        <p:spPr/>
        <p:txBody>
          <a:bodyPr/>
          <a:lstStyle/>
          <a:p>
            <a:r>
              <a:rPr lang="en-US" dirty="0"/>
              <a:t>The use of </a:t>
            </a:r>
            <a:r>
              <a:rPr lang="en-US" dirty="0" smtClean="0"/>
              <a:t>asbestos for </a:t>
            </a:r>
            <a:r>
              <a:rPr lang="en-US" dirty="0"/>
              <a:t>brake linings was never abandoned completely.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054" y="2514600"/>
            <a:ext cx="5867400"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1167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SEMI-METALIC FRICTION MATERIALS</a:t>
            </a:r>
            <a:endParaRPr lang="en-US" dirty="0">
              <a:latin typeface="+mj-lt"/>
            </a:endParaRPr>
          </a:p>
        </p:txBody>
      </p:sp>
      <p:sp>
        <p:nvSpPr>
          <p:cNvPr id="3" name="Content Placeholder 2"/>
          <p:cNvSpPr>
            <a:spLocks noGrp="1"/>
          </p:cNvSpPr>
          <p:nvPr>
            <p:ph idx="1"/>
          </p:nvPr>
        </p:nvSpPr>
        <p:spPr/>
        <p:txBody>
          <a:bodyPr/>
          <a:lstStyle/>
          <a:p>
            <a:r>
              <a:rPr lang="en-US" dirty="0" smtClean="0"/>
              <a:t>Definition</a:t>
            </a:r>
          </a:p>
          <a:p>
            <a:pPr lvl="1"/>
            <a:r>
              <a:rPr lang="en-US" dirty="0" smtClean="0"/>
              <a:t>The </a:t>
            </a:r>
            <a:r>
              <a:rPr lang="en-US" dirty="0"/>
              <a:t>term </a:t>
            </a:r>
            <a:r>
              <a:rPr lang="en-US" dirty="0" smtClean="0"/>
              <a:t>semi-metallic </a:t>
            </a:r>
            <a:r>
              <a:rPr lang="en-US" dirty="0"/>
              <a:t>refers to brake </a:t>
            </a:r>
            <a:r>
              <a:rPr lang="en-US" dirty="0" smtClean="0"/>
              <a:t>lining material </a:t>
            </a:r>
            <a:r>
              <a:rPr lang="en-US" dirty="0"/>
              <a:t>that uses metal, rather than asbestos, in its formulation</a:t>
            </a:r>
            <a:r>
              <a:rPr lang="en-US" dirty="0" smtClean="0"/>
              <a:t>.</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695" y="3379589"/>
            <a:ext cx="5324475" cy="2777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2741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NON-ASBESTOS/CERAMIC FRICTION MATERIALS</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dirty="0"/>
              <a:t>Brake pads and linings that use </a:t>
            </a:r>
            <a:r>
              <a:rPr lang="en-US" dirty="0" smtClean="0"/>
              <a:t>synthetic material</a:t>
            </a:r>
            <a:r>
              <a:rPr lang="en-US" dirty="0"/>
              <a:t>, such as aramid fibers, instead of </a:t>
            </a:r>
            <a:r>
              <a:rPr lang="en-US" dirty="0" smtClean="0"/>
              <a:t>steel.</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961243"/>
            <a:ext cx="5057775" cy="3464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6722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ENERGY AND WORK</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Energy</a:t>
            </a:r>
          </a:p>
          <a:p>
            <a:pPr lvl="1"/>
            <a:r>
              <a:rPr lang="en-US" dirty="0"/>
              <a:t>Energy is the ability to do work</a:t>
            </a:r>
            <a:r>
              <a:rPr lang="en-US" dirty="0" smtClean="0"/>
              <a:t>.</a:t>
            </a:r>
          </a:p>
          <a:p>
            <a:r>
              <a:rPr lang="en-US" dirty="0" smtClean="0"/>
              <a:t>Work</a:t>
            </a:r>
          </a:p>
          <a:p>
            <a:pPr lvl="1"/>
            <a:r>
              <a:rPr lang="en-US" dirty="0"/>
              <a:t>Work is the transfer of energy from one physical system </a:t>
            </a:r>
            <a:r>
              <a:rPr lang="en-US" dirty="0" smtClean="0"/>
              <a:t>to another.</a:t>
            </a:r>
          </a:p>
          <a:p>
            <a:r>
              <a:rPr lang="en-US" dirty="0" smtClean="0"/>
              <a:t>Kinetic Energy</a:t>
            </a:r>
          </a:p>
          <a:p>
            <a:pPr lvl="1"/>
            <a:r>
              <a:rPr lang="en-US" dirty="0" smtClean="0"/>
              <a:t>Is </a:t>
            </a:r>
            <a:r>
              <a:rPr lang="en-US" dirty="0"/>
              <a:t>the energy of mass in </a:t>
            </a:r>
            <a:r>
              <a:rPr lang="en-US" dirty="0" smtClean="0"/>
              <a:t>motion.</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CARBON FIBER FRICTION MATERIALS</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dirty="0"/>
              <a:t>Carbon fiber material is often called CFRC (carbon </a:t>
            </a:r>
            <a:r>
              <a:rPr lang="en-US" dirty="0" smtClean="0"/>
              <a:t>fiber-reinforced carbon</a:t>
            </a:r>
            <a:r>
              <a:rPr lang="en-US" dirty="0"/>
              <a:t>). It is composed of a carbon mix into </a:t>
            </a:r>
            <a:r>
              <a:rPr lang="en-US" dirty="0" smtClean="0"/>
              <a:t>which reinforcing carbon </a:t>
            </a:r>
            <a:r>
              <a:rPr lang="en-US" dirty="0"/>
              <a:t>fibers are embedded</a:t>
            </a:r>
            <a:r>
              <a:rPr lang="en-US" dirty="0" smtClean="0"/>
              <a:t>.</a:t>
            </a:r>
          </a:p>
          <a:p>
            <a:pPr lvl="1"/>
            <a:r>
              <a:rPr lang="en-US" dirty="0"/>
              <a:t>CFRC brakes </a:t>
            </a:r>
            <a:r>
              <a:rPr lang="en-US" dirty="0" smtClean="0"/>
              <a:t>provide constant </a:t>
            </a:r>
            <a:r>
              <a:rPr lang="en-US" dirty="0"/>
              <a:t>friction coefficient whether cold or hot, low wear </a:t>
            </a:r>
            <a:r>
              <a:rPr lang="en-US" dirty="0" smtClean="0"/>
              <a:t>rates, and </a:t>
            </a:r>
            <a:r>
              <a:rPr lang="en-US" dirty="0"/>
              <a:t>low noise development.</a:t>
            </a:r>
            <a:endParaRPr lang="en-US" dirty="0" smtClean="0"/>
          </a:p>
          <a:p>
            <a:pPr lvl="1"/>
            <a:endParaRPr lang="en-US" dirty="0"/>
          </a:p>
        </p:txBody>
      </p:sp>
    </p:spTree>
    <p:extLst>
      <p:ext uri="{BB962C8B-B14F-4D97-AF65-F5344CB8AC3E}">
        <p14:creationId xmlns:p14="http://schemas.microsoft.com/office/powerpoint/2010/main" val="147309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BRAKE PADS AND ENVIRONMENTAL CONCERNS</a:t>
            </a:r>
            <a:endParaRPr lang="en-US" dirty="0">
              <a:latin typeface="+mj-lt"/>
            </a:endParaRPr>
          </a:p>
        </p:txBody>
      </p:sp>
      <p:sp>
        <p:nvSpPr>
          <p:cNvPr id="3" name="Content Placeholder 2"/>
          <p:cNvSpPr>
            <a:spLocks noGrp="1"/>
          </p:cNvSpPr>
          <p:nvPr>
            <p:ph idx="1"/>
          </p:nvPr>
        </p:nvSpPr>
        <p:spPr/>
        <p:txBody>
          <a:bodyPr/>
          <a:lstStyle/>
          <a:p>
            <a:r>
              <a:rPr lang="en-US" dirty="0" smtClean="0"/>
              <a:t>Copper is used in brake pads for heat transfer, strength, and to reduce fade.</a:t>
            </a:r>
          </a:p>
          <a:p>
            <a:r>
              <a:rPr lang="en-US" dirty="0" smtClean="0"/>
              <a:t>Copper is considered a pollutant.</a:t>
            </a:r>
          </a:p>
          <a:p>
            <a:r>
              <a:rPr lang="en-US" dirty="0" smtClean="0"/>
              <a:t>Legislation to reduce/eliminate copper in various states.</a:t>
            </a:r>
          </a:p>
          <a:p>
            <a:pPr lvl="1"/>
            <a:r>
              <a:rPr lang="en-US" dirty="0"/>
              <a:t>Washington State legislation mandates that </a:t>
            </a:r>
            <a:r>
              <a:rPr lang="en-US" dirty="0" smtClean="0"/>
              <a:t>all brake </a:t>
            </a:r>
            <a:r>
              <a:rPr lang="en-US" dirty="0"/>
              <a:t>pads and shoes manufactured after January 1, 2015, </a:t>
            </a:r>
            <a:r>
              <a:rPr lang="en-US" dirty="0" smtClean="0"/>
              <a:t>are required </a:t>
            </a:r>
            <a:r>
              <a:rPr lang="en-US" dirty="0"/>
              <a:t>to have a leaf mark icon indicating the level of </a:t>
            </a:r>
            <a:r>
              <a:rPr lang="en-US" dirty="0" smtClean="0"/>
              <a:t>compliance with </a:t>
            </a:r>
            <a:r>
              <a:rPr lang="en-US" dirty="0"/>
              <a:t>state friction material content legislation.</a:t>
            </a:r>
            <a:endParaRPr lang="en-US" dirty="0"/>
          </a:p>
        </p:txBody>
      </p:sp>
    </p:spTree>
    <p:extLst>
      <p:ext uri="{BB962C8B-B14F-4D97-AF65-F5344CB8AC3E}">
        <p14:creationId xmlns:p14="http://schemas.microsoft.com/office/powerpoint/2010/main" val="714749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97.11 </a:t>
            </a:r>
            <a:r>
              <a:rPr lang="en-US" dirty="0">
                <a:latin typeface="+mj-lt"/>
              </a:rPr>
              <a:t>All boxes of brake linings and pads should be labeled with the leaf mark, which gives a visual clue as to the standard under which the brake friction materials meet certain state laws regarding the amount of copper</a:t>
            </a:r>
            <a:endParaRPr lang="en-US" dirty="0">
              <a:latin typeface="+mj-lt"/>
            </a:endParaRPr>
          </a:p>
        </p:txBody>
      </p:sp>
      <p:pic>
        <p:nvPicPr>
          <p:cNvPr id="3" name="Picture 2" descr="The figure shows three leaves connected to a stem and the number of leaves colored correspond to the standard as follows:&#10;• Symbol A has one leaf colored out of the three and represents 2015 standard. This type of brake friction material contains more than 5% of copper by weight.&#10;&#10;• Symbol B has two leaves colored out of the three and represents 2021 standard. This type of brake friction material contains between 0.5% and 5% of copper by weight. &#10;&#10;• Symbol N has all three leaves colored and represents 2025 standard. This type of brake friction material contains less than 0.5% copper by weight.&#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9670" y="2057400"/>
            <a:ext cx="4609659" cy="3653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75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Why is copper being removed from brake pads?</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It is considered a pollutant.</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EDGE CODES (1 OF 2)</a:t>
            </a:r>
            <a:endParaRPr lang="en-US" dirty="0">
              <a:latin typeface="+mj-lt"/>
            </a:endParaRPr>
          </a:p>
        </p:txBody>
      </p:sp>
      <p:sp>
        <p:nvSpPr>
          <p:cNvPr id="3" name="Content Placeholder 2"/>
          <p:cNvSpPr>
            <a:spLocks noGrp="1"/>
          </p:cNvSpPr>
          <p:nvPr>
            <p:ph idx="1"/>
          </p:nvPr>
        </p:nvSpPr>
        <p:spPr/>
        <p:txBody>
          <a:bodyPr/>
          <a:lstStyle/>
          <a:p>
            <a:r>
              <a:rPr lang="en-US" dirty="0" smtClean="0"/>
              <a:t>Purpose</a:t>
            </a:r>
          </a:p>
          <a:p>
            <a:pPr lvl="1"/>
            <a:r>
              <a:rPr lang="en-US" dirty="0" smtClean="0"/>
              <a:t>Starting </a:t>
            </a:r>
            <a:r>
              <a:rPr lang="en-US" dirty="0"/>
              <a:t>in 1964, brake linings have been using </a:t>
            </a:r>
            <a:r>
              <a:rPr lang="en-US" dirty="0" smtClean="0"/>
              <a:t>a standardized </a:t>
            </a:r>
            <a:r>
              <a:rPr lang="en-US" dirty="0"/>
              <a:t>way to identify the brake lining materials</a:t>
            </a:r>
            <a:r>
              <a:rPr lang="en-US" dirty="0" smtClean="0"/>
              <a:t>.</a:t>
            </a:r>
          </a:p>
          <a:p>
            <a:r>
              <a:rPr lang="en-US" sz="2400" dirty="0" smtClean="0"/>
              <a:t>Edge Code Information</a:t>
            </a:r>
          </a:p>
          <a:p>
            <a:pPr lvl="1"/>
            <a:r>
              <a:rPr lang="en-US" sz="2000" dirty="0"/>
              <a:t>Company </a:t>
            </a:r>
            <a:r>
              <a:rPr lang="en-US" sz="2000" dirty="0" smtClean="0"/>
              <a:t>code</a:t>
            </a:r>
          </a:p>
          <a:p>
            <a:pPr lvl="1"/>
            <a:r>
              <a:rPr lang="en-US" sz="2000" dirty="0"/>
              <a:t>Pad </a:t>
            </a:r>
            <a:r>
              <a:rPr lang="en-US" sz="2000" dirty="0" smtClean="0"/>
              <a:t>number</a:t>
            </a:r>
          </a:p>
          <a:p>
            <a:pPr lvl="1"/>
            <a:r>
              <a:rPr lang="en-US" sz="2000" dirty="0"/>
              <a:t>Formulation </a:t>
            </a:r>
            <a:r>
              <a:rPr lang="en-US" sz="2000" dirty="0" smtClean="0"/>
              <a:t>code</a:t>
            </a:r>
          </a:p>
          <a:p>
            <a:pPr lvl="1"/>
            <a:r>
              <a:rPr lang="en-US" sz="2000" dirty="0"/>
              <a:t>Vendor </a:t>
            </a:r>
            <a:r>
              <a:rPr lang="en-US" sz="2000" dirty="0" smtClean="0"/>
              <a:t>number</a:t>
            </a:r>
          </a:p>
          <a:p>
            <a:pPr lvl="1"/>
            <a:r>
              <a:rPr lang="en-US" sz="2000" dirty="0" smtClean="0"/>
              <a:t>Friction code</a:t>
            </a:r>
          </a:p>
          <a:p>
            <a:pPr lvl="1"/>
            <a:r>
              <a:rPr lang="en-US" sz="2000" dirty="0"/>
              <a:t>Week number that the brakes were </a:t>
            </a:r>
            <a:r>
              <a:rPr lang="en-US" sz="2000" dirty="0" smtClean="0"/>
              <a:t>made</a:t>
            </a:r>
          </a:p>
          <a:p>
            <a:pPr lvl="1"/>
            <a:r>
              <a:rPr lang="en-US" sz="2000" dirty="0"/>
              <a:t>Environmental code (A, B, or N</a:t>
            </a:r>
            <a:r>
              <a:rPr lang="en-US" sz="2000" dirty="0" smtClean="0"/>
              <a:t>)</a:t>
            </a:r>
          </a:p>
          <a:p>
            <a:pPr lvl="1"/>
            <a:r>
              <a:rPr lang="en-US" sz="2000" dirty="0"/>
              <a:t>Year of manufacture</a:t>
            </a:r>
            <a:endParaRPr lang="en-US" sz="2000" dirty="0"/>
          </a:p>
        </p:txBody>
      </p:sp>
    </p:spTree>
    <p:extLst>
      <p:ext uri="{BB962C8B-B14F-4D97-AF65-F5344CB8AC3E}">
        <p14:creationId xmlns:p14="http://schemas.microsoft.com/office/powerpoint/2010/main" val="1163909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EDGE CODES </a:t>
            </a:r>
            <a:r>
              <a:rPr lang="en-US" dirty="0" smtClean="0">
                <a:latin typeface="+mj-lt"/>
              </a:rPr>
              <a:t>(2 OF </a:t>
            </a:r>
            <a:r>
              <a:rPr lang="en-US" dirty="0">
                <a:latin typeface="+mj-lt"/>
              </a:rPr>
              <a:t>2)</a:t>
            </a:r>
          </a:p>
        </p:txBody>
      </p:sp>
      <p:sp>
        <p:nvSpPr>
          <p:cNvPr id="3" name="Content Placeholder 2"/>
          <p:cNvSpPr>
            <a:spLocks noGrp="1"/>
          </p:cNvSpPr>
          <p:nvPr>
            <p:ph idx="1"/>
          </p:nvPr>
        </p:nvSpPr>
        <p:spPr/>
        <p:txBody>
          <a:bodyPr/>
          <a:lstStyle/>
          <a:p>
            <a:r>
              <a:rPr lang="en-US" dirty="0" smtClean="0"/>
              <a:t>Coefficient of Friction Edge Code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88" y="2438400"/>
            <a:ext cx="5838825"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0642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97.12 </a:t>
            </a:r>
            <a:r>
              <a:rPr lang="en-US" sz="2400" dirty="0">
                <a:latin typeface="+mj-lt"/>
              </a:rPr>
              <a:t>The edge codes include a lot of information about the brake friction material</a:t>
            </a:r>
            <a:endParaRPr lang="en-US" dirty="0">
              <a:latin typeface="+mj-lt"/>
            </a:endParaRPr>
          </a:p>
        </p:txBody>
      </p:sp>
      <p:pic>
        <p:nvPicPr>
          <p:cNvPr id="3" name="Picture 2" descr="The figure shows the following code: CEN 10405620 14AA1234 FF 52B15&#10;• CEN stands for Company code.&#10;• 10405620 represent pad number.&#10;• 14AA represents formulation code.&#10;• 1234 represents vendor number.&#10;• FF stands for friction code.&#10;• 52 stand for a week.&#10;• B stands for environmental code.&#10;• 15 represents the year of manufactur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5676" y="2375725"/>
            <a:ext cx="7192647" cy="3055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244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97.13 </a:t>
            </a:r>
            <a:r>
              <a:rPr lang="en-US" dirty="0">
                <a:latin typeface="+mj-lt"/>
              </a:rPr>
              <a:t>The “edge codes” are now printed on the backing of the brake pad because there is so much required information that it often does not fit on the edge of the brake pad or shoe</a:t>
            </a:r>
            <a:endParaRPr lang="en-US" dirty="0">
              <a:latin typeface="+mj-lt"/>
            </a:endParaRPr>
          </a:p>
        </p:txBody>
      </p:sp>
      <p:pic>
        <p:nvPicPr>
          <p:cNvPr id="3" name="Picture 2" descr="A photo shows a printed code on the back of a brake pa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11670" y="3027154"/>
            <a:ext cx="4520656" cy="276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346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97.14 </a:t>
            </a:r>
            <a:r>
              <a:rPr lang="en-US" sz="2400" dirty="0">
                <a:latin typeface="+mj-lt"/>
              </a:rPr>
              <a:t>Typical drum brake lining edge codes, showing the coefficient of friction codes for cold and hot circled</a:t>
            </a:r>
            <a:endParaRPr lang="en-US" dirty="0">
              <a:latin typeface="+mj-lt"/>
            </a:endParaRPr>
          </a:p>
        </p:txBody>
      </p:sp>
      <p:pic>
        <p:nvPicPr>
          <p:cNvPr id="3" name="Picture 2" descr="A photo shows the friction code FF at the edge of a break drum lin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67759" y="1828811"/>
            <a:ext cx="5408478" cy="405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664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97.1 </a:t>
            </a:r>
            <a:r>
              <a:rPr lang="en-US" sz="2800" dirty="0">
                <a:latin typeface="+mj-lt"/>
              </a:rPr>
              <a:t>Energy, which is the ability to perform work, exists in many forms</a:t>
            </a:r>
            <a:endParaRPr lang="en-US" sz="2800" dirty="0">
              <a:latin typeface="+mj-lt"/>
            </a:endParaRPr>
          </a:p>
        </p:txBody>
      </p:sp>
      <p:pic>
        <p:nvPicPr>
          <p:cNvPr id="5" name="Picture 2" descr="A figure shows different forms of energy to perform work. Sun represents heat and light energy, striking a nail with a hammer represents mechanical energy, gasoline tin represents chemical energy, and blowing a saxhorn represents sound energ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20179" y="1773037"/>
            <a:ext cx="3303640" cy="428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97.2 </a:t>
            </a:r>
            <a:r>
              <a:rPr lang="en-US" sz="2800" dirty="0">
                <a:latin typeface="+mj-lt"/>
              </a:rPr>
              <a:t>Kinetic energy increases in direct proportion to the weight of the vehicle</a:t>
            </a:r>
            <a:endParaRPr lang="en-US" sz="2800" dirty="0">
              <a:latin typeface="+mj-lt"/>
            </a:endParaRPr>
          </a:p>
        </p:txBody>
      </p:sp>
      <p:pic>
        <p:nvPicPr>
          <p:cNvPr id="6" name="Picture 2" descr="A figure shows a car that weighs 3000 lb. and travels at 30 MPH has a kinetic energy of 90,301 ft-lb, while an SUV that weighs 6000 lb. and travels at 30 MPH has a kinetic energy of 180,602 ft-lb."/>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68829" y="2032155"/>
            <a:ext cx="6406341" cy="4016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97.3 </a:t>
            </a:r>
            <a:r>
              <a:rPr lang="en-US" sz="2800" dirty="0">
                <a:latin typeface="+mj-lt"/>
              </a:rPr>
              <a:t>Kinetic energy increases as the square of any increase in vehicle speed</a:t>
            </a:r>
            <a:endParaRPr lang="en-US" sz="2800" dirty="0">
              <a:latin typeface="+mj-lt"/>
            </a:endParaRPr>
          </a:p>
        </p:txBody>
      </p:sp>
      <p:pic>
        <p:nvPicPr>
          <p:cNvPr id="4" name="Picture 2" descr="A figure shows two cars of equal weight moving at different speeds. The car that travels at 30 MPH has a kinetic energy of 90,301 ft-lb and the car that travels at 60 MPH has a kinetic energy of 361,204 ft-lb."/>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73650" y="1971083"/>
            <a:ext cx="5596698" cy="4075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707886"/>
          </a:xfrm>
          <a:prstGeom prst="rect">
            <a:avLst/>
          </a:prstGeom>
        </p:spPr>
        <p:txBody>
          <a:bodyPr wrap="square">
            <a:spAutoFit/>
          </a:bodyPr>
          <a:lstStyle/>
          <a:p>
            <a:r>
              <a:rPr lang="en-US" sz="4000" dirty="0" smtClean="0">
                <a:solidFill>
                  <a:srgbClr val="000000"/>
                </a:solidFill>
              </a:rPr>
              <a:t>What is kinetic energy?</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707886"/>
          </a:xfrm>
          <a:prstGeom prst="rect">
            <a:avLst/>
          </a:prstGeom>
        </p:spPr>
        <p:txBody>
          <a:bodyPr wrap="square">
            <a:spAutoFit/>
          </a:bodyPr>
          <a:lstStyle/>
          <a:p>
            <a:r>
              <a:rPr lang="en-US" sz="4000" dirty="0" smtClean="0">
                <a:solidFill>
                  <a:srgbClr val="000000"/>
                </a:solidFill>
              </a:rPr>
              <a:t>The energy of a mass in motion.</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INERTIA (1 OF 2)</a:t>
            </a:r>
            <a:endParaRPr lang="en-US" dirty="0">
              <a:latin typeface="+mj-lt"/>
            </a:endParaRPr>
          </a:p>
        </p:txBody>
      </p:sp>
      <p:sp>
        <p:nvSpPr>
          <p:cNvPr id="3" name="Content Placeholder 2"/>
          <p:cNvSpPr>
            <a:spLocks noGrp="1"/>
          </p:cNvSpPr>
          <p:nvPr>
            <p:ph idx="1"/>
          </p:nvPr>
        </p:nvSpPr>
        <p:spPr/>
        <p:txBody>
          <a:bodyPr/>
          <a:lstStyle/>
          <a:p>
            <a:r>
              <a:rPr lang="en-US" dirty="0" smtClean="0"/>
              <a:t>Definition</a:t>
            </a:r>
          </a:p>
          <a:p>
            <a:pPr lvl="1"/>
            <a:r>
              <a:rPr lang="en-US" dirty="0" smtClean="0"/>
              <a:t>Inertia is </a:t>
            </a:r>
            <a:r>
              <a:rPr lang="en-US" dirty="0"/>
              <a:t>a body at rest tends to remain at rest, </a:t>
            </a:r>
            <a:r>
              <a:rPr lang="en-US" dirty="0" smtClean="0"/>
              <a:t>and a </a:t>
            </a:r>
            <a:r>
              <a:rPr lang="en-US" dirty="0"/>
              <a:t>body in motion tends to remain in motion in a straight line </a:t>
            </a:r>
            <a:r>
              <a:rPr lang="en-US" dirty="0" smtClean="0"/>
              <a:t>unless acted </a:t>
            </a:r>
            <a:r>
              <a:rPr lang="en-US" dirty="0"/>
              <a:t>upon by an outside force</a:t>
            </a:r>
            <a:r>
              <a:rPr lang="en-US" dirty="0" smtClean="0"/>
              <a:t>.</a:t>
            </a:r>
          </a:p>
          <a:p>
            <a:r>
              <a:rPr lang="en-US" dirty="0" smtClean="0"/>
              <a:t>Weight Transfer</a:t>
            </a:r>
          </a:p>
          <a:p>
            <a:pPr lvl="1"/>
            <a:r>
              <a:rPr lang="en-US" dirty="0" smtClean="0"/>
              <a:t>When the brakes </a:t>
            </a:r>
            <a:r>
              <a:rPr lang="en-US" dirty="0"/>
              <a:t>are applied at the wheel friction assemblies, only </a:t>
            </a:r>
            <a:r>
              <a:rPr lang="en-US" dirty="0" smtClean="0"/>
              <a:t>the wheels </a:t>
            </a:r>
            <a:r>
              <a:rPr lang="en-US" dirty="0"/>
              <a:t>and tires begin to slow immediately</a:t>
            </a:r>
            <a:r>
              <a:rPr lang="en-US" dirty="0" smtClean="0"/>
              <a:t>.</a:t>
            </a:r>
          </a:p>
          <a:p>
            <a:pPr lvl="1"/>
            <a:r>
              <a:rPr lang="en-US" dirty="0"/>
              <a:t>The rest of the vehicle, all of the weight carried by the </a:t>
            </a:r>
            <a:r>
              <a:rPr lang="en-US" dirty="0" smtClean="0"/>
              <a:t>suspension, attempts </a:t>
            </a:r>
            <a:r>
              <a:rPr lang="en-US" dirty="0"/>
              <a:t>to remain in forward motion.</a:t>
            </a:r>
            <a:endParaRPr lang="en-US" dirty="0"/>
          </a:p>
        </p:txBody>
      </p:sp>
    </p:spTree>
    <p:extLst>
      <p:ext uri="{BB962C8B-B14F-4D97-AF65-F5344CB8AC3E}">
        <p14:creationId xmlns:p14="http://schemas.microsoft.com/office/powerpoint/2010/main" val="3961204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444</TotalTime>
  <Words>1262</Words>
  <Application>Microsoft Office PowerPoint</Application>
  <PresentationFormat>On-screen Show (4:3)</PresentationFormat>
  <Paragraphs>121</Paragraphs>
  <Slides>40</Slides>
  <Notes>0</Notes>
  <HiddenSlides>0</HiddenSlides>
  <MMClips>0</MMClips>
  <ScaleCrop>false</ScaleCrop>
  <HeadingPairs>
    <vt:vector size="4" baseType="variant">
      <vt:variant>
        <vt:lpstr>Theme</vt:lpstr>
      </vt:variant>
      <vt:variant>
        <vt:i4>5</vt:i4>
      </vt:variant>
      <vt:variant>
        <vt:lpstr>Slide Titles</vt:lpstr>
      </vt:variant>
      <vt:variant>
        <vt:i4>40</vt:i4>
      </vt:variant>
    </vt:vector>
  </HeadingPairs>
  <TitlesOfParts>
    <vt:vector size="45" baseType="lpstr">
      <vt:lpstr>Office Theme</vt:lpstr>
      <vt:lpstr>508 Lecture</vt:lpstr>
      <vt:lpstr>2_508 Lecture</vt:lpstr>
      <vt:lpstr>3_508 Lecture</vt:lpstr>
      <vt:lpstr>4_508 Lecture</vt:lpstr>
      <vt:lpstr>Automotive Technology Principles, Diagnosis, and Service</vt:lpstr>
      <vt:lpstr>LEARNING OBJECTIVES </vt:lpstr>
      <vt:lpstr>ENERGY AND WORK</vt:lpstr>
      <vt:lpstr>Figure 97.1 Energy, which is the ability to perform work, exists in many forms</vt:lpstr>
      <vt:lpstr>Figure 97.2 Kinetic energy increases in direct proportion to the weight of the vehicle</vt:lpstr>
      <vt:lpstr>Figure 97.3 Kinetic energy increases as the square of any increase in vehicle speed</vt:lpstr>
      <vt:lpstr>QUESTION 1: ?</vt:lpstr>
      <vt:lpstr>ANSWER 1:</vt:lpstr>
      <vt:lpstr>INERTIA (1 OF 2)</vt:lpstr>
      <vt:lpstr>INERTIA (2 OF 2)</vt:lpstr>
      <vt:lpstr>Figure 97.4 Inertia creates weight transfer that requires the front brakes to provide most of the braking force</vt:lpstr>
      <vt:lpstr>Figure 97.5 Front-wheel-drive vehicles have most of their weight over the front wheels</vt:lpstr>
      <vt:lpstr>COEFFICIENT OF FRICTION</vt:lpstr>
      <vt:lpstr>Figure 97.6 The static coefficient of friction of an object at rest is higher than the kinetic (dynamic) friction coefficient once in motion</vt:lpstr>
      <vt:lpstr>QUESTION 2: ?</vt:lpstr>
      <vt:lpstr>ANSWER 2:</vt:lpstr>
      <vt:lpstr>BRAKE FADE (1 OF 2)</vt:lpstr>
      <vt:lpstr>BRAKE FADE (2 OF 2)</vt:lpstr>
      <vt:lpstr>Figure 97.7 Some heat increases the coefficient of friction, but too much heat can cause it to drop off sharply</vt:lpstr>
      <vt:lpstr>Figure 97.8 One cause of brake fade occurs when the phenolic resin, a part of the friction material, gets so hot that it vaporizes. The vaporized gas from the disc brake pads gets between the rotor (disc) and the friction pad. Because the friction pad is no longer in contact with the rotor, no additional braking force is possible</vt:lpstr>
      <vt:lpstr>Tech Tip </vt:lpstr>
      <vt:lpstr>Figure 97.9 The gear selector is often called the “PRNDL,” pronounced “prindle,” regardless of the actual letters or numbers used</vt:lpstr>
      <vt:lpstr>DECELERATION RATES</vt:lpstr>
      <vt:lpstr>Figure 97.10 Rapid braking causes the brake friction material to wear more compared to gentle, less aggressive, braking</vt:lpstr>
      <vt:lpstr>BRAKE FRICTION MATERIALS</vt:lpstr>
      <vt:lpstr>ASBESTOS (1 OF 2)</vt:lpstr>
      <vt:lpstr>ASBESTOS (2 OF 2)</vt:lpstr>
      <vt:lpstr>SEMI-METALIC FRICTION MATERIALS</vt:lpstr>
      <vt:lpstr>NON-ASBESTOS/CERAMIC FRICTION MATERIALS</vt:lpstr>
      <vt:lpstr>CARBON FIBER FRICTION MATERIALS</vt:lpstr>
      <vt:lpstr>BRAKE PADS AND ENVIRONMENTAL CONCERNS</vt:lpstr>
      <vt:lpstr>Figure 97.11 All boxes of brake linings and pads should be labeled with the leaf mark, which gives a visual clue as to the standard under which the brake friction materials meet certain state laws regarding the amount of copper</vt:lpstr>
      <vt:lpstr>QUESTION 3: ?</vt:lpstr>
      <vt:lpstr>ANSWER 3:</vt:lpstr>
      <vt:lpstr>EDGE CODES (1 OF 2)</vt:lpstr>
      <vt:lpstr>EDGE CODES (2 OF 2)</vt:lpstr>
      <vt:lpstr>Figure 97.12 The edge codes include a lot of information about the brake friction material</vt:lpstr>
      <vt:lpstr>Figure 97.13 The “edge codes” are now printed on the backing of the brake pad because there is so much required information that it often does not fit on the edge of the brake pad or shoe</vt:lpstr>
      <vt:lpstr>Figure 97.14 Typical drum brake lining edge codes, showing the coefficient of friction codes for cold and hot circled</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97</dc:title>
  <dc:creator>Curt &amp; Tammy</dc:creator>
  <cp:lastModifiedBy>Curt &amp; Tammy</cp:lastModifiedBy>
  <cp:revision>54</cp:revision>
  <dcterms:created xsi:type="dcterms:W3CDTF">2018-09-25T19:30:15Z</dcterms:created>
  <dcterms:modified xsi:type="dcterms:W3CDTF">2019-06-29T18:42:44Z</dcterms:modified>
</cp:coreProperties>
</file>